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304" r:id="rId4"/>
    <p:sldId id="305" r:id="rId5"/>
    <p:sldId id="306" r:id="rId6"/>
    <p:sldId id="310" r:id="rId7"/>
    <p:sldId id="308" r:id="rId8"/>
    <p:sldId id="312" r:id="rId9"/>
    <p:sldId id="311" r:id="rId10"/>
    <p:sldId id="313" r:id="rId11"/>
    <p:sldId id="260" r:id="rId1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603" userDrawn="1">
          <p15:clr>
            <a:srgbClr val="A4A3A4"/>
          </p15:clr>
        </p15:guide>
        <p15:guide id="4" pos="5637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심 찬보" initials="심찬" lastIdx="1" clrIdx="0">
    <p:extLst>
      <p:ext uri="{19B8F6BF-5375-455C-9EA6-DF929625EA0E}">
        <p15:presenceInfo xmlns:p15="http://schemas.microsoft.com/office/powerpoint/2012/main" userId="94f90939745658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AD9"/>
    <a:srgbClr val="F2F2F2"/>
    <a:srgbClr val="C5106D"/>
    <a:srgbClr val="E71180"/>
    <a:srgbClr val="63616B"/>
    <a:srgbClr val="15C3E0"/>
    <a:srgbClr val="DC1388"/>
    <a:srgbClr val="EB5175"/>
    <a:srgbClr val="3E3D43"/>
    <a:srgbClr val="E71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90" y="108"/>
      </p:cViewPr>
      <p:guideLst>
        <p:guide orient="horz" pos="1253"/>
        <p:guide pos="3120"/>
        <p:guide pos="603"/>
        <p:guide pos="5637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283E-979E-404D-B318-2A27E6D08536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DB025-A15D-47B8-A2B7-93EBF899F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05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5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5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8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67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816100" y="1574800"/>
            <a:ext cx="2184400" cy="5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58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2514600" y="2362200"/>
            <a:ext cx="2184400" cy="5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89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775036" y="19902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latinLnBrk="0">
              <a:spcBef>
                <a:spcPts val="200"/>
              </a:spcBef>
              <a:tabLst>
                <a:tab pos="71438" algn="l"/>
                <a:tab pos="114300" algn="l"/>
              </a:tabLst>
            </a:pPr>
            <a:endParaRPr lang="en-US" altLang="ko-KR" sz="2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839742" y="241981"/>
            <a:ext cx="8848725" cy="5238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5"/>
              </a:spcBef>
              <a:buNone/>
              <a:tabLst>
                <a:tab pos="65944" algn="l"/>
                <a:tab pos="105510" algn="l"/>
              </a:tabLst>
              <a:defRPr lang="ko-KR" altLang="en-US" sz="2800" b="1" kern="12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202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3695700" y="3476625"/>
            <a:ext cx="5629275" cy="447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1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78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Jung H. M. Jung. A study on the Sexual Harassment among University Students, Child Health Nursing Research, 10(3), 291-299, 2004.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0142-2EF6-4CDA-824A-36B42A5C0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9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931" y="3459510"/>
            <a:ext cx="930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5106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 장병의 성희롱인식에 영향을 미치는 요인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5673" y="4261262"/>
            <a:ext cx="3411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201721902 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경찰학과 심찬보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201720839 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경찰학과 </a:t>
            </a:r>
            <a:r>
              <a:rPr lang="ko-KR" altLang="en-US" sz="20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권오선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50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C9E3822-B206-49D8-9268-A3A30B5549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발표자의 생각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483FC-09C7-4151-80E5-68510F28F2FD}"/>
              </a:ext>
            </a:extLst>
          </p:cNvPr>
          <p:cNvSpPr txBox="1"/>
          <p:nvPr/>
        </p:nvSpPr>
        <p:spPr>
          <a:xfrm>
            <a:off x="896922" y="1434517"/>
            <a:ext cx="8112155" cy="427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성희롱을 포함한 모든 범죄들은 군대를 포함한 모든 곳에서 발생할 수 있다고 생각합니다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 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학교생활  또는 일상생활을 하면서 자기자신이 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범죄에 대해서 안일하게 생각하고 있지 않은가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?”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고민해보고 항상 경각심을 가져야 한다고 생각합니다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818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710414" y="2875802"/>
            <a:ext cx="5388810" cy="276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2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72267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69260" y="2148569"/>
            <a:ext cx="2140330" cy="3889719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문제제기</a:t>
            </a:r>
            <a:endParaRPr lang="en-US" altLang="ko-KR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연구방법</a:t>
            </a:r>
            <a:endParaRPr lang="en-US" altLang="ko-KR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분석결과</a:t>
            </a:r>
            <a:endParaRPr lang="en-US" altLang="ko-KR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결론</a:t>
            </a:r>
            <a:b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발표자의 생각</a:t>
            </a:r>
            <a:endParaRPr lang="en-US" altLang="ko-KR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172574" y="2148569"/>
            <a:ext cx="362600" cy="39635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DBAD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DBAD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DBAD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DBAD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DBAD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5A869-84EF-4E32-B597-2BCCD7D91FC1}"/>
              </a:ext>
            </a:extLst>
          </p:cNvPr>
          <p:cNvSpPr txBox="1"/>
          <p:nvPr/>
        </p:nvSpPr>
        <p:spPr>
          <a:xfrm>
            <a:off x="2063692" y="741347"/>
            <a:ext cx="209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81670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타원 10"/>
          <p:cNvSpPr/>
          <p:nvPr/>
        </p:nvSpPr>
        <p:spPr>
          <a:xfrm>
            <a:off x="4413544" y="2869009"/>
            <a:ext cx="1555044" cy="15550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0">
              <a:spcBef>
                <a:spcPts val="200"/>
              </a:spcBef>
              <a:tabLst>
                <a:tab pos="71438" algn="l"/>
                <a:tab pos="114300" algn="l"/>
              </a:tabLst>
            </a:pP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집단적</a:t>
            </a:r>
          </a:p>
        </p:txBody>
      </p:sp>
      <p:sp>
        <p:nvSpPr>
          <p:cNvPr id="114" name="타원 113"/>
          <p:cNvSpPr/>
          <p:nvPr/>
        </p:nvSpPr>
        <p:spPr>
          <a:xfrm>
            <a:off x="1816062" y="2869009"/>
            <a:ext cx="1555044" cy="1555038"/>
          </a:xfrm>
          <a:prstGeom prst="ellipse">
            <a:avLst/>
          </a:prstGeom>
          <a:solidFill>
            <a:srgbClr val="1DBAD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폐쇄성</a:t>
            </a:r>
          </a:p>
        </p:txBody>
      </p:sp>
      <p:sp>
        <p:nvSpPr>
          <p:cNvPr id="12" name="타원 11"/>
          <p:cNvSpPr/>
          <p:nvPr/>
        </p:nvSpPr>
        <p:spPr>
          <a:xfrm>
            <a:off x="7064178" y="2869009"/>
            <a:ext cx="1555044" cy="1555038"/>
          </a:xfrm>
          <a:prstGeom prst="ellipse">
            <a:avLst/>
          </a:prstGeom>
          <a:solidFill>
            <a:srgbClr val="1DBAD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강한 위계질서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94951" y="947956"/>
            <a:ext cx="9193516" cy="1845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사회에서는 성희롱문제가 지속적인 문제제기가 되었고 이에 따른 대응이 이루어짐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문제제기</a:t>
            </a:r>
          </a:p>
        </p:txBody>
      </p:sp>
      <p:sp>
        <p:nvSpPr>
          <p:cNvPr id="3" name="십자형 2">
            <a:extLst>
              <a:ext uri="{FF2B5EF4-FFF2-40B4-BE49-F238E27FC236}">
                <a16:creationId xmlns:a16="http://schemas.microsoft.com/office/drawing/2014/main" id="{DF39E8B1-5E34-44EB-8BC0-E0ACF1FF6743}"/>
              </a:ext>
            </a:extLst>
          </p:cNvPr>
          <p:cNvSpPr/>
          <p:nvPr/>
        </p:nvSpPr>
        <p:spPr>
          <a:xfrm>
            <a:off x="3716323" y="3507061"/>
            <a:ext cx="251670" cy="27893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십자형 3">
            <a:extLst>
              <a:ext uri="{FF2B5EF4-FFF2-40B4-BE49-F238E27FC236}">
                <a16:creationId xmlns:a16="http://schemas.microsoft.com/office/drawing/2014/main" id="{EF4FDCA5-297A-4A6B-BBD8-D90B84EC5B04}"/>
              </a:ext>
            </a:extLst>
          </p:cNvPr>
          <p:cNvSpPr/>
          <p:nvPr/>
        </p:nvSpPr>
        <p:spPr>
          <a:xfrm>
            <a:off x="6526635" y="3507061"/>
            <a:ext cx="234892" cy="27893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1A15A-A584-4BC2-8B29-6E23D98A7DC1}"/>
              </a:ext>
            </a:extLst>
          </p:cNvPr>
          <p:cNvSpPr txBox="1"/>
          <p:nvPr/>
        </p:nvSpPr>
        <p:spPr>
          <a:xfrm>
            <a:off x="654233" y="3507061"/>
            <a:ext cx="110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BUT</a:t>
            </a:r>
            <a:endParaRPr lang="ko-KR" altLang="en-US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화살표: 위로 굽음 5">
            <a:extLst>
              <a:ext uri="{FF2B5EF4-FFF2-40B4-BE49-F238E27FC236}">
                <a16:creationId xmlns:a16="http://schemas.microsoft.com/office/drawing/2014/main" id="{20577B70-133B-4894-8CBC-3BA7D5BD81FE}"/>
              </a:ext>
            </a:extLst>
          </p:cNvPr>
          <p:cNvSpPr/>
          <p:nvPr/>
        </p:nvSpPr>
        <p:spPr>
          <a:xfrm rot="5400000">
            <a:off x="1266737" y="4681057"/>
            <a:ext cx="654341" cy="9899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B07E6-3B20-4F6D-A3C1-96EC1B86B22B}"/>
              </a:ext>
            </a:extLst>
          </p:cNvPr>
          <p:cNvSpPr txBox="1"/>
          <p:nvPr/>
        </p:nvSpPr>
        <p:spPr>
          <a:xfrm>
            <a:off x="2235614" y="5133846"/>
            <a:ext cx="7176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군대에서의 성희롱 피해자들은 신고나 문제제기를 하는 것이 어려움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70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눈물 방울 41"/>
          <p:cNvSpPr/>
          <p:nvPr/>
        </p:nvSpPr>
        <p:spPr>
          <a:xfrm rot="8100000">
            <a:off x="973724" y="1898038"/>
            <a:ext cx="1182089" cy="1182089"/>
          </a:xfrm>
          <a:prstGeom prst="teardrop">
            <a:avLst/>
          </a:prstGeom>
          <a:solidFill>
            <a:srgbClr val="3E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endParaRPr lang="ko-KR" altLang="en-US" sz="1662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1491083" y="3398630"/>
            <a:ext cx="147371" cy="147371"/>
          </a:xfrm>
          <a:prstGeom prst="ellipse">
            <a:avLst/>
          </a:prstGeom>
          <a:solidFill>
            <a:srgbClr val="3E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864299" y="3699720"/>
            <a:ext cx="1804900" cy="33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1662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피해자의 신고 율</a:t>
            </a:r>
            <a:endParaRPr lang="en-US" altLang="ko-KR" sz="1662" b="1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en-US" altLang="ko-KR" sz="1662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5.6%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1050218" y="2220728"/>
            <a:ext cx="1029100" cy="604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en-US" altLang="ko-KR" sz="1662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2012</a:t>
            </a:r>
          </a:p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1662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국가인권위원회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868979" y="3518591"/>
            <a:ext cx="1635086" cy="1684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endParaRPr lang="en-US" altLang="ko-KR" sz="1200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문제제기</a:t>
            </a:r>
          </a:p>
        </p:txBody>
      </p:sp>
      <p:sp>
        <p:nvSpPr>
          <p:cNvPr id="2" name="화살표: 위로 굽음 1">
            <a:extLst>
              <a:ext uri="{FF2B5EF4-FFF2-40B4-BE49-F238E27FC236}">
                <a16:creationId xmlns:a16="http://schemas.microsoft.com/office/drawing/2014/main" id="{2B754719-FD0B-47B6-BA51-CCDE9261D043}"/>
              </a:ext>
            </a:extLst>
          </p:cNvPr>
          <p:cNvSpPr/>
          <p:nvPr/>
        </p:nvSpPr>
        <p:spPr>
          <a:xfrm rot="5400000">
            <a:off x="424978" y="4947481"/>
            <a:ext cx="1684620" cy="6040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AF545-BF0A-4760-A3F5-0E295C4F0183}"/>
              </a:ext>
            </a:extLst>
          </p:cNvPr>
          <p:cNvSpPr txBox="1"/>
          <p:nvPr/>
        </p:nvSpPr>
        <p:spPr>
          <a:xfrm>
            <a:off x="1638454" y="4391761"/>
            <a:ext cx="4121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Why?</a:t>
            </a: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공동생활을 하고있는 점에서 신고로 인한 변화가 쉽게 감지되어 피해자의 신변 노출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가해자가 보고를 받는 선임일 가능성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보복의 대한 두려움과 군 형사조직에 대한 불신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폐쇄적인 조직에서 계속 함께 근무해야 하는 상황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작전수행을 위해서는 인권침해도 감수해야 한다는 왜곡된 인식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여성만이 피해자가 될 수 있다는 뿌리 깊은 통념으로 인한 남성 피해자들의 침묵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AE95B-737D-4416-98AB-D9D94FCD2321}"/>
              </a:ext>
            </a:extLst>
          </p:cNvPr>
          <p:cNvSpPr txBox="1"/>
          <p:nvPr/>
        </p:nvSpPr>
        <p:spPr>
          <a:xfrm>
            <a:off x="5066950" y="1542059"/>
            <a:ext cx="380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군대에서의 성희롱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=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권력형 성희롱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제대 후 사회에서도 같은 범죄를 저지를 가능성 多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23A30-9CF6-4A2C-B3B7-3360A04274D7}"/>
              </a:ext>
            </a:extLst>
          </p:cNvPr>
          <p:cNvSpPr txBox="1"/>
          <p:nvPr/>
        </p:nvSpPr>
        <p:spPr>
          <a:xfrm>
            <a:off x="5066950" y="2825500"/>
            <a:ext cx="472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군대의 성희롱과 그 영향요인에 대한 조사는 외부기관에만 의존하여 실시함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국방부단독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x)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457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 연구방법</a:t>
            </a:r>
            <a:r>
              <a:rPr lang="en-US" altLang="ko-KR" dirty="0"/>
              <a:t>(</a:t>
            </a:r>
            <a:r>
              <a:rPr lang="ko-KR" altLang="en-US" dirty="0"/>
              <a:t>사전연구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A9AEE-CFD6-4782-82A3-FF9BF1380960}"/>
              </a:ext>
            </a:extLst>
          </p:cNvPr>
          <p:cNvSpPr txBox="1"/>
          <p:nvPr/>
        </p:nvSpPr>
        <p:spPr>
          <a:xfrm>
            <a:off x="0" y="1271798"/>
            <a:ext cx="635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군대內에서 성희롱 영향요인에 대한 연구는 실시된 바가 없음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8E955478-95C3-4D28-9875-E1F2B801954B}"/>
              </a:ext>
            </a:extLst>
          </p:cNvPr>
          <p:cNvSpPr/>
          <p:nvPr/>
        </p:nvSpPr>
        <p:spPr>
          <a:xfrm rot="5400000">
            <a:off x="3093027" y="1655841"/>
            <a:ext cx="464509" cy="397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3820E-BB60-4E51-AD29-6DB5969F5E0B}"/>
              </a:ext>
            </a:extLst>
          </p:cNvPr>
          <p:cNvSpPr txBox="1"/>
          <p:nvPr/>
        </p:nvSpPr>
        <p:spPr>
          <a:xfrm>
            <a:off x="1380097" y="2107485"/>
            <a:ext cx="388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국외에서 실시된 연구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or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대학생이나 일반 시민을 대상으로 한 연구를 참고</a:t>
            </a: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553D2657-982E-4392-995F-5AA09BC9522C}"/>
              </a:ext>
            </a:extLst>
          </p:cNvPr>
          <p:cNvSpPr/>
          <p:nvPr/>
        </p:nvSpPr>
        <p:spPr>
          <a:xfrm>
            <a:off x="190707" y="3222369"/>
            <a:ext cx="1555044" cy="1555038"/>
          </a:xfrm>
          <a:prstGeom prst="ellipse">
            <a:avLst/>
          </a:prstGeom>
          <a:solidFill>
            <a:srgbClr val="1DBAD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영향요인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endParaRPr lang="ko-KR" altLang="en-US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0BC9EAF3-1251-4182-A056-A6BFA4635AF6}"/>
              </a:ext>
            </a:extLst>
          </p:cNvPr>
          <p:cNvSpPr>
            <a:spLocks/>
          </p:cNvSpPr>
          <p:nvPr/>
        </p:nvSpPr>
        <p:spPr bwMode="auto">
          <a:xfrm>
            <a:off x="1745751" y="3034644"/>
            <a:ext cx="1911849" cy="530225"/>
          </a:xfrm>
          <a:custGeom>
            <a:avLst/>
            <a:gdLst>
              <a:gd name="T0" fmla="*/ 744 w 777"/>
              <a:gd name="T1" fmla="*/ 0 h 141"/>
              <a:gd name="T2" fmla="*/ 32 w 777"/>
              <a:gd name="T3" fmla="*/ 0 h 141"/>
              <a:gd name="T4" fmla="*/ 0 w 777"/>
              <a:gd name="T5" fmla="*/ 33 h 141"/>
              <a:gd name="T6" fmla="*/ 0 w 777"/>
              <a:gd name="T7" fmla="*/ 141 h 141"/>
              <a:gd name="T8" fmla="*/ 777 w 777"/>
              <a:gd name="T9" fmla="*/ 141 h 141"/>
              <a:gd name="T10" fmla="*/ 777 w 777"/>
              <a:gd name="T11" fmla="*/ 33 h 141"/>
              <a:gd name="T12" fmla="*/ 744 w 777"/>
              <a:gd name="T1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7" h="141">
                <a:moveTo>
                  <a:pt x="744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5"/>
                  <a:pt x="0" y="33"/>
                </a:cubicBezTo>
                <a:cubicBezTo>
                  <a:pt x="0" y="141"/>
                  <a:pt x="0" y="141"/>
                  <a:pt x="0" y="141"/>
                </a:cubicBezTo>
                <a:cubicBezTo>
                  <a:pt x="777" y="141"/>
                  <a:pt x="777" y="141"/>
                  <a:pt x="777" y="141"/>
                </a:cubicBezTo>
                <a:cubicBezTo>
                  <a:pt x="777" y="33"/>
                  <a:pt x="777" y="33"/>
                  <a:pt x="777" y="33"/>
                </a:cubicBezTo>
                <a:cubicBezTo>
                  <a:pt x="777" y="15"/>
                  <a:pt x="762" y="0"/>
                  <a:pt x="744" y="0"/>
                </a:cubicBezTo>
                <a:close/>
              </a:path>
            </a:pathLst>
          </a:custGeom>
          <a:solidFill>
            <a:srgbClr val="1DB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1846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인구사회학적요인</a:t>
            </a:r>
          </a:p>
        </p:txBody>
      </p:sp>
      <p:sp>
        <p:nvSpPr>
          <p:cNvPr id="45" name="자유형 64">
            <a:extLst>
              <a:ext uri="{FF2B5EF4-FFF2-40B4-BE49-F238E27FC236}">
                <a16:creationId xmlns:a16="http://schemas.microsoft.com/office/drawing/2014/main" id="{CBE42C64-D7B4-4DE8-9C12-D80A0040A7BE}"/>
              </a:ext>
            </a:extLst>
          </p:cNvPr>
          <p:cNvSpPr>
            <a:spLocks/>
          </p:cNvSpPr>
          <p:nvPr/>
        </p:nvSpPr>
        <p:spPr bwMode="auto">
          <a:xfrm>
            <a:off x="1745750" y="3572840"/>
            <a:ext cx="2666859" cy="2053951"/>
          </a:xfrm>
          <a:custGeom>
            <a:avLst/>
            <a:gdLst>
              <a:gd name="connsiteX0" fmla="*/ 0 w 2924175"/>
              <a:gd name="connsiteY0" fmla="*/ 0 h 2053951"/>
              <a:gd name="connsiteX1" fmla="*/ 2924175 w 2924175"/>
              <a:gd name="connsiteY1" fmla="*/ 0 h 2053951"/>
              <a:gd name="connsiteX2" fmla="*/ 2924175 w 2924175"/>
              <a:gd name="connsiteY2" fmla="*/ 1932927 h 2053951"/>
              <a:gd name="connsiteX3" fmla="*/ 2799982 w 2924175"/>
              <a:gd name="connsiteY3" fmla="*/ 2053499 h 2053951"/>
              <a:gd name="connsiteX4" fmla="*/ 1610743 w 2924175"/>
              <a:gd name="connsiteY4" fmla="*/ 2053499 h 2053951"/>
              <a:gd name="connsiteX5" fmla="*/ 1610098 w 2924175"/>
              <a:gd name="connsiteY5" fmla="*/ 2053951 h 2053951"/>
              <a:gd name="connsiteX6" fmla="*/ 1310314 w 2924175"/>
              <a:gd name="connsiteY6" fmla="*/ 2053951 h 2053951"/>
              <a:gd name="connsiteX7" fmla="*/ 1309669 w 2924175"/>
              <a:gd name="connsiteY7" fmla="*/ 2053499 h 2053951"/>
              <a:gd name="connsiteX8" fmla="*/ 120430 w 2924175"/>
              <a:gd name="connsiteY8" fmla="*/ 2053499 h 2053951"/>
              <a:gd name="connsiteX9" fmla="*/ 0 w 2924175"/>
              <a:gd name="connsiteY9" fmla="*/ 1932927 h 2053951"/>
              <a:gd name="connsiteX10" fmla="*/ 0 w 2924175"/>
              <a:gd name="connsiteY10" fmla="*/ 0 h 20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5" h="2053951">
                <a:moveTo>
                  <a:pt x="0" y="0"/>
                </a:moveTo>
                <a:lnTo>
                  <a:pt x="2924175" y="0"/>
                </a:lnTo>
                <a:cubicBezTo>
                  <a:pt x="2924175" y="0"/>
                  <a:pt x="2924175" y="0"/>
                  <a:pt x="2924175" y="1932927"/>
                </a:cubicBezTo>
                <a:cubicBezTo>
                  <a:pt x="2924175" y="2000749"/>
                  <a:pt x="2867724" y="2053499"/>
                  <a:pt x="2799982" y="2053499"/>
                </a:cubicBezTo>
                <a:cubicBezTo>
                  <a:pt x="2799982" y="2053499"/>
                  <a:pt x="2799982" y="2053499"/>
                  <a:pt x="1610743" y="2053499"/>
                </a:cubicBezTo>
                <a:lnTo>
                  <a:pt x="1610098" y="2053951"/>
                </a:lnTo>
                <a:lnTo>
                  <a:pt x="1310314" y="2053951"/>
                </a:lnTo>
                <a:lnTo>
                  <a:pt x="1309669" y="2053499"/>
                </a:lnTo>
                <a:cubicBezTo>
                  <a:pt x="1309669" y="2053499"/>
                  <a:pt x="1309669" y="2053499"/>
                  <a:pt x="120430" y="2053499"/>
                </a:cubicBezTo>
                <a:cubicBezTo>
                  <a:pt x="52688" y="2053499"/>
                  <a:pt x="0" y="2000749"/>
                  <a:pt x="0" y="1932927"/>
                </a:cubicBezTo>
                <a:cubicBezTo>
                  <a:pt x="0" y="1932927"/>
                  <a:pt x="0" y="193292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16000" tIns="0" rIns="21600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연령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성별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신분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복무기간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결혼상태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자녀유무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딸의 유무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여성 남매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자매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유무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종교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종교적 신념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가정형편</a:t>
            </a:r>
            <a:endParaRPr lang="en-US" altLang="ko-KR" sz="1477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7" name="자유형 65">
            <a:extLst>
              <a:ext uri="{FF2B5EF4-FFF2-40B4-BE49-F238E27FC236}">
                <a16:creationId xmlns:a16="http://schemas.microsoft.com/office/drawing/2014/main" id="{9D96820D-8FB1-4253-A591-8AE32A5BD95B}"/>
              </a:ext>
            </a:extLst>
          </p:cNvPr>
          <p:cNvSpPr>
            <a:spLocks/>
          </p:cNvSpPr>
          <p:nvPr/>
        </p:nvSpPr>
        <p:spPr bwMode="auto">
          <a:xfrm>
            <a:off x="1745750" y="5634762"/>
            <a:ext cx="2666859" cy="863174"/>
          </a:xfrm>
          <a:custGeom>
            <a:avLst/>
            <a:gdLst>
              <a:gd name="connsiteX0" fmla="*/ 0 w 2924175"/>
              <a:gd name="connsiteY0" fmla="*/ 0 h 2057126"/>
              <a:gd name="connsiteX1" fmla="*/ 2924175 w 2924175"/>
              <a:gd name="connsiteY1" fmla="*/ 0 h 2057126"/>
              <a:gd name="connsiteX2" fmla="*/ 2924175 w 2924175"/>
              <a:gd name="connsiteY2" fmla="*/ 1930084 h 2057126"/>
              <a:gd name="connsiteX3" fmla="*/ 2799982 w 2924175"/>
              <a:gd name="connsiteY3" fmla="*/ 2054242 h 2057126"/>
              <a:gd name="connsiteX4" fmla="*/ 1610743 w 2924175"/>
              <a:gd name="connsiteY4" fmla="*/ 2054242 h 2057126"/>
              <a:gd name="connsiteX5" fmla="*/ 1608391 w 2924175"/>
              <a:gd name="connsiteY5" fmla="*/ 2055829 h 2057126"/>
              <a:gd name="connsiteX6" fmla="*/ 1606468 w 2924175"/>
              <a:gd name="connsiteY6" fmla="*/ 2057126 h 2057126"/>
              <a:gd name="connsiteX7" fmla="*/ 1313944 w 2924175"/>
              <a:gd name="connsiteY7" fmla="*/ 2057126 h 2057126"/>
              <a:gd name="connsiteX8" fmla="*/ 1309669 w 2924175"/>
              <a:gd name="connsiteY8" fmla="*/ 2054242 h 2057126"/>
              <a:gd name="connsiteX9" fmla="*/ 120429 w 2924175"/>
              <a:gd name="connsiteY9" fmla="*/ 2054242 h 2057126"/>
              <a:gd name="connsiteX10" fmla="*/ 0 w 2924175"/>
              <a:gd name="connsiteY10" fmla="*/ 1930084 h 2057126"/>
              <a:gd name="connsiteX11" fmla="*/ 0 w 2924175"/>
              <a:gd name="connsiteY11" fmla="*/ 0 h 205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5" h="2057126">
                <a:moveTo>
                  <a:pt x="0" y="0"/>
                </a:moveTo>
                <a:lnTo>
                  <a:pt x="2924175" y="0"/>
                </a:lnTo>
                <a:cubicBezTo>
                  <a:pt x="2924175" y="0"/>
                  <a:pt x="2924175" y="0"/>
                  <a:pt x="2924175" y="1930084"/>
                </a:cubicBezTo>
                <a:cubicBezTo>
                  <a:pt x="2924175" y="1997807"/>
                  <a:pt x="2867724" y="2054242"/>
                  <a:pt x="2799982" y="2054242"/>
                </a:cubicBezTo>
                <a:cubicBezTo>
                  <a:pt x="2799982" y="2054242"/>
                  <a:pt x="2799982" y="2054242"/>
                  <a:pt x="1610743" y="2054242"/>
                </a:cubicBezTo>
                <a:cubicBezTo>
                  <a:pt x="1610743" y="2054242"/>
                  <a:pt x="1610743" y="2054242"/>
                  <a:pt x="1608391" y="2055829"/>
                </a:cubicBezTo>
                <a:lnTo>
                  <a:pt x="1606468" y="2057126"/>
                </a:lnTo>
                <a:lnTo>
                  <a:pt x="1313944" y="2057126"/>
                </a:lnTo>
                <a:lnTo>
                  <a:pt x="1309669" y="2054242"/>
                </a:lnTo>
                <a:cubicBezTo>
                  <a:pt x="1309669" y="2054242"/>
                  <a:pt x="1309669" y="2054242"/>
                  <a:pt x="120429" y="2054242"/>
                </a:cubicBezTo>
                <a:cubicBezTo>
                  <a:pt x="52688" y="2054242"/>
                  <a:pt x="0" y="1997807"/>
                  <a:pt x="0" y="1930084"/>
                </a:cubicBezTo>
                <a:cubicBezTo>
                  <a:pt x="0" y="1930084"/>
                  <a:pt x="0" y="1930084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16000" tIns="0" rIns="21600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군생활 만족도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음주회식 정도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공감능력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성평등의식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자존감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일상적 긴장</a:t>
            </a:r>
            <a:r>
              <a:rPr lang="en-US" altLang="ko-KR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자기 통제력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F10C1CE-1843-4FC3-8794-F1DC0350EB79}"/>
              </a:ext>
            </a:extLst>
          </p:cNvPr>
          <p:cNvCxnSpPr>
            <a:cxnSpLocks/>
            <a:endCxn id="47" idx="2"/>
          </p:cNvCxnSpPr>
          <p:nvPr/>
        </p:nvCxnSpPr>
        <p:spPr>
          <a:xfrm>
            <a:off x="4412609" y="3572840"/>
            <a:ext cx="0" cy="2871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73F751C3-43C0-4763-8F50-5313A0ABF08D}"/>
              </a:ext>
            </a:extLst>
          </p:cNvPr>
          <p:cNvSpPr/>
          <p:nvPr/>
        </p:nvSpPr>
        <p:spPr>
          <a:xfrm>
            <a:off x="6268546" y="1770049"/>
            <a:ext cx="2371848" cy="218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2017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한부대內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사병과 직업군인을 포함한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520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명을 대상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3AE8552-5BB7-4C92-B709-27A6D7489468}"/>
              </a:ext>
            </a:extLst>
          </p:cNvPr>
          <p:cNvSpPr/>
          <p:nvPr/>
        </p:nvSpPr>
        <p:spPr>
          <a:xfrm>
            <a:off x="4991033" y="3758009"/>
            <a:ext cx="2371841" cy="218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조사참여자들은 연구의 목적과 내용 익명성 자발적 참여 등을 고지한 동의서에 서명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3C54C9E-B6DB-4C0A-90E1-728691D4306C}"/>
              </a:ext>
            </a:extLst>
          </p:cNvPr>
          <p:cNvSpPr/>
          <p:nvPr/>
        </p:nvSpPr>
        <p:spPr>
          <a:xfrm>
            <a:off x="7450676" y="3758009"/>
            <a:ext cx="2455324" cy="223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불성실한 답변을 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21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명의 설문지를 제외하고 총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499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명의 설문지가 분석됨 으로서 응답률을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96%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541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타원 13"/>
          <p:cNvSpPr/>
          <p:nvPr/>
        </p:nvSpPr>
        <p:spPr>
          <a:xfrm>
            <a:off x="892465" y="1185355"/>
            <a:ext cx="1124659" cy="1124658"/>
          </a:xfrm>
          <a:prstGeom prst="ellipse">
            <a:avLst/>
          </a:prstGeom>
          <a:solidFill>
            <a:srgbClr val="3E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endParaRPr lang="en-US" altLang="ko-KR" sz="1662" b="1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1662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공감능력</a:t>
            </a:r>
            <a:endParaRPr lang="en-US" altLang="ko-KR" sz="1662" b="1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endParaRPr lang="en-US" altLang="ko-KR" sz="1385" b="1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143205" y="1198985"/>
            <a:ext cx="1124659" cy="1124658"/>
          </a:xfrm>
          <a:prstGeom prst="ellipse">
            <a:avLst/>
          </a:prstGeom>
          <a:solidFill>
            <a:srgbClr val="3E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endParaRPr lang="en-US" altLang="ko-KR" sz="1385" b="1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1385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 평등의식</a:t>
            </a:r>
            <a:endParaRPr lang="en-US" altLang="ko-KR" sz="1385" b="1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endParaRPr lang="en-US" altLang="ko-KR" sz="1385" b="1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393945" y="1198985"/>
            <a:ext cx="1124659" cy="1124658"/>
          </a:xfrm>
          <a:prstGeom prst="ellipse">
            <a:avLst/>
          </a:prstGeom>
          <a:solidFill>
            <a:srgbClr val="3E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1662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자존감</a:t>
            </a:r>
            <a:endParaRPr lang="en-US" altLang="ko-KR" sz="1385" b="1" spc="-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702712" y="4093298"/>
            <a:ext cx="1124659" cy="1124658"/>
          </a:xfrm>
          <a:prstGeom prst="ellipse">
            <a:avLst/>
          </a:prstGeom>
          <a:solidFill>
            <a:srgbClr val="1DB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1662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일상적 긴장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91680" y="2280681"/>
            <a:ext cx="1977779" cy="1446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spcBef>
                <a:spcPts val="554"/>
              </a:spcBef>
              <a:tabLst>
                <a:tab pos="65944" algn="l"/>
                <a:tab pos="101115" algn="l"/>
              </a:tabLst>
            </a:pPr>
            <a:endParaRPr lang="en-US" altLang="ko-KR" sz="1477" spc="-28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09907" indent="-109907" latinLnBrk="0">
              <a:spcBef>
                <a:spcPts val="554"/>
              </a:spcBef>
              <a:buFont typeface="Arial" panose="020B0604020202020204" pitchFamily="34" charset="0"/>
              <a:buChar char="•"/>
              <a:tabLst>
                <a:tab pos="65944" algn="l"/>
                <a:tab pos="101115" algn="l"/>
              </a:tabLst>
            </a:pP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이창호 外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(2014)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연구에서 사용된 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항목 척도 사용</a:t>
            </a:r>
            <a:endParaRPr lang="en-US" altLang="ko-KR" sz="1477" spc="-28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atinLnBrk="0">
              <a:spcBef>
                <a:spcPts val="554"/>
              </a:spcBef>
              <a:tabLst>
                <a:tab pos="65944" algn="l"/>
                <a:tab pos="101115" algn="l"/>
              </a:tabLst>
            </a:pPr>
            <a:endParaRPr lang="en-US" altLang="ko-KR" sz="1477" spc="-28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919204" y="2506668"/>
            <a:ext cx="1939988" cy="1220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907" indent="-109907" latinLnBrk="0">
              <a:spcBef>
                <a:spcPts val="554"/>
              </a:spcBef>
              <a:buFont typeface="Arial" panose="020B0604020202020204" pitchFamily="34" charset="0"/>
              <a:buChar char="•"/>
              <a:tabLst>
                <a:tab pos="65944" algn="l"/>
                <a:tab pos="101115" algn="l"/>
              </a:tabLst>
            </a:pP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1999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한국여성개발원이 개발한 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한국형 남녀평등의식검사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</a:t>
            </a:r>
          </a:p>
          <a:p>
            <a:pPr latinLnBrk="0">
              <a:spcBef>
                <a:spcPts val="554"/>
              </a:spcBef>
              <a:tabLst>
                <a:tab pos="65944" algn="l"/>
                <a:tab pos="101115" algn="l"/>
              </a:tabLst>
            </a:pPr>
            <a:endParaRPr lang="en-US" altLang="ko-KR" sz="1477" spc="-28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9311" y="2255226"/>
            <a:ext cx="1824152" cy="154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907" indent="-109907" latinLnBrk="0">
              <a:spcBef>
                <a:spcPts val="554"/>
              </a:spcBef>
              <a:buFont typeface="Arial" panose="020B0604020202020204" pitchFamily="34" charset="0"/>
              <a:buChar char="•"/>
              <a:tabLst>
                <a:tab pos="65944" algn="l"/>
                <a:tab pos="101115" algn="l"/>
              </a:tabLst>
            </a:pP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이승현 外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(2015)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청소년 사이버 폭력 연구에서 사용된 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항목의 척도를 사용 </a:t>
            </a:r>
            <a:endParaRPr lang="en-US" altLang="ko-KR" sz="1477" spc="-28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606982" y="3915910"/>
            <a:ext cx="1398858" cy="2188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907" indent="-109907" latinLnBrk="0">
              <a:spcBef>
                <a:spcPts val="554"/>
              </a:spcBef>
              <a:buFont typeface="Arial" panose="020B0604020202020204" pitchFamily="34" charset="0"/>
              <a:buChar char="•"/>
              <a:tabLst>
                <a:tab pos="65944" algn="l"/>
                <a:tab pos="101115" algn="l"/>
              </a:tabLst>
            </a:pPr>
            <a:endParaRPr lang="en-US" altLang="ko-KR" sz="1477" spc="-28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연구방법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96B62C0-EDA7-4FA8-A8BC-86E0CC78F831}"/>
              </a:ext>
            </a:extLst>
          </p:cNvPr>
          <p:cNvSpPr/>
          <p:nvPr/>
        </p:nvSpPr>
        <p:spPr>
          <a:xfrm>
            <a:off x="4390670" y="4104349"/>
            <a:ext cx="1124659" cy="1124658"/>
          </a:xfrm>
          <a:prstGeom prst="ellipse">
            <a:avLst/>
          </a:prstGeom>
          <a:solidFill>
            <a:srgbClr val="1DB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latinLnBrk="0">
              <a:spcBef>
                <a:spcPts val="185"/>
              </a:spcBef>
              <a:tabLst>
                <a:tab pos="65944" algn="l"/>
                <a:tab pos="105510" algn="l"/>
              </a:tabLst>
            </a:pPr>
            <a:r>
              <a:rPr lang="ko-KR" altLang="en-US" sz="1662" b="1" spc="-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자기통제력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E9E5BD3-AB3B-4EBD-8CF3-6B68EF38EECD}"/>
              </a:ext>
            </a:extLst>
          </p:cNvPr>
          <p:cNvSpPr/>
          <p:nvPr/>
        </p:nvSpPr>
        <p:spPr>
          <a:xfrm>
            <a:off x="4390670" y="5033664"/>
            <a:ext cx="1398858" cy="1677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907" indent="-109907" latinLnBrk="0">
              <a:spcBef>
                <a:spcPts val="554"/>
              </a:spcBef>
              <a:buFont typeface="Arial" panose="020B0604020202020204" pitchFamily="34" charset="0"/>
              <a:buChar char="•"/>
              <a:tabLst>
                <a:tab pos="65944" algn="l"/>
                <a:tab pos="101115" algn="l"/>
              </a:tabLst>
            </a:pP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이승현 외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(2015)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연구의 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문항 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 척도 응답 사용</a:t>
            </a:r>
            <a:endParaRPr lang="en-US" altLang="ko-KR" sz="1477" spc="-28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F469978-3995-4287-8306-764D894E6DD1}"/>
              </a:ext>
            </a:extLst>
          </p:cNvPr>
          <p:cNvSpPr/>
          <p:nvPr/>
        </p:nvSpPr>
        <p:spPr>
          <a:xfrm>
            <a:off x="1480570" y="5217956"/>
            <a:ext cx="1742234" cy="1423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907" indent="-109907" latinLnBrk="0">
              <a:spcBef>
                <a:spcPts val="554"/>
              </a:spcBef>
              <a:buFont typeface="Arial" panose="020B0604020202020204" pitchFamily="34" charset="0"/>
              <a:buChar char="•"/>
              <a:tabLst>
                <a:tab pos="65944" algn="l"/>
                <a:tab pos="101115" algn="l"/>
              </a:tabLst>
            </a:pPr>
            <a:r>
              <a:rPr lang="ko-KR" altLang="en-US" sz="1477" spc="-28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최수형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과 박현수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(2015)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의연구에서 사용된 </a:t>
            </a:r>
            <a:r>
              <a:rPr lang="en-US" altLang="ko-KR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</a:t>
            </a:r>
            <a:r>
              <a:rPr lang="ko-KR" altLang="en-US" sz="1477" spc="-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문항을 통해 측정</a:t>
            </a:r>
            <a:endParaRPr lang="en-US" altLang="ko-KR" sz="1477" spc="-28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E3D4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041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그림 75">
            <a:extLst>
              <a:ext uri="{FF2B5EF4-FFF2-40B4-BE49-F238E27FC236}">
                <a16:creationId xmlns:a16="http://schemas.microsoft.com/office/drawing/2014/main" id="{A61EDA50-E822-47F6-9DD9-4D9D14C16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8898" y="2450899"/>
            <a:ext cx="6092144" cy="2722061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연구방법</a:t>
            </a: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989ED9F4-2528-4D8F-A500-2430E4191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576" y="1601429"/>
            <a:ext cx="6092143" cy="4420999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5334D98C-1D30-45C3-8094-BEBF0042C5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936" y="2321224"/>
            <a:ext cx="6092142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결론</a:t>
            </a:r>
          </a:p>
        </p:txBody>
      </p:sp>
      <p:pic>
        <p:nvPicPr>
          <p:cNvPr id="6" name="그래픽 5" descr="여성 프로필">
            <a:extLst>
              <a:ext uri="{FF2B5EF4-FFF2-40B4-BE49-F238E27FC236}">
                <a16:creationId xmlns:a16="http://schemas.microsoft.com/office/drawing/2014/main" id="{5C12D75D-15F3-4C1F-AE82-645BE6E91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0497" y="1270932"/>
            <a:ext cx="1135864" cy="1285613"/>
          </a:xfrm>
          <a:prstGeom prst="rect">
            <a:avLst/>
          </a:prstGeom>
        </p:spPr>
      </p:pic>
      <p:pic>
        <p:nvPicPr>
          <p:cNvPr id="8" name="그래픽 7" descr="숫 프로필">
            <a:extLst>
              <a:ext uri="{FF2B5EF4-FFF2-40B4-BE49-F238E27FC236}">
                <a16:creationId xmlns:a16="http://schemas.microsoft.com/office/drawing/2014/main" id="{6D1E97B1-B6ED-4494-A613-C7778AF00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431" y="1233182"/>
            <a:ext cx="1135865" cy="1361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D1E38-E83B-469E-A720-F8906488B9C7}"/>
              </a:ext>
            </a:extLst>
          </p:cNvPr>
          <p:cNvSpPr txBox="1"/>
          <p:nvPr/>
        </p:nvSpPr>
        <p:spPr>
          <a:xfrm>
            <a:off x="1870745" y="1529017"/>
            <a:ext cx="45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/>
              <a:t>&lt;</a:t>
            </a:r>
            <a:endParaRPr lang="ko-KR" altLang="en-US" sz="4400" dirty="0"/>
          </a:p>
        </p:txBody>
      </p:sp>
      <p:pic>
        <p:nvPicPr>
          <p:cNvPr id="11" name="그래픽 10" descr="저">
            <a:extLst>
              <a:ext uri="{FF2B5EF4-FFF2-40B4-BE49-F238E27FC236}">
                <a16:creationId xmlns:a16="http://schemas.microsoft.com/office/drawing/2014/main" id="{CF8AB9D2-BB66-4BA2-A3B4-2FD01A482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1229" y="2835479"/>
            <a:ext cx="1025132" cy="1366357"/>
          </a:xfrm>
          <a:prstGeom prst="rect">
            <a:avLst/>
          </a:prstGeom>
        </p:spPr>
      </p:pic>
      <p:pic>
        <p:nvPicPr>
          <p:cNvPr id="17" name="그래픽 16" descr="저">
            <a:extLst>
              <a:ext uri="{FF2B5EF4-FFF2-40B4-BE49-F238E27FC236}">
                <a16:creationId xmlns:a16="http://schemas.microsoft.com/office/drawing/2014/main" id="{690A9F60-18D9-485A-BE2D-1B147FC32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431" y="3212983"/>
            <a:ext cx="914400" cy="9888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CC259A-F926-441F-80DC-F002165299C1}"/>
              </a:ext>
            </a:extLst>
          </p:cNvPr>
          <p:cNvSpPr txBox="1"/>
          <p:nvPr/>
        </p:nvSpPr>
        <p:spPr>
          <a:xfrm>
            <a:off x="1870745" y="3288484"/>
            <a:ext cx="453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&lt;</a:t>
            </a:r>
            <a:endParaRPr lang="ko-KR" alt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B28639-CEBB-46F9-AF50-24FBCBD895B0}"/>
              </a:ext>
            </a:extLst>
          </p:cNvPr>
          <p:cNvSpPr txBox="1"/>
          <p:nvPr/>
        </p:nvSpPr>
        <p:spPr>
          <a:xfrm>
            <a:off x="4219663" y="2466147"/>
            <a:ext cx="279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성평등에 대한 인식</a:t>
            </a:r>
          </a:p>
        </p:txBody>
      </p:sp>
      <p:sp>
        <p:nvSpPr>
          <p:cNvPr id="21" name="화살표: 위쪽 20">
            <a:extLst>
              <a:ext uri="{FF2B5EF4-FFF2-40B4-BE49-F238E27FC236}">
                <a16:creationId xmlns:a16="http://schemas.microsoft.com/office/drawing/2014/main" id="{E7E9DE26-EC45-42C5-B363-5A355298199F}"/>
              </a:ext>
            </a:extLst>
          </p:cNvPr>
          <p:cNvSpPr/>
          <p:nvPr/>
        </p:nvSpPr>
        <p:spPr>
          <a:xfrm>
            <a:off x="6837028" y="2080470"/>
            <a:ext cx="628475" cy="113251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783E9D6-EA77-47D0-B812-215C09F8791C}"/>
              </a:ext>
            </a:extLst>
          </p:cNvPr>
          <p:cNvCxnSpPr/>
          <p:nvPr/>
        </p:nvCxnSpPr>
        <p:spPr>
          <a:xfrm>
            <a:off x="343949" y="4479721"/>
            <a:ext cx="9344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EE070C3-099F-40A8-A768-2B495C227F35}"/>
              </a:ext>
            </a:extLst>
          </p:cNvPr>
          <p:cNvSpPr txBox="1"/>
          <p:nvPr/>
        </p:nvSpPr>
        <p:spPr>
          <a:xfrm>
            <a:off x="466431" y="4865615"/>
            <a:ext cx="448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일상적 긴장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음주회식 자리가 증가할수록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A144D4-C6E0-436B-B8C6-39C941ED8022}"/>
              </a:ext>
            </a:extLst>
          </p:cNvPr>
          <p:cNvSpPr txBox="1"/>
          <p:nvPr/>
        </p:nvSpPr>
        <p:spPr>
          <a:xfrm>
            <a:off x="466430" y="5729681"/>
            <a:ext cx="40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 평등의식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공감능력이 증가할수록</a:t>
            </a: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BF5960C1-773D-4640-B9E7-76F3F85644FA}"/>
              </a:ext>
            </a:extLst>
          </p:cNvPr>
          <p:cNvSpPr/>
          <p:nvPr/>
        </p:nvSpPr>
        <p:spPr>
          <a:xfrm>
            <a:off x="4757956" y="4974855"/>
            <a:ext cx="1434518" cy="134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오른쪽 35">
            <a:extLst>
              <a:ext uri="{FF2B5EF4-FFF2-40B4-BE49-F238E27FC236}">
                <a16:creationId xmlns:a16="http://schemas.microsoft.com/office/drawing/2014/main" id="{9C39A16E-9BA4-4B3B-B689-9E868315B67E}"/>
              </a:ext>
            </a:extLst>
          </p:cNvPr>
          <p:cNvSpPr/>
          <p:nvPr/>
        </p:nvSpPr>
        <p:spPr>
          <a:xfrm>
            <a:off x="4757956" y="5772058"/>
            <a:ext cx="1434518" cy="134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ED189-306C-47FA-878E-47F03EA3A47E}"/>
              </a:ext>
            </a:extLst>
          </p:cNvPr>
          <p:cNvSpPr txBox="1"/>
          <p:nvPr/>
        </p:nvSpPr>
        <p:spPr>
          <a:xfrm>
            <a:off x="6467912" y="4865615"/>
            <a:ext cx="255864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성평등에 대한 인식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096223-8971-4F47-A378-876DF7DC27D0}"/>
              </a:ext>
            </a:extLst>
          </p:cNvPr>
          <p:cNvSpPr txBox="1"/>
          <p:nvPr/>
        </p:nvSpPr>
        <p:spPr>
          <a:xfrm>
            <a:off x="6467912" y="5654502"/>
            <a:ext cx="21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성평등에 대한 인식</a:t>
            </a:r>
          </a:p>
        </p:txBody>
      </p:sp>
      <p:sp>
        <p:nvSpPr>
          <p:cNvPr id="39" name="화살표: 위쪽 38">
            <a:extLst>
              <a:ext uri="{FF2B5EF4-FFF2-40B4-BE49-F238E27FC236}">
                <a16:creationId xmlns:a16="http://schemas.microsoft.com/office/drawing/2014/main" id="{BAAEFF6B-7371-46AB-B11F-BEAADE6E72E4}"/>
              </a:ext>
            </a:extLst>
          </p:cNvPr>
          <p:cNvSpPr/>
          <p:nvPr/>
        </p:nvSpPr>
        <p:spPr>
          <a:xfrm>
            <a:off x="8761459" y="5523446"/>
            <a:ext cx="628475" cy="76566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위쪽 39">
            <a:extLst>
              <a:ext uri="{FF2B5EF4-FFF2-40B4-BE49-F238E27FC236}">
                <a16:creationId xmlns:a16="http://schemas.microsoft.com/office/drawing/2014/main" id="{B03A2193-95F2-493A-AE31-A1839FDFAB96}"/>
              </a:ext>
            </a:extLst>
          </p:cNvPr>
          <p:cNvSpPr/>
          <p:nvPr/>
        </p:nvSpPr>
        <p:spPr>
          <a:xfrm rot="10800000">
            <a:off x="8761460" y="4717837"/>
            <a:ext cx="628475" cy="76566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96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결론</a:t>
            </a:r>
            <a:r>
              <a:rPr lang="en-US" altLang="ko-KR" dirty="0"/>
              <a:t>(</a:t>
            </a:r>
            <a:r>
              <a:rPr lang="ko-KR" altLang="en-US" dirty="0"/>
              <a:t>정책 제언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5905B2-5B07-4929-9D47-211C01BB57CE}"/>
              </a:ext>
            </a:extLst>
          </p:cNvPr>
          <p:cNvSpPr txBox="1"/>
          <p:nvPr/>
        </p:nvSpPr>
        <p:spPr>
          <a:xfrm>
            <a:off x="699781" y="1936283"/>
            <a:ext cx="85064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 장병의 일상적 긴장을 완화 시킬 수 있는 건강하고 건전한 여가활동을 관장하는 담당자를 지정하고 구체적인 방안을 수립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 장병의 성 평등 의식을 강화할 수 있는 교육이 개발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시행되어야 함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공감능력을 발전시킬 수 있는 프로그램을 도입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 장병들의 의견을 반영한 음주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회식 문화 개선 방안 개발이 필요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8283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3950</TotalTime>
  <Words>451</Words>
  <Application>Microsoft Office PowerPoint</Application>
  <PresentationFormat>A4 용지(210x297mm)</PresentationFormat>
  <Paragraphs>84</Paragraphs>
  <Slides>11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나눔고딕 ExtraBold</vt:lpstr>
      <vt:lpstr>나눔바른고딕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info</dc:creator>
  <cp:lastModifiedBy>심 찬보</cp:lastModifiedBy>
  <cp:revision>84</cp:revision>
  <dcterms:created xsi:type="dcterms:W3CDTF">2015-10-20T06:23:38Z</dcterms:created>
  <dcterms:modified xsi:type="dcterms:W3CDTF">2019-09-24T02:14:24Z</dcterms:modified>
</cp:coreProperties>
</file>