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BCAC115-DE4F-4D1D-89D4-BEB42F1FE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303DB5DB-99C1-4714-AF2A-3F2F463AC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FEA4144-4207-4531-A84D-CD61E931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A4FD-5576-4633-B6F6-4457DCB0C99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5DB1E6E-7285-4CAF-A452-BEB2C55E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3077388-0764-491B-968A-96C2B410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9A09-6285-4864-9295-9FDFA0190F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31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BB53EB4-7477-4EAB-A10E-6CD5AAC7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A257BCA4-4428-4497-87B1-A2A0E680B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603DB5F-78E3-4BB1-A2FF-8029EF90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A4FD-5576-4633-B6F6-4457DCB0C99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E434598-0B45-410F-9CA4-FAFCF780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E9E54C8-5C1F-4D22-A07C-DD3720B7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9A09-6285-4864-9295-9FDFA0190F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897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FCC5BEC6-58C3-4056-9903-18F2D744B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3068BF2C-FEBF-43BF-BB6C-E9ABBAE23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80FF5368-155C-4735-B98F-7465B9FA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A4FD-5576-4633-B6F6-4457DCB0C99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A067F41-0272-4C92-8BC2-53FCAEB3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8C775AD-186A-4D14-ADB5-A9099E28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9A09-6285-4864-9295-9FDFA0190F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74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885C861-DD50-4206-A6D5-8D8AD1F4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5B3AF2A-E219-4426-A962-E442AF5A7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A067AC-B145-483C-AED0-164D5C67B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A4FD-5576-4633-B6F6-4457DCB0C99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CBEA115-3920-4A75-839A-6668A209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3A361B0-CE84-4F86-8524-EBB5F7CB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9A09-6285-4864-9295-9FDFA0190F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76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DD41357-DFF9-4DE5-AA91-0CFFC296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6E02E567-701A-4315-822B-20385CE23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74099D81-8F28-4439-A3DB-CAA2D672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A4FD-5576-4633-B6F6-4457DCB0C99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164900E-945F-485C-B82C-70FD97B2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217A8512-3448-41EE-B5D0-C1CACD14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9A09-6285-4864-9295-9FDFA0190F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92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FB6E306-34CF-4CD9-A301-15C77328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4095159A-DE03-4EDB-AA2C-997086546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0BED27AA-5351-4117-92B6-98616F5B9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3277CA8-F6EC-4845-90A1-5DE15BA3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A4FD-5576-4633-B6F6-4457DCB0C99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5AF3B2CD-C9A2-4715-AED9-F4EDBD58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D3C0C050-7524-49DA-A0DA-C39CBA5D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9A09-6285-4864-9295-9FDFA0190F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958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014973A-43A3-4A15-AA01-DD368E0C3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363CC0CD-57EF-47E4-AE2C-AFB1A5F6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75F25424-8623-4296-86D1-EEEC183E2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FE03606B-E503-42F2-98CF-E655DC472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4B019F8-B7D5-4195-AA66-001C4686D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947FCB69-E1B3-462B-906B-25942752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A4FD-5576-4633-B6F6-4457DCB0C99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8EBDCB75-EF3D-4778-BF14-55CF8C75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6E60BD64-C22B-4AA9-B92C-3A589642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9A09-6285-4864-9295-9FDFA0190F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08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E231E19-B730-49A8-9051-11E791E8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D4D7AA4D-2EE8-48A1-B399-FD5C8E53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A4FD-5576-4633-B6F6-4457DCB0C99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0B97AC8C-A2B3-43F9-8DB1-FC6246AD0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5CAF26E0-9BC8-49C8-B998-43470829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9A09-6285-4864-9295-9FDFA0190F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07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E4793E45-19A4-4DEF-BD80-F0D5E86B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A4FD-5576-4633-B6F6-4457DCB0C99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B6F246F1-3AA9-464D-8347-C1C3055D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1E36A422-347A-4181-8615-90D7AA32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9A09-6285-4864-9295-9FDFA0190F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03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0736895-2B23-4B45-9CA1-C3452065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33D0DC5-D2BC-4670-9E1E-EE7044407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DF84111-4996-4050-A9ED-F9D8D7EA6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05AEB8EF-50E1-4200-9983-D2FB242A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A4FD-5576-4633-B6F6-4457DCB0C99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5E3C77AC-3E4C-4BC2-BC23-11C8571F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B17269D-0B9B-44ED-98F1-AAD3CFD8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9A09-6285-4864-9295-9FDFA0190F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51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7FB6AC4-3897-41E4-98E1-7EF81064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ECDFB75-C9C3-499D-B03A-B1C8F01DF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AD051C04-7BD7-441E-816A-FD749D76B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9EBA236A-72C7-4843-B147-00CDD704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A4FD-5576-4633-B6F6-4457DCB0C99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FA242035-E351-4A64-A902-376F57E9E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5840FF91-D279-4C2E-B701-CFD18408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9A09-6285-4864-9295-9FDFA0190F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48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4EBD3372-02A0-456E-AB57-7EEAC92C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41FEA671-66B7-48F8-84A0-A2B6BCBF5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8D98E71F-6F2A-47DA-82A0-A01BDC45F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A4FD-5576-4633-B6F6-4457DCB0C99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7CBFE0C-8B59-4AA3-9052-FA28BB348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5F1A64D-47EC-404D-808F-CD00B2E5D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49A09-6285-4864-9295-9FDFA0190F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5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0.svg"/><Relationship Id="rId4" Type="http://schemas.openxmlformats.org/officeDocument/2006/relationships/image" Target="../media/image21.png"/><Relationship Id="rId9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FF52D0F-FAF9-4047-A1CB-080D5EB91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ko-KR" dirty="0"/>
              <a:t>부모의 알콜 남용으로 인한 가정폭력 피해 아동의 경험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2E6FD1B4-3BED-42F5-A5BA-2733E3533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4013"/>
            <a:ext cx="9144000" cy="1655762"/>
          </a:xfrm>
        </p:spPr>
        <p:txBody>
          <a:bodyPr/>
          <a:lstStyle/>
          <a:p>
            <a:r>
              <a:rPr lang="ko-KR" altLang="en-US" dirty="0"/>
              <a:t>경찰학과 </a:t>
            </a:r>
            <a:r>
              <a:rPr lang="en-US" altLang="ko-KR" dirty="0"/>
              <a:t>201721901 </a:t>
            </a:r>
            <a:r>
              <a:rPr lang="ko-KR" altLang="en-US" dirty="0"/>
              <a:t>송지연</a:t>
            </a:r>
            <a:endParaRPr lang="en-US" altLang="ko-KR" dirty="0"/>
          </a:p>
          <a:p>
            <a:r>
              <a:rPr lang="ko-KR" altLang="en-US" dirty="0"/>
              <a:t>경찰학과 </a:t>
            </a:r>
            <a:r>
              <a:rPr lang="en-US" altLang="ko-KR" dirty="0"/>
              <a:t>201721905 </a:t>
            </a:r>
            <a:r>
              <a:rPr lang="ko-KR" altLang="en-US" dirty="0" err="1"/>
              <a:t>최초현</a:t>
            </a:r>
            <a:endParaRPr lang="ko-KR" altLang="en-US" dirty="0"/>
          </a:p>
        </p:txBody>
      </p:sp>
      <p:pic>
        <p:nvPicPr>
          <p:cNvPr id="11" name="그래픽 10" descr="맥주">
            <a:extLst>
              <a:ext uri="{FF2B5EF4-FFF2-40B4-BE49-F238E27FC236}">
                <a16:creationId xmlns:a16="http://schemas.microsoft.com/office/drawing/2014/main" xmlns="" id="{582220E3-FBE5-4729-A30C-48049F69BC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303922">
            <a:off x="1496060" y="4534694"/>
            <a:ext cx="914400" cy="914400"/>
          </a:xfrm>
          <a:prstGeom prst="rect">
            <a:avLst/>
          </a:prstGeom>
        </p:spPr>
      </p:pic>
      <p:pic>
        <p:nvPicPr>
          <p:cNvPr id="13" name="그래픽 12" descr="병">
            <a:extLst>
              <a:ext uri="{FF2B5EF4-FFF2-40B4-BE49-F238E27FC236}">
                <a16:creationId xmlns:a16="http://schemas.microsoft.com/office/drawing/2014/main" xmlns="" id="{25DA222D-3121-4369-B6BD-84E16F66E6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53260" y="3854768"/>
            <a:ext cx="914400" cy="914400"/>
          </a:xfrm>
          <a:prstGeom prst="rect">
            <a:avLst/>
          </a:prstGeom>
        </p:spPr>
      </p:pic>
      <p:pic>
        <p:nvPicPr>
          <p:cNvPr id="15" name="그래픽 14" descr="와인">
            <a:extLst>
              <a:ext uri="{FF2B5EF4-FFF2-40B4-BE49-F238E27FC236}">
                <a16:creationId xmlns:a16="http://schemas.microsoft.com/office/drawing/2014/main" xmlns="" id="{CFA96CC9-BC42-4000-837C-E7D1DC376E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418398" y="4518344"/>
            <a:ext cx="914400" cy="914400"/>
          </a:xfrm>
          <a:prstGeom prst="rect">
            <a:avLst/>
          </a:prstGeom>
        </p:spPr>
      </p:pic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A4D498F3-219D-4BE7-A57B-280E5B9446BF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B3F82ABD-5C52-435D-8D9A-4DB47796A7A1}"/>
              </a:ext>
            </a:extLst>
          </p:cNvPr>
          <p:cNvCxnSpPr>
            <a:cxnSpLocks/>
          </p:cNvCxnSpPr>
          <p:nvPr/>
        </p:nvCxnSpPr>
        <p:spPr>
          <a:xfrm>
            <a:off x="10640060" y="4398487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9E8729D2-A6C5-4C84-A9DF-E46B7277E327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16948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xmlns="" id="{57779D5E-A9AE-4C47-A8AE-4825CE17A2EE}"/>
              </a:ext>
            </a:extLst>
          </p:cNvPr>
          <p:cNvCxnSpPr>
            <a:cxnSpLocks/>
          </p:cNvCxnSpPr>
          <p:nvPr/>
        </p:nvCxnSpPr>
        <p:spPr>
          <a:xfrm>
            <a:off x="8867140" y="6065362"/>
            <a:ext cx="18008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A4D498F3-219D-4BE7-A57B-280E5B9446BF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B3F82ABD-5C52-435D-8D9A-4DB47796A7A1}"/>
              </a:ext>
            </a:extLst>
          </p:cNvPr>
          <p:cNvCxnSpPr>
            <a:cxnSpLocks/>
          </p:cNvCxnSpPr>
          <p:nvPr/>
        </p:nvCxnSpPr>
        <p:spPr>
          <a:xfrm>
            <a:off x="10640060" y="4398487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9E8729D2-A6C5-4C84-A9DF-E46B7277E327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16948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xmlns="" id="{57779D5E-A9AE-4C47-A8AE-4825CE17A2EE}"/>
              </a:ext>
            </a:extLst>
          </p:cNvPr>
          <p:cNvCxnSpPr>
            <a:cxnSpLocks/>
          </p:cNvCxnSpPr>
          <p:nvPr/>
        </p:nvCxnSpPr>
        <p:spPr>
          <a:xfrm>
            <a:off x="8867140" y="6065362"/>
            <a:ext cx="18008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부제목 2">
            <a:extLst>
              <a:ext uri="{FF2B5EF4-FFF2-40B4-BE49-F238E27FC236}">
                <a16:creationId xmlns:a16="http://schemas.microsoft.com/office/drawing/2014/main" xmlns="" id="{E820EFF6-1680-4C17-B86F-1DB7E2D6C595}"/>
              </a:ext>
            </a:extLst>
          </p:cNvPr>
          <p:cNvSpPr txBox="1">
            <a:spLocks/>
          </p:cNvSpPr>
          <p:nvPr/>
        </p:nvSpPr>
        <p:spPr>
          <a:xfrm>
            <a:off x="3448050" y="1446216"/>
            <a:ext cx="4972042" cy="2155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ko-KR" sz="2800" dirty="0"/>
              <a:t>무망 및 무기력</a:t>
            </a:r>
            <a:endParaRPr lang="ko-KR" altLang="en-US" sz="28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3106A961-0207-4563-B42E-0931723F6B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89214" y="2270759"/>
            <a:ext cx="4089714" cy="352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A4D498F3-219D-4BE7-A57B-280E5B9446BF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B3F82ABD-5C52-435D-8D9A-4DB47796A7A1}"/>
              </a:ext>
            </a:extLst>
          </p:cNvPr>
          <p:cNvCxnSpPr>
            <a:cxnSpLocks/>
          </p:cNvCxnSpPr>
          <p:nvPr/>
        </p:nvCxnSpPr>
        <p:spPr>
          <a:xfrm>
            <a:off x="10640060" y="4398487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9E8729D2-A6C5-4C84-A9DF-E46B7277E327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16948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xmlns="" id="{57779D5E-A9AE-4C47-A8AE-4825CE17A2EE}"/>
              </a:ext>
            </a:extLst>
          </p:cNvPr>
          <p:cNvCxnSpPr>
            <a:cxnSpLocks/>
          </p:cNvCxnSpPr>
          <p:nvPr/>
        </p:nvCxnSpPr>
        <p:spPr>
          <a:xfrm>
            <a:off x="8867140" y="6065362"/>
            <a:ext cx="18008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부제목 2">
            <a:extLst>
              <a:ext uri="{FF2B5EF4-FFF2-40B4-BE49-F238E27FC236}">
                <a16:creationId xmlns:a16="http://schemas.microsoft.com/office/drawing/2014/main" xmlns="" id="{E820EFF6-1680-4C17-B86F-1DB7E2D6C595}"/>
              </a:ext>
            </a:extLst>
          </p:cNvPr>
          <p:cNvSpPr txBox="1">
            <a:spLocks/>
          </p:cNvSpPr>
          <p:nvPr/>
        </p:nvSpPr>
        <p:spPr>
          <a:xfrm>
            <a:off x="3448050" y="1446216"/>
            <a:ext cx="4972042" cy="2155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ko-KR" sz="3200" dirty="0"/>
              <a:t>혼란</a:t>
            </a:r>
            <a:r>
              <a:rPr lang="en-US" altLang="ko-KR" sz="3200" dirty="0"/>
              <a:t> </a:t>
            </a:r>
            <a:r>
              <a:rPr lang="ko-KR" altLang="en-US" sz="3200" dirty="0"/>
              <a:t>및 감정상실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3DB27F97-CB62-44FD-84E6-BA7FEF5CCF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43598" y="2196624"/>
            <a:ext cx="5855943" cy="20853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84F0D351-EBCA-4F07-848C-162D06DFBCE0}"/>
              </a:ext>
            </a:extLst>
          </p:cNvPr>
          <p:cNvPicPr/>
          <p:nvPr/>
        </p:nvPicPr>
        <p:blipFill rotWithShape="1">
          <a:blip r:embed="rId3"/>
          <a:srcRect r="9793" b="7627"/>
          <a:stretch/>
        </p:blipFill>
        <p:spPr>
          <a:xfrm>
            <a:off x="1477009" y="2374740"/>
            <a:ext cx="4123691" cy="80740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EC9CE9CD-299F-4139-BFD5-3D0B792DC78F}"/>
              </a:ext>
            </a:extLst>
          </p:cNvPr>
          <p:cNvPicPr/>
          <p:nvPr/>
        </p:nvPicPr>
        <p:blipFill rotWithShape="1">
          <a:blip r:embed="rId4"/>
          <a:srcRect l="309" t="-1608" r="-309" b="1608"/>
          <a:stretch/>
        </p:blipFill>
        <p:spPr>
          <a:xfrm>
            <a:off x="651526" y="4607087"/>
            <a:ext cx="6075671" cy="1317463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AE037C16-910A-4543-8058-D1B1D57C6AA1}"/>
              </a:ext>
            </a:extLst>
          </p:cNvPr>
          <p:cNvSpPr/>
          <p:nvPr/>
        </p:nvSpPr>
        <p:spPr>
          <a:xfrm>
            <a:off x="4307851" y="5431949"/>
            <a:ext cx="2419346" cy="492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0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A4D498F3-219D-4BE7-A57B-280E5B9446BF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B3F82ABD-5C52-435D-8D9A-4DB47796A7A1}"/>
              </a:ext>
            </a:extLst>
          </p:cNvPr>
          <p:cNvCxnSpPr>
            <a:cxnSpLocks/>
          </p:cNvCxnSpPr>
          <p:nvPr/>
        </p:nvCxnSpPr>
        <p:spPr>
          <a:xfrm>
            <a:off x="10640060" y="4398487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9E8729D2-A6C5-4C84-A9DF-E46B7277E327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16948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xmlns="" id="{57779D5E-A9AE-4C47-A8AE-4825CE17A2EE}"/>
              </a:ext>
            </a:extLst>
          </p:cNvPr>
          <p:cNvCxnSpPr>
            <a:cxnSpLocks/>
          </p:cNvCxnSpPr>
          <p:nvPr/>
        </p:nvCxnSpPr>
        <p:spPr>
          <a:xfrm>
            <a:off x="8867140" y="6065362"/>
            <a:ext cx="18008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부제목 2">
            <a:extLst>
              <a:ext uri="{FF2B5EF4-FFF2-40B4-BE49-F238E27FC236}">
                <a16:creationId xmlns:a16="http://schemas.microsoft.com/office/drawing/2014/main" xmlns="" id="{8DDB83BB-392D-4D15-90E6-60346412B19C}"/>
              </a:ext>
            </a:extLst>
          </p:cNvPr>
          <p:cNvSpPr txBox="1">
            <a:spLocks/>
          </p:cNvSpPr>
          <p:nvPr/>
        </p:nvSpPr>
        <p:spPr>
          <a:xfrm>
            <a:off x="3254532" y="1273178"/>
            <a:ext cx="4972042" cy="2155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ko-KR" sz="3200" dirty="0"/>
              <a:t>죄책감</a:t>
            </a:r>
            <a:endParaRPr lang="ko-KR" altLang="en-US" sz="32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B2F71CD5-86F3-4847-B2FD-2F8BDD74F144}"/>
              </a:ext>
            </a:extLst>
          </p:cNvPr>
          <p:cNvPicPr/>
          <p:nvPr/>
        </p:nvPicPr>
        <p:blipFill rotWithShape="1">
          <a:blip r:embed="rId2"/>
          <a:srcRect r="204" b="44301"/>
          <a:stretch/>
        </p:blipFill>
        <p:spPr>
          <a:xfrm rot="20980330">
            <a:off x="1586230" y="2328069"/>
            <a:ext cx="4652646" cy="178276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ABEEFD17-1FA5-43C4-94C6-6555A0236E84}"/>
              </a:ext>
            </a:extLst>
          </p:cNvPr>
          <p:cNvPicPr/>
          <p:nvPr/>
        </p:nvPicPr>
        <p:blipFill rotWithShape="1">
          <a:blip r:embed="rId2"/>
          <a:srcRect t="53577"/>
          <a:stretch/>
        </p:blipFill>
        <p:spPr>
          <a:xfrm rot="261799">
            <a:off x="5567679" y="4173346"/>
            <a:ext cx="4595491" cy="150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A4D498F3-219D-4BE7-A57B-280E5B9446BF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B3F82ABD-5C52-435D-8D9A-4DB47796A7A1}"/>
              </a:ext>
            </a:extLst>
          </p:cNvPr>
          <p:cNvCxnSpPr>
            <a:cxnSpLocks/>
          </p:cNvCxnSpPr>
          <p:nvPr/>
        </p:nvCxnSpPr>
        <p:spPr>
          <a:xfrm>
            <a:off x="10640060" y="4398487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9E8729D2-A6C5-4C84-A9DF-E46B7277E327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16948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xmlns="" id="{57779D5E-A9AE-4C47-A8AE-4825CE17A2EE}"/>
              </a:ext>
            </a:extLst>
          </p:cNvPr>
          <p:cNvCxnSpPr>
            <a:cxnSpLocks/>
          </p:cNvCxnSpPr>
          <p:nvPr/>
        </p:nvCxnSpPr>
        <p:spPr>
          <a:xfrm>
            <a:off x="8867140" y="6065362"/>
            <a:ext cx="18008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부제목 2">
            <a:extLst>
              <a:ext uri="{FF2B5EF4-FFF2-40B4-BE49-F238E27FC236}">
                <a16:creationId xmlns:a16="http://schemas.microsoft.com/office/drawing/2014/main" xmlns="" id="{6FA2F1F6-A083-4EEC-9AE0-0444D700EC25}"/>
              </a:ext>
            </a:extLst>
          </p:cNvPr>
          <p:cNvSpPr txBox="1">
            <a:spLocks/>
          </p:cNvSpPr>
          <p:nvPr/>
        </p:nvSpPr>
        <p:spPr>
          <a:xfrm>
            <a:off x="3609979" y="1192848"/>
            <a:ext cx="4972042" cy="2155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ko-KR" sz="3200" dirty="0"/>
              <a:t>공포 및 불안</a:t>
            </a:r>
            <a:endParaRPr lang="ko-KR" altLang="en-US" sz="32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44A357D7-D922-44EB-BE69-D9A2772B632A}"/>
              </a:ext>
            </a:extLst>
          </p:cNvPr>
          <p:cNvPicPr/>
          <p:nvPr/>
        </p:nvPicPr>
        <p:blipFill rotWithShape="1">
          <a:blip r:embed="rId2"/>
          <a:srcRect b="47705"/>
          <a:stretch/>
        </p:blipFill>
        <p:spPr>
          <a:xfrm>
            <a:off x="886784" y="3076418"/>
            <a:ext cx="5390512" cy="298894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2F0AEC45-3F8E-438E-AE13-9D919D8ACB8D}"/>
              </a:ext>
            </a:extLst>
          </p:cNvPr>
          <p:cNvPicPr/>
          <p:nvPr/>
        </p:nvPicPr>
        <p:blipFill rotWithShape="1">
          <a:blip r:embed="rId2"/>
          <a:srcRect t="54284"/>
          <a:stretch/>
        </p:blipFill>
        <p:spPr>
          <a:xfrm>
            <a:off x="6504632" y="1920239"/>
            <a:ext cx="4800584" cy="1931667"/>
          </a:xfrm>
          <a:prstGeom prst="rect">
            <a:avLst/>
          </a:prstGeom>
        </p:spPr>
      </p:pic>
      <p:pic>
        <p:nvPicPr>
          <p:cNvPr id="3" name="그래픽 2" descr="단색 채워진 놀란 얼굴">
            <a:extLst>
              <a:ext uri="{FF2B5EF4-FFF2-40B4-BE49-F238E27FC236}">
                <a16:creationId xmlns:a16="http://schemas.microsoft.com/office/drawing/2014/main" xmlns="" id="{A284DFAA-085B-4C6F-99AC-8EB663CBB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66446" y="4831362"/>
            <a:ext cx="801124" cy="8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A4D498F3-219D-4BE7-A57B-280E5B9446BF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B3F82ABD-5C52-435D-8D9A-4DB47796A7A1}"/>
              </a:ext>
            </a:extLst>
          </p:cNvPr>
          <p:cNvCxnSpPr>
            <a:cxnSpLocks/>
          </p:cNvCxnSpPr>
          <p:nvPr/>
        </p:nvCxnSpPr>
        <p:spPr>
          <a:xfrm>
            <a:off x="10640060" y="4398487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9E8729D2-A6C5-4C84-A9DF-E46B7277E327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16948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xmlns="" id="{57779D5E-A9AE-4C47-A8AE-4825CE17A2EE}"/>
              </a:ext>
            </a:extLst>
          </p:cNvPr>
          <p:cNvCxnSpPr>
            <a:cxnSpLocks/>
          </p:cNvCxnSpPr>
          <p:nvPr/>
        </p:nvCxnSpPr>
        <p:spPr>
          <a:xfrm>
            <a:off x="8867140" y="6065362"/>
            <a:ext cx="18008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부제목 2">
            <a:extLst>
              <a:ext uri="{FF2B5EF4-FFF2-40B4-BE49-F238E27FC236}">
                <a16:creationId xmlns:a16="http://schemas.microsoft.com/office/drawing/2014/main" xmlns="" id="{6FA2F1F6-A083-4EEC-9AE0-0444D700EC25}"/>
              </a:ext>
            </a:extLst>
          </p:cNvPr>
          <p:cNvSpPr txBox="1">
            <a:spLocks/>
          </p:cNvSpPr>
          <p:nvPr/>
        </p:nvSpPr>
        <p:spPr>
          <a:xfrm>
            <a:off x="3609979" y="1192848"/>
            <a:ext cx="4972042" cy="2155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슬픔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20061397-4B47-47E5-BC93-AE3026A1F0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71939" y="2033930"/>
            <a:ext cx="4839333" cy="181514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CAE763B3-2C44-4524-858E-FDD568C35B3F}"/>
              </a:ext>
            </a:extLst>
          </p:cNvPr>
          <p:cNvPicPr/>
          <p:nvPr/>
        </p:nvPicPr>
        <p:blipFill rotWithShape="1">
          <a:blip r:embed="rId3"/>
          <a:srcRect b="15678"/>
          <a:stretch/>
        </p:blipFill>
        <p:spPr>
          <a:xfrm>
            <a:off x="6571932" y="3792622"/>
            <a:ext cx="4590415" cy="128072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6D783D12-3A98-4203-B680-3CA26EE40D97}"/>
              </a:ext>
            </a:extLst>
          </p:cNvPr>
          <p:cNvPicPr/>
          <p:nvPr/>
        </p:nvPicPr>
        <p:blipFill rotWithShape="1">
          <a:blip r:embed="rId4"/>
          <a:srcRect t="25274"/>
          <a:stretch/>
        </p:blipFill>
        <p:spPr>
          <a:xfrm>
            <a:off x="6571932" y="5078624"/>
            <a:ext cx="3315017" cy="457193"/>
          </a:xfrm>
          <a:prstGeom prst="rect">
            <a:avLst/>
          </a:prstGeom>
        </p:spPr>
      </p:pic>
      <p:pic>
        <p:nvPicPr>
          <p:cNvPr id="3" name="그래픽 2" descr="채우기 없는 우는 얼굴">
            <a:extLst>
              <a:ext uri="{FF2B5EF4-FFF2-40B4-BE49-F238E27FC236}">
                <a16:creationId xmlns:a16="http://schemas.microsoft.com/office/drawing/2014/main" xmlns="" id="{07460E87-7C9D-47C5-9E03-2249C6D24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148362" y="44329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A4D498F3-219D-4BE7-A57B-280E5B9446BF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B3F82ABD-5C52-435D-8D9A-4DB47796A7A1}"/>
              </a:ext>
            </a:extLst>
          </p:cNvPr>
          <p:cNvCxnSpPr>
            <a:cxnSpLocks/>
          </p:cNvCxnSpPr>
          <p:nvPr/>
        </p:nvCxnSpPr>
        <p:spPr>
          <a:xfrm>
            <a:off x="10640060" y="4398487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9E8729D2-A6C5-4C84-A9DF-E46B7277E327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16948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xmlns="" id="{57779D5E-A9AE-4C47-A8AE-4825CE17A2EE}"/>
              </a:ext>
            </a:extLst>
          </p:cNvPr>
          <p:cNvCxnSpPr>
            <a:cxnSpLocks/>
          </p:cNvCxnSpPr>
          <p:nvPr/>
        </p:nvCxnSpPr>
        <p:spPr>
          <a:xfrm>
            <a:off x="8867140" y="6065362"/>
            <a:ext cx="18008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부제목 2">
            <a:extLst>
              <a:ext uri="{FF2B5EF4-FFF2-40B4-BE49-F238E27FC236}">
                <a16:creationId xmlns:a16="http://schemas.microsoft.com/office/drawing/2014/main" xmlns="" id="{6FA2F1F6-A083-4EEC-9AE0-0444D700EC25}"/>
              </a:ext>
            </a:extLst>
          </p:cNvPr>
          <p:cNvSpPr txBox="1">
            <a:spLocks/>
          </p:cNvSpPr>
          <p:nvPr/>
        </p:nvSpPr>
        <p:spPr>
          <a:xfrm>
            <a:off x="3609979" y="1192848"/>
            <a:ext cx="4972042" cy="2155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논의 및 결론</a:t>
            </a: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xmlns="" id="{C5C69EE8-457C-4D7D-B4B7-A5E6219F4591}"/>
              </a:ext>
            </a:extLst>
          </p:cNvPr>
          <p:cNvSpPr txBox="1">
            <a:spLocks/>
          </p:cNvSpPr>
          <p:nvPr/>
        </p:nvSpPr>
        <p:spPr>
          <a:xfrm>
            <a:off x="2495876" y="2270758"/>
            <a:ext cx="7200247" cy="3549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3200" dirty="0"/>
          </a:p>
          <a:p>
            <a:pPr marL="514350" indent="-514350">
              <a:buAutoNum type="romanLcParenR"/>
            </a:pPr>
            <a:r>
              <a:rPr lang="ko-KR" altLang="en-US" dirty="0"/>
              <a:t>그림에 어려움을 느끼지 않는 아동들</a:t>
            </a:r>
            <a:endParaRPr lang="en-US" altLang="ko-KR" dirty="0"/>
          </a:p>
          <a:p>
            <a:pPr marL="514350" indent="-514350">
              <a:buAutoNum type="romanLcParenR"/>
            </a:pPr>
            <a:r>
              <a:rPr lang="en-US" altLang="ko-KR" dirty="0"/>
              <a:t>‘</a:t>
            </a:r>
            <a:r>
              <a:rPr lang="ko-KR" altLang="ko-KR" dirty="0"/>
              <a:t>갑자기</a:t>
            </a:r>
            <a:r>
              <a:rPr lang="en-US" altLang="ko-KR" dirty="0"/>
              <a:t>, </a:t>
            </a:r>
            <a:r>
              <a:rPr lang="ko-KR" altLang="ko-KR" dirty="0"/>
              <a:t>이유를 모른 채</a:t>
            </a:r>
            <a:r>
              <a:rPr lang="en-US" altLang="ko-KR" dirty="0"/>
              <a:t>, </a:t>
            </a:r>
            <a:r>
              <a:rPr lang="ko-KR" altLang="ko-KR" dirty="0"/>
              <a:t>일방적으로</a:t>
            </a:r>
            <a:r>
              <a:rPr lang="en-US" altLang="ko-KR" dirty="0"/>
              <a:t>, </a:t>
            </a:r>
            <a:r>
              <a:rPr lang="ko-KR" altLang="ko-KR" dirty="0"/>
              <a:t>오래도록</a:t>
            </a:r>
            <a:r>
              <a:rPr lang="en-US" altLang="ko-KR" dirty="0"/>
              <a:t>’</a:t>
            </a:r>
            <a:r>
              <a:rPr lang="ko-KR" altLang="ko-KR" dirty="0"/>
              <a:t> </a:t>
            </a:r>
            <a:endParaRPr lang="en-US" altLang="ko-KR" dirty="0"/>
          </a:p>
          <a:p>
            <a:pPr marL="514350" indent="-514350">
              <a:buAutoNum type="romanLcParenR"/>
            </a:pPr>
            <a:r>
              <a:rPr lang="ko-KR" altLang="ko-KR" dirty="0"/>
              <a:t>죽음</a:t>
            </a:r>
            <a:r>
              <a:rPr lang="en-US" altLang="ko-KR" dirty="0"/>
              <a:t>, </a:t>
            </a:r>
            <a:r>
              <a:rPr lang="ko-KR" altLang="ko-KR" dirty="0"/>
              <a:t>파괴와 손상</a:t>
            </a:r>
            <a:r>
              <a:rPr lang="en-US" altLang="ko-KR" dirty="0"/>
              <a:t>, </a:t>
            </a:r>
            <a:r>
              <a:rPr lang="ko-KR" altLang="ko-KR" dirty="0"/>
              <a:t>회피와 철수</a:t>
            </a:r>
            <a:r>
              <a:rPr lang="en-US" altLang="ko-KR" dirty="0"/>
              <a:t>, </a:t>
            </a:r>
            <a:r>
              <a:rPr lang="ko-KR" altLang="ko-KR" dirty="0"/>
              <a:t>무망 및 무기력</a:t>
            </a:r>
            <a:endParaRPr lang="en-US" altLang="ko-KR" dirty="0"/>
          </a:p>
          <a:p>
            <a:pPr marL="514350" indent="-514350">
              <a:buAutoNum type="romanLcParenR"/>
            </a:pPr>
            <a:r>
              <a:rPr lang="ko-KR" altLang="en-US" dirty="0"/>
              <a:t>아동들에게 잠재되어 있는 분노</a:t>
            </a:r>
            <a:endParaRPr lang="en-US" altLang="ko-KR" dirty="0"/>
          </a:p>
          <a:p>
            <a:pPr marL="514350" indent="-514350">
              <a:buAutoNum type="romanLcParenR"/>
            </a:pPr>
            <a:r>
              <a:rPr lang="ko-KR" altLang="ko-KR" dirty="0"/>
              <a:t>정확하게 표현하고 조절하는 방법을 모르</a:t>
            </a:r>
            <a:r>
              <a:rPr lang="ko-KR" altLang="en-US" dirty="0"/>
              <a:t>는 아동</a:t>
            </a:r>
          </a:p>
        </p:txBody>
      </p:sp>
    </p:spTree>
    <p:extLst>
      <p:ext uri="{BB962C8B-B14F-4D97-AF65-F5344CB8AC3E}">
        <p14:creationId xmlns:p14="http://schemas.microsoft.com/office/powerpoint/2010/main" val="20211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A4D498F3-219D-4BE7-A57B-280E5B9446BF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B3F82ABD-5C52-435D-8D9A-4DB47796A7A1}"/>
              </a:ext>
            </a:extLst>
          </p:cNvPr>
          <p:cNvCxnSpPr>
            <a:cxnSpLocks/>
          </p:cNvCxnSpPr>
          <p:nvPr/>
        </p:nvCxnSpPr>
        <p:spPr>
          <a:xfrm>
            <a:off x="10640060" y="4398487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9E8729D2-A6C5-4C84-A9DF-E46B7277E327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16948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xmlns="" id="{57779D5E-A9AE-4C47-A8AE-4825CE17A2EE}"/>
              </a:ext>
            </a:extLst>
          </p:cNvPr>
          <p:cNvCxnSpPr>
            <a:cxnSpLocks/>
          </p:cNvCxnSpPr>
          <p:nvPr/>
        </p:nvCxnSpPr>
        <p:spPr>
          <a:xfrm>
            <a:off x="8867140" y="6065362"/>
            <a:ext cx="18008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부제목 2">
            <a:extLst>
              <a:ext uri="{FF2B5EF4-FFF2-40B4-BE49-F238E27FC236}">
                <a16:creationId xmlns:a16="http://schemas.microsoft.com/office/drawing/2014/main" xmlns="" id="{6FA2F1F6-A083-4EEC-9AE0-0444D700EC25}"/>
              </a:ext>
            </a:extLst>
          </p:cNvPr>
          <p:cNvSpPr txBox="1">
            <a:spLocks/>
          </p:cNvSpPr>
          <p:nvPr/>
        </p:nvSpPr>
        <p:spPr>
          <a:xfrm>
            <a:off x="3057528" y="1392873"/>
            <a:ext cx="5934069" cy="2155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ko-KR" sz="3200" dirty="0"/>
              <a:t>제한점과 후속연구에 대한 제언</a:t>
            </a:r>
            <a:endParaRPr lang="ko-KR" altLang="en-US" sz="3200" dirty="0"/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xmlns="" id="{C5C69EE8-457C-4D7D-B4B7-A5E6219F4591}"/>
              </a:ext>
            </a:extLst>
          </p:cNvPr>
          <p:cNvSpPr txBox="1">
            <a:spLocks/>
          </p:cNvSpPr>
          <p:nvPr/>
        </p:nvSpPr>
        <p:spPr>
          <a:xfrm>
            <a:off x="2290765" y="2731767"/>
            <a:ext cx="4028749" cy="107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/>
              <a:t>참여자 </a:t>
            </a:r>
            <a:r>
              <a:rPr lang="en-US" altLang="ko-KR" sz="2800" dirty="0"/>
              <a:t>17</a:t>
            </a:r>
            <a:r>
              <a:rPr lang="ko-KR" altLang="en-US" sz="2800" dirty="0"/>
              <a:t>명</a:t>
            </a:r>
            <a:endParaRPr lang="en-US" altLang="ko-KR" sz="2800" dirty="0"/>
          </a:p>
        </p:txBody>
      </p:sp>
      <p:pic>
        <p:nvPicPr>
          <p:cNvPr id="3" name="그래픽 2" descr="그룹">
            <a:extLst>
              <a:ext uri="{FF2B5EF4-FFF2-40B4-BE49-F238E27FC236}">
                <a16:creationId xmlns:a16="http://schemas.microsoft.com/office/drawing/2014/main" xmlns="" id="{95084F26-8871-4FE8-8244-A9884F220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24003" y="2270758"/>
            <a:ext cx="1533525" cy="1533525"/>
          </a:xfrm>
          <a:prstGeom prst="rect">
            <a:avLst/>
          </a:prstGeom>
        </p:spPr>
      </p:pic>
      <p:pic>
        <p:nvPicPr>
          <p:cNvPr id="5" name="그래픽 4" descr="머리와 톱니바퀴">
            <a:extLst>
              <a:ext uri="{FF2B5EF4-FFF2-40B4-BE49-F238E27FC236}">
                <a16:creationId xmlns:a16="http://schemas.microsoft.com/office/drawing/2014/main" xmlns="" id="{29694071-0625-49F7-8FAA-53F084EBEC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36280" y="2500949"/>
            <a:ext cx="1145545" cy="1145545"/>
          </a:xfrm>
          <a:prstGeom prst="rect">
            <a:avLst/>
          </a:prstGeom>
        </p:spPr>
      </p:pic>
      <p:sp>
        <p:nvSpPr>
          <p:cNvPr id="13" name="부제목 2">
            <a:extLst>
              <a:ext uri="{FF2B5EF4-FFF2-40B4-BE49-F238E27FC236}">
                <a16:creationId xmlns:a16="http://schemas.microsoft.com/office/drawing/2014/main" xmlns="" id="{B277BB1D-6721-4876-9E44-A96433277FBA}"/>
              </a:ext>
            </a:extLst>
          </p:cNvPr>
          <p:cNvSpPr txBox="1">
            <a:spLocks/>
          </p:cNvSpPr>
          <p:nvPr/>
        </p:nvSpPr>
        <p:spPr>
          <a:xfrm>
            <a:off x="6496373" y="2731767"/>
            <a:ext cx="4028749" cy="107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/>
              <a:t>특별한 기술</a:t>
            </a:r>
            <a:endParaRPr lang="en-US" altLang="ko-KR" sz="2800" dirty="0"/>
          </a:p>
        </p:txBody>
      </p:sp>
      <p:pic>
        <p:nvPicPr>
          <p:cNvPr id="7" name="그래픽 6" descr="알람 시계">
            <a:extLst>
              <a:ext uri="{FF2B5EF4-FFF2-40B4-BE49-F238E27FC236}">
                <a16:creationId xmlns:a16="http://schemas.microsoft.com/office/drawing/2014/main" xmlns="" id="{A50FC3F2-03D3-4D57-9717-AD92AE395E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95471" y="4398487"/>
            <a:ext cx="914400" cy="914400"/>
          </a:xfrm>
          <a:prstGeom prst="rect">
            <a:avLst/>
          </a:prstGeom>
        </p:spPr>
      </p:pic>
      <p:sp>
        <p:nvSpPr>
          <p:cNvPr id="15" name="부제목 2">
            <a:extLst>
              <a:ext uri="{FF2B5EF4-FFF2-40B4-BE49-F238E27FC236}">
                <a16:creationId xmlns:a16="http://schemas.microsoft.com/office/drawing/2014/main" xmlns="" id="{343E2209-1FF3-4C28-82AF-5ECEA1AF0927}"/>
              </a:ext>
            </a:extLst>
          </p:cNvPr>
          <p:cNvSpPr txBox="1">
            <a:spLocks/>
          </p:cNvSpPr>
          <p:nvPr/>
        </p:nvSpPr>
        <p:spPr>
          <a:xfrm>
            <a:off x="2258706" y="4376101"/>
            <a:ext cx="4028749" cy="107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/>
              <a:t>시간에 따른 </a:t>
            </a:r>
            <a:endParaRPr lang="en-US" altLang="ko-KR" sz="2800" dirty="0"/>
          </a:p>
          <a:p>
            <a:r>
              <a:rPr lang="ko-KR" altLang="en-US" sz="2800" dirty="0"/>
              <a:t>다양한 피해경험</a:t>
            </a:r>
            <a:endParaRPr lang="en-US" altLang="ko-KR" sz="2800" dirty="0"/>
          </a:p>
        </p:txBody>
      </p:sp>
      <p:pic>
        <p:nvPicPr>
          <p:cNvPr id="10" name="그래픽 9" descr="돋보기">
            <a:extLst>
              <a:ext uri="{FF2B5EF4-FFF2-40B4-BE49-F238E27FC236}">
                <a16:creationId xmlns:a16="http://schemas.microsoft.com/office/drawing/2014/main" xmlns="" id="{997B6CFA-8F52-4A2E-AF5C-1656D1A4AA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024562" y="4319833"/>
            <a:ext cx="914400" cy="914400"/>
          </a:xfrm>
          <a:prstGeom prst="rect">
            <a:avLst/>
          </a:prstGeom>
        </p:spPr>
      </p:pic>
      <p:sp>
        <p:nvSpPr>
          <p:cNvPr id="18" name="부제목 2">
            <a:extLst>
              <a:ext uri="{FF2B5EF4-FFF2-40B4-BE49-F238E27FC236}">
                <a16:creationId xmlns:a16="http://schemas.microsoft.com/office/drawing/2014/main" xmlns="" id="{32C213C5-39D7-463B-97AA-C9DD06470D06}"/>
              </a:ext>
            </a:extLst>
          </p:cNvPr>
          <p:cNvSpPr txBox="1">
            <a:spLocks/>
          </p:cNvSpPr>
          <p:nvPr/>
        </p:nvSpPr>
        <p:spPr>
          <a:xfrm>
            <a:off x="6611311" y="4477622"/>
            <a:ext cx="4028749" cy="107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/>
              <a:t>세밀한 추적연구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4111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A4D498F3-219D-4BE7-A57B-280E5B9446BF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B3F82ABD-5C52-435D-8D9A-4DB47796A7A1}"/>
              </a:ext>
            </a:extLst>
          </p:cNvPr>
          <p:cNvCxnSpPr>
            <a:cxnSpLocks/>
          </p:cNvCxnSpPr>
          <p:nvPr/>
        </p:nvCxnSpPr>
        <p:spPr>
          <a:xfrm>
            <a:off x="10640060" y="4398487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9E8729D2-A6C5-4C84-A9DF-E46B7277E327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16948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xmlns="" id="{57779D5E-A9AE-4C47-A8AE-4825CE17A2EE}"/>
              </a:ext>
            </a:extLst>
          </p:cNvPr>
          <p:cNvCxnSpPr>
            <a:cxnSpLocks/>
          </p:cNvCxnSpPr>
          <p:nvPr/>
        </p:nvCxnSpPr>
        <p:spPr>
          <a:xfrm>
            <a:off x="8867140" y="6065362"/>
            <a:ext cx="18008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부제목 2">
            <a:extLst>
              <a:ext uri="{FF2B5EF4-FFF2-40B4-BE49-F238E27FC236}">
                <a16:creationId xmlns:a16="http://schemas.microsoft.com/office/drawing/2014/main" xmlns="" id="{6FA2F1F6-A083-4EEC-9AE0-0444D700EC25}"/>
              </a:ext>
            </a:extLst>
          </p:cNvPr>
          <p:cNvSpPr txBox="1">
            <a:spLocks/>
          </p:cNvSpPr>
          <p:nvPr/>
        </p:nvSpPr>
        <p:spPr>
          <a:xfrm>
            <a:off x="3609979" y="3076102"/>
            <a:ext cx="4972042" cy="2155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800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0567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FF52D0F-FAF9-4047-A1CB-080D5EB9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21" y="933450"/>
            <a:ext cx="8210549" cy="1307942"/>
          </a:xfrm>
        </p:spPr>
        <p:txBody>
          <a:bodyPr>
            <a:normAutofit/>
          </a:bodyPr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2E6FD1B4-3BED-42F5-A5BA-2733E3533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6767" y="2572069"/>
            <a:ext cx="9658349" cy="3652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서론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연구방법</a:t>
            </a:r>
            <a:r>
              <a:rPr lang="en-US" altLang="ko-KR" dirty="0"/>
              <a:t>-</a:t>
            </a:r>
            <a:r>
              <a:rPr lang="ko-KR" altLang="en-US" dirty="0"/>
              <a:t>자료수집</a:t>
            </a:r>
            <a:r>
              <a:rPr lang="en-US" altLang="ko-KR" dirty="0"/>
              <a:t>/</a:t>
            </a:r>
            <a:r>
              <a:rPr lang="ko-KR" altLang="en-US" dirty="0"/>
              <a:t>자료분석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결과</a:t>
            </a:r>
            <a:r>
              <a:rPr lang="en-US" altLang="ko-KR" dirty="0"/>
              <a:t>-</a:t>
            </a:r>
            <a:r>
              <a:rPr lang="ko-KR" altLang="ko-KR" dirty="0"/>
              <a:t>사건의 특징</a:t>
            </a:r>
            <a:r>
              <a:rPr lang="en-US" altLang="ko-KR" dirty="0"/>
              <a:t>, </a:t>
            </a:r>
            <a:r>
              <a:rPr lang="ko-KR" altLang="ko-KR" dirty="0"/>
              <a:t>이야기의 주제</a:t>
            </a:r>
            <a:r>
              <a:rPr lang="en-US" altLang="ko-KR" dirty="0"/>
              <a:t>, </a:t>
            </a:r>
            <a:r>
              <a:rPr lang="ko-KR" altLang="ko-KR" dirty="0"/>
              <a:t>논의 및 결론</a:t>
            </a:r>
            <a:endParaRPr lang="ko-KR" altLang="en-US" dirty="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A4D498F3-219D-4BE7-A57B-280E5B9446BF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B3F82ABD-5C52-435D-8D9A-4DB47796A7A1}"/>
              </a:ext>
            </a:extLst>
          </p:cNvPr>
          <p:cNvCxnSpPr>
            <a:cxnSpLocks/>
          </p:cNvCxnSpPr>
          <p:nvPr/>
        </p:nvCxnSpPr>
        <p:spPr>
          <a:xfrm>
            <a:off x="10640060" y="4398487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9E8729D2-A6C5-4C84-A9DF-E46B7277E327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16948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xmlns="" id="{57779D5E-A9AE-4C47-A8AE-4825CE17A2EE}"/>
              </a:ext>
            </a:extLst>
          </p:cNvPr>
          <p:cNvCxnSpPr>
            <a:cxnSpLocks/>
          </p:cNvCxnSpPr>
          <p:nvPr/>
        </p:nvCxnSpPr>
        <p:spPr>
          <a:xfrm>
            <a:off x="8867140" y="6065362"/>
            <a:ext cx="18008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0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A4D498F3-219D-4BE7-A57B-280E5B9446BF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B3F82ABD-5C52-435D-8D9A-4DB47796A7A1}"/>
              </a:ext>
            </a:extLst>
          </p:cNvPr>
          <p:cNvCxnSpPr>
            <a:cxnSpLocks/>
          </p:cNvCxnSpPr>
          <p:nvPr/>
        </p:nvCxnSpPr>
        <p:spPr>
          <a:xfrm>
            <a:off x="10640060" y="4398487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9E8729D2-A6C5-4C84-A9DF-E46B7277E327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16948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xmlns="" id="{57779D5E-A9AE-4C47-A8AE-4825CE17A2EE}"/>
              </a:ext>
            </a:extLst>
          </p:cNvPr>
          <p:cNvCxnSpPr>
            <a:cxnSpLocks/>
          </p:cNvCxnSpPr>
          <p:nvPr/>
        </p:nvCxnSpPr>
        <p:spPr>
          <a:xfrm>
            <a:off x="8867140" y="6065362"/>
            <a:ext cx="18008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래픽 4" descr="사용자">
            <a:extLst>
              <a:ext uri="{FF2B5EF4-FFF2-40B4-BE49-F238E27FC236}">
                <a16:creationId xmlns:a16="http://schemas.microsoft.com/office/drawing/2014/main" xmlns="" id="{81B2D2D9-460B-46CC-B0D0-DB5087F14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91074" y="3838578"/>
            <a:ext cx="1943097" cy="1943097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BC83B621-1375-4A03-A3A7-695D7092B584}"/>
              </a:ext>
            </a:extLst>
          </p:cNvPr>
          <p:cNvSpPr/>
          <p:nvPr/>
        </p:nvSpPr>
        <p:spPr>
          <a:xfrm>
            <a:off x="1675764" y="3162301"/>
            <a:ext cx="2124057" cy="1943091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과잉행동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F7D7BEE4-1369-4158-B3B8-3307905C83A0}"/>
              </a:ext>
            </a:extLst>
          </p:cNvPr>
          <p:cNvSpPr/>
          <p:nvPr/>
        </p:nvSpPr>
        <p:spPr>
          <a:xfrm>
            <a:off x="7677780" y="2995614"/>
            <a:ext cx="2018662" cy="1943097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학업성취</a:t>
            </a: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xmlns="" id="{E2C627AC-F60B-44F4-8A28-5B3B88B027B2}"/>
              </a:ext>
            </a:extLst>
          </p:cNvPr>
          <p:cNvSpPr/>
          <p:nvPr/>
        </p:nvSpPr>
        <p:spPr>
          <a:xfrm>
            <a:off x="3210547" y="1447801"/>
            <a:ext cx="2018662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1"/>
                </a:solidFill>
              </a:rPr>
              <a:t>불안 및 우울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xmlns="" id="{A5E93A67-2CB6-4F96-929A-943645E13B97}"/>
              </a:ext>
            </a:extLst>
          </p:cNvPr>
          <p:cNvCxnSpPr/>
          <p:nvPr/>
        </p:nvCxnSpPr>
        <p:spPr>
          <a:xfrm>
            <a:off x="9267825" y="3838578"/>
            <a:ext cx="0" cy="3333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>
            <a:extLst>
              <a:ext uri="{FF2B5EF4-FFF2-40B4-BE49-F238E27FC236}">
                <a16:creationId xmlns:a16="http://schemas.microsoft.com/office/drawing/2014/main" xmlns="" id="{78387DEE-900B-4B3C-952A-5952C12C857F}"/>
              </a:ext>
            </a:extLst>
          </p:cNvPr>
          <p:cNvSpPr/>
          <p:nvPr/>
        </p:nvSpPr>
        <p:spPr>
          <a:xfrm>
            <a:off x="5781064" y="1447800"/>
            <a:ext cx="2124057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1"/>
                </a:solidFill>
              </a:rPr>
              <a:t>대인관계 문제</a:t>
            </a:r>
          </a:p>
        </p:txBody>
      </p:sp>
    </p:spTree>
    <p:extLst>
      <p:ext uri="{BB962C8B-B14F-4D97-AF65-F5344CB8AC3E}">
        <p14:creationId xmlns:p14="http://schemas.microsoft.com/office/powerpoint/2010/main" val="147508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FF52D0F-FAF9-4047-A1CB-080D5EB91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9725" y="1070789"/>
            <a:ext cx="8505825" cy="1316018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아동기 가정폭력 피해자에게 생길 수 있는 문제점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2E6FD1B4-3BED-42F5-A5BA-2733E3533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8121" y="3643313"/>
            <a:ext cx="9144000" cy="1655762"/>
          </a:xfrm>
        </p:spPr>
        <p:txBody>
          <a:bodyPr/>
          <a:lstStyle/>
          <a:p>
            <a:r>
              <a:rPr lang="ko-KR" altLang="ko-KR" dirty="0">
                <a:solidFill>
                  <a:srgbClr val="FF0000"/>
                </a:solidFill>
              </a:rPr>
              <a:t>음주행위</a:t>
            </a:r>
            <a:r>
              <a:rPr lang="ko-KR" altLang="ko-KR" dirty="0"/>
              <a:t>를 더 어린 나이에 시작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ko-KR" dirty="0">
                <a:solidFill>
                  <a:srgbClr val="FF0000"/>
                </a:solidFill>
              </a:rPr>
              <a:t>알콜 중독</a:t>
            </a:r>
            <a:r>
              <a:rPr lang="ko-KR" altLang="ko-KR" dirty="0"/>
              <a:t>이나 </a:t>
            </a:r>
            <a:r>
              <a:rPr lang="ko-KR" altLang="ko-KR" dirty="0">
                <a:solidFill>
                  <a:srgbClr val="FF0000"/>
                </a:solidFill>
              </a:rPr>
              <a:t>약물 남용</a:t>
            </a:r>
            <a:r>
              <a:rPr lang="ko-KR" altLang="ko-KR" dirty="0"/>
              <a:t>의 발병 위험이 높아지는 것</a:t>
            </a:r>
            <a:endParaRPr lang="ko-KR" altLang="en-US" dirty="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A4D498F3-219D-4BE7-A57B-280E5B9446BF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B3F82ABD-5C52-435D-8D9A-4DB47796A7A1}"/>
              </a:ext>
            </a:extLst>
          </p:cNvPr>
          <p:cNvCxnSpPr>
            <a:cxnSpLocks/>
          </p:cNvCxnSpPr>
          <p:nvPr/>
        </p:nvCxnSpPr>
        <p:spPr>
          <a:xfrm>
            <a:off x="10640060" y="4398487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9E8729D2-A6C5-4C84-A9DF-E46B7277E327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16948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xmlns="" id="{57779D5E-A9AE-4C47-A8AE-4825CE17A2EE}"/>
              </a:ext>
            </a:extLst>
          </p:cNvPr>
          <p:cNvCxnSpPr>
            <a:cxnSpLocks/>
          </p:cNvCxnSpPr>
          <p:nvPr/>
        </p:nvCxnSpPr>
        <p:spPr>
          <a:xfrm>
            <a:off x="8867140" y="6065362"/>
            <a:ext cx="18008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부제목 2">
            <a:extLst>
              <a:ext uri="{FF2B5EF4-FFF2-40B4-BE49-F238E27FC236}">
                <a16:creationId xmlns:a16="http://schemas.microsoft.com/office/drawing/2014/main" xmlns="" id="{A22EF1E6-12F0-4731-A0A4-D190860FA70E}"/>
              </a:ext>
            </a:extLst>
          </p:cNvPr>
          <p:cNvSpPr txBox="1">
            <a:spLocks/>
          </p:cNvSpPr>
          <p:nvPr/>
        </p:nvSpPr>
        <p:spPr>
          <a:xfrm>
            <a:off x="1440182" y="3643313"/>
            <a:ext cx="9144000" cy="125729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ko-KR" dirty="0"/>
              <a:t>어린 나이에 시작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ko-KR" b="1" dirty="0">
                <a:solidFill>
                  <a:schemeClr val="bg1"/>
                </a:solidFill>
              </a:rPr>
              <a:t>아동의 인권을 고려한 아동피해자 맞춤의 연구방법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r>
              <a:rPr lang="ko-KR" altLang="en-US" b="1" dirty="0">
                <a:solidFill>
                  <a:schemeClr val="bg1"/>
                </a:solidFill>
              </a:rPr>
              <a:t>필요</a:t>
            </a:r>
          </a:p>
        </p:txBody>
      </p:sp>
    </p:spTree>
    <p:extLst>
      <p:ext uri="{BB962C8B-B14F-4D97-AF65-F5344CB8AC3E}">
        <p14:creationId xmlns:p14="http://schemas.microsoft.com/office/powerpoint/2010/main" val="41015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FF52D0F-FAF9-4047-A1CB-080D5EB91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037" y="1103888"/>
            <a:ext cx="8239126" cy="773112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그림을 이용하는 자료수집 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2E6FD1B4-3BED-42F5-A5BA-2733E3533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832651">
            <a:off x="5905481" y="5480147"/>
            <a:ext cx="3581400" cy="499031"/>
          </a:xfrm>
        </p:spPr>
        <p:txBody>
          <a:bodyPr/>
          <a:lstStyle/>
          <a:p>
            <a:r>
              <a:rPr lang="ko-KR" altLang="ko-KR" dirty="0"/>
              <a:t>‘이때 기분이 </a:t>
            </a:r>
            <a:r>
              <a:rPr lang="ko-KR" altLang="ko-KR" dirty="0" err="1"/>
              <a:t>어땠어요</a:t>
            </a:r>
            <a:r>
              <a:rPr lang="en-US" altLang="ko-KR" dirty="0"/>
              <a:t>?</a:t>
            </a:r>
            <a:r>
              <a:rPr lang="ko-KR" altLang="ko-KR" dirty="0"/>
              <a:t>’</a:t>
            </a:r>
            <a:endParaRPr lang="ko-KR" altLang="en-US" dirty="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A4D498F3-219D-4BE7-A57B-280E5B9446BF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B3F82ABD-5C52-435D-8D9A-4DB47796A7A1}"/>
              </a:ext>
            </a:extLst>
          </p:cNvPr>
          <p:cNvCxnSpPr>
            <a:cxnSpLocks/>
          </p:cNvCxnSpPr>
          <p:nvPr/>
        </p:nvCxnSpPr>
        <p:spPr>
          <a:xfrm>
            <a:off x="10640060" y="4398487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9E8729D2-A6C5-4C84-A9DF-E46B7277E327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16948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xmlns="" id="{57779D5E-A9AE-4C47-A8AE-4825CE17A2EE}"/>
              </a:ext>
            </a:extLst>
          </p:cNvPr>
          <p:cNvCxnSpPr>
            <a:cxnSpLocks/>
          </p:cNvCxnSpPr>
          <p:nvPr/>
        </p:nvCxnSpPr>
        <p:spPr>
          <a:xfrm>
            <a:off x="8867140" y="6065362"/>
            <a:ext cx="18008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부제목 2">
            <a:extLst>
              <a:ext uri="{FF2B5EF4-FFF2-40B4-BE49-F238E27FC236}">
                <a16:creationId xmlns:a16="http://schemas.microsoft.com/office/drawing/2014/main" xmlns="" id="{0B617029-3F6E-457A-BC1E-1CEB3A1127D0}"/>
              </a:ext>
            </a:extLst>
          </p:cNvPr>
          <p:cNvSpPr txBox="1">
            <a:spLocks/>
          </p:cNvSpPr>
          <p:nvPr/>
        </p:nvSpPr>
        <p:spPr>
          <a:xfrm rot="20354916">
            <a:off x="623570" y="2844244"/>
            <a:ext cx="3976986" cy="49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ko-KR" dirty="0"/>
              <a:t>‘이 사람은 </a:t>
            </a:r>
            <a:r>
              <a:rPr lang="ko-KR" altLang="ko-KR" dirty="0" err="1"/>
              <a:t>누구에요</a:t>
            </a:r>
            <a:r>
              <a:rPr lang="en-US" altLang="ko-KR" dirty="0"/>
              <a:t>?</a:t>
            </a:r>
            <a:r>
              <a:rPr lang="ko-KR" altLang="ko-KR" dirty="0"/>
              <a:t>’</a:t>
            </a:r>
            <a:endParaRPr lang="ko-KR" altLang="en-US" dirty="0"/>
          </a:p>
        </p:txBody>
      </p:sp>
      <p:sp>
        <p:nvSpPr>
          <p:cNvPr id="14" name="부제목 2">
            <a:extLst>
              <a:ext uri="{FF2B5EF4-FFF2-40B4-BE49-F238E27FC236}">
                <a16:creationId xmlns:a16="http://schemas.microsoft.com/office/drawing/2014/main" xmlns="" id="{9DBDDBF9-23EB-4BF4-9C36-77B822944781}"/>
              </a:ext>
            </a:extLst>
          </p:cNvPr>
          <p:cNvSpPr txBox="1">
            <a:spLocks/>
          </p:cNvSpPr>
          <p:nvPr/>
        </p:nvSpPr>
        <p:spPr>
          <a:xfrm rot="418950">
            <a:off x="1245302" y="5152598"/>
            <a:ext cx="4200503" cy="51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ko-KR" dirty="0"/>
              <a:t>‘어떤 일이 벌어진 거예요</a:t>
            </a:r>
            <a:r>
              <a:rPr lang="en-US" altLang="ko-KR" dirty="0"/>
              <a:t>?</a:t>
            </a:r>
            <a:r>
              <a:rPr lang="ko-KR" altLang="ko-KR" dirty="0"/>
              <a:t>’ </a:t>
            </a:r>
            <a:endParaRPr lang="ko-KR" altLang="en-US" dirty="0"/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xmlns="" id="{F7F97AA2-BF88-410D-A0F2-4A716C6573E9}"/>
              </a:ext>
            </a:extLst>
          </p:cNvPr>
          <p:cNvSpPr txBox="1">
            <a:spLocks/>
          </p:cNvSpPr>
          <p:nvPr/>
        </p:nvSpPr>
        <p:spPr>
          <a:xfrm rot="1245177">
            <a:off x="6200776" y="2789407"/>
            <a:ext cx="4286231" cy="49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ko-KR" dirty="0"/>
              <a:t>‘이 사람은 뭘 하는 거예요</a:t>
            </a:r>
            <a:r>
              <a:rPr lang="en-US" altLang="ko-KR" dirty="0"/>
              <a:t>?</a:t>
            </a:r>
            <a:r>
              <a:rPr lang="ko-KR" altLang="ko-KR" dirty="0"/>
              <a:t>’</a:t>
            </a:r>
            <a:endParaRPr lang="ko-KR" altLang="en-US" dirty="0"/>
          </a:p>
        </p:txBody>
      </p:sp>
      <p:pic>
        <p:nvPicPr>
          <p:cNvPr id="5" name="그래픽 4" descr="물음표">
            <a:extLst>
              <a:ext uri="{FF2B5EF4-FFF2-40B4-BE49-F238E27FC236}">
                <a16:creationId xmlns:a16="http://schemas.microsoft.com/office/drawing/2014/main" xmlns="" id="{BCCCF0FB-3C03-495D-BCF4-38C85289C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90235" y="3217764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2E6FD1B4-3BED-42F5-A5BA-2733E3533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574" y="1520033"/>
            <a:ext cx="6315065" cy="493709"/>
          </a:xfrm>
        </p:spPr>
        <p:txBody>
          <a:bodyPr>
            <a:noAutofit/>
          </a:bodyPr>
          <a:lstStyle/>
          <a:p>
            <a:r>
              <a:rPr lang="ko-KR" altLang="ko-KR" sz="3200" dirty="0"/>
              <a:t>피해자가 표현한 이야기의 주제 </a:t>
            </a:r>
            <a:endParaRPr lang="ko-KR" altLang="en-US" sz="3200" dirty="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A4D498F3-219D-4BE7-A57B-280E5B9446BF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B3F82ABD-5C52-435D-8D9A-4DB47796A7A1}"/>
              </a:ext>
            </a:extLst>
          </p:cNvPr>
          <p:cNvCxnSpPr>
            <a:cxnSpLocks/>
          </p:cNvCxnSpPr>
          <p:nvPr/>
        </p:nvCxnSpPr>
        <p:spPr>
          <a:xfrm>
            <a:off x="10640060" y="4398487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9E8729D2-A6C5-4C84-A9DF-E46B7277E327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16948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xmlns="" id="{57779D5E-A9AE-4C47-A8AE-4825CE17A2EE}"/>
              </a:ext>
            </a:extLst>
          </p:cNvPr>
          <p:cNvCxnSpPr>
            <a:cxnSpLocks/>
          </p:cNvCxnSpPr>
          <p:nvPr/>
        </p:nvCxnSpPr>
        <p:spPr>
          <a:xfrm>
            <a:off x="8867140" y="6065362"/>
            <a:ext cx="18008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부제목 2">
            <a:extLst>
              <a:ext uri="{FF2B5EF4-FFF2-40B4-BE49-F238E27FC236}">
                <a16:creationId xmlns:a16="http://schemas.microsoft.com/office/drawing/2014/main" xmlns="" id="{E820EFF6-1680-4C17-B86F-1DB7E2D6C595}"/>
              </a:ext>
            </a:extLst>
          </p:cNvPr>
          <p:cNvSpPr txBox="1">
            <a:spLocks/>
          </p:cNvSpPr>
          <p:nvPr/>
        </p:nvSpPr>
        <p:spPr>
          <a:xfrm>
            <a:off x="3467100" y="3001170"/>
            <a:ext cx="4972042" cy="2155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ko-KR" sz="2800" dirty="0"/>
              <a:t>죽음</a:t>
            </a:r>
            <a:endParaRPr lang="en-US" altLang="ko-KR" sz="2800" dirty="0"/>
          </a:p>
          <a:p>
            <a:r>
              <a:rPr lang="ko-KR" altLang="ko-KR" sz="2800" dirty="0"/>
              <a:t>파괴와 손상</a:t>
            </a:r>
            <a:endParaRPr lang="en-US" altLang="ko-KR" sz="2800" dirty="0"/>
          </a:p>
          <a:p>
            <a:r>
              <a:rPr lang="ko-KR" altLang="ko-KR" sz="2800" dirty="0"/>
              <a:t>회피 및 철수</a:t>
            </a:r>
            <a:endParaRPr lang="en-US" altLang="ko-KR" sz="2800" dirty="0"/>
          </a:p>
          <a:p>
            <a:r>
              <a:rPr lang="ko-KR" altLang="ko-KR" sz="2800" dirty="0"/>
              <a:t>무망 및 무기력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335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2E6FD1B4-3BED-42F5-A5BA-2733E3533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574" y="1520033"/>
            <a:ext cx="6315065" cy="493709"/>
          </a:xfrm>
        </p:spPr>
        <p:txBody>
          <a:bodyPr>
            <a:noAutofit/>
          </a:bodyPr>
          <a:lstStyle/>
          <a:p>
            <a:r>
              <a:rPr lang="ko-KR" altLang="en-US" sz="3200" dirty="0"/>
              <a:t>죽음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A4D498F3-219D-4BE7-A57B-280E5B9446BF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B3F82ABD-5C52-435D-8D9A-4DB47796A7A1}"/>
              </a:ext>
            </a:extLst>
          </p:cNvPr>
          <p:cNvCxnSpPr>
            <a:cxnSpLocks/>
          </p:cNvCxnSpPr>
          <p:nvPr/>
        </p:nvCxnSpPr>
        <p:spPr>
          <a:xfrm>
            <a:off x="10640060" y="4398487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9E8729D2-A6C5-4C84-A9DF-E46B7277E327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16948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xmlns="" id="{57779D5E-A9AE-4C47-A8AE-4825CE17A2EE}"/>
              </a:ext>
            </a:extLst>
          </p:cNvPr>
          <p:cNvCxnSpPr>
            <a:cxnSpLocks/>
          </p:cNvCxnSpPr>
          <p:nvPr/>
        </p:nvCxnSpPr>
        <p:spPr>
          <a:xfrm>
            <a:off x="8867140" y="6065362"/>
            <a:ext cx="18008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24A7901E-FB9F-4DD2-84FC-48D1F33639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97660" y="2424429"/>
            <a:ext cx="3510891" cy="34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A4D498F3-219D-4BE7-A57B-280E5B9446BF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B3F82ABD-5C52-435D-8D9A-4DB47796A7A1}"/>
              </a:ext>
            </a:extLst>
          </p:cNvPr>
          <p:cNvCxnSpPr>
            <a:cxnSpLocks/>
          </p:cNvCxnSpPr>
          <p:nvPr/>
        </p:nvCxnSpPr>
        <p:spPr>
          <a:xfrm>
            <a:off x="10640060" y="4398487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9E8729D2-A6C5-4C84-A9DF-E46B7277E327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16948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xmlns="" id="{57779D5E-A9AE-4C47-A8AE-4825CE17A2EE}"/>
              </a:ext>
            </a:extLst>
          </p:cNvPr>
          <p:cNvCxnSpPr>
            <a:cxnSpLocks/>
          </p:cNvCxnSpPr>
          <p:nvPr/>
        </p:nvCxnSpPr>
        <p:spPr>
          <a:xfrm>
            <a:off x="8867140" y="6065362"/>
            <a:ext cx="18008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부제목 2">
            <a:extLst>
              <a:ext uri="{FF2B5EF4-FFF2-40B4-BE49-F238E27FC236}">
                <a16:creationId xmlns:a16="http://schemas.microsoft.com/office/drawing/2014/main" xmlns="" id="{E820EFF6-1680-4C17-B86F-1DB7E2D6C595}"/>
              </a:ext>
            </a:extLst>
          </p:cNvPr>
          <p:cNvSpPr txBox="1">
            <a:spLocks/>
          </p:cNvSpPr>
          <p:nvPr/>
        </p:nvSpPr>
        <p:spPr>
          <a:xfrm>
            <a:off x="3609979" y="1600200"/>
            <a:ext cx="4972042" cy="2155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ko-KR" sz="2800" dirty="0"/>
              <a:t>파괴와 손상</a:t>
            </a:r>
            <a:endParaRPr lang="en-US" altLang="ko-KR" sz="28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5799B12F-66B9-44F8-A0FC-0E45D64D07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93792" y="2756534"/>
            <a:ext cx="4888229" cy="28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A4D498F3-219D-4BE7-A57B-280E5B9446BF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B3F82ABD-5C52-435D-8D9A-4DB47796A7A1}"/>
              </a:ext>
            </a:extLst>
          </p:cNvPr>
          <p:cNvCxnSpPr>
            <a:cxnSpLocks/>
          </p:cNvCxnSpPr>
          <p:nvPr/>
        </p:nvCxnSpPr>
        <p:spPr>
          <a:xfrm>
            <a:off x="10640060" y="4398487"/>
            <a:ext cx="0" cy="16668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9E8729D2-A6C5-4C84-A9DF-E46B7277E327}"/>
              </a:ext>
            </a:extLst>
          </p:cNvPr>
          <p:cNvCxnSpPr>
            <a:cxnSpLocks/>
          </p:cNvCxnSpPr>
          <p:nvPr/>
        </p:nvCxnSpPr>
        <p:spPr>
          <a:xfrm>
            <a:off x="1229360" y="933450"/>
            <a:ext cx="16948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xmlns="" id="{57779D5E-A9AE-4C47-A8AE-4825CE17A2EE}"/>
              </a:ext>
            </a:extLst>
          </p:cNvPr>
          <p:cNvCxnSpPr>
            <a:cxnSpLocks/>
          </p:cNvCxnSpPr>
          <p:nvPr/>
        </p:nvCxnSpPr>
        <p:spPr>
          <a:xfrm>
            <a:off x="8867140" y="6065362"/>
            <a:ext cx="18008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부제목 2">
            <a:extLst>
              <a:ext uri="{FF2B5EF4-FFF2-40B4-BE49-F238E27FC236}">
                <a16:creationId xmlns:a16="http://schemas.microsoft.com/office/drawing/2014/main" xmlns="" id="{E820EFF6-1680-4C17-B86F-1DB7E2D6C595}"/>
              </a:ext>
            </a:extLst>
          </p:cNvPr>
          <p:cNvSpPr txBox="1">
            <a:spLocks/>
          </p:cNvSpPr>
          <p:nvPr/>
        </p:nvSpPr>
        <p:spPr>
          <a:xfrm>
            <a:off x="3524250" y="1522414"/>
            <a:ext cx="4972042" cy="2155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ko-KR" sz="2800" dirty="0"/>
              <a:t>회피 및 철수</a:t>
            </a:r>
            <a:endParaRPr lang="en-US" altLang="ko-KR" sz="28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FAD55333-F019-4900-8C36-F79A6F90CB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96026" y="2874009"/>
            <a:ext cx="4428489" cy="26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186</Words>
  <Application>Microsoft Office PowerPoint</Application>
  <PresentationFormat>사용자 지정</PresentationFormat>
  <Paragraphs>51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부모의 알콜 남용으로 인한 가정폭력 피해 아동의 경험</vt:lpstr>
      <vt:lpstr>Contents</vt:lpstr>
      <vt:lpstr>PowerPoint 프레젠테이션</vt:lpstr>
      <vt:lpstr>아동기 가정폭력 피해자에게 생길 수 있는 문제점</vt:lpstr>
      <vt:lpstr>그림을 이용하는 자료수집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부모의 알콜 남용으로 인한 가정폭력 피해 아동의 경험</dc:title>
  <dc:creator>송지연</dc:creator>
  <cp:lastModifiedBy>SAMSUNG</cp:lastModifiedBy>
  <cp:revision>10</cp:revision>
  <dcterms:created xsi:type="dcterms:W3CDTF">2019-09-25T15:43:03Z</dcterms:created>
  <dcterms:modified xsi:type="dcterms:W3CDTF">2019-09-29T14:29:02Z</dcterms:modified>
</cp:coreProperties>
</file>