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6" r:id="rId4"/>
    <p:sldId id="272" r:id="rId5"/>
    <p:sldId id="271" r:id="rId6"/>
    <p:sldId id="259" r:id="rId7"/>
    <p:sldId id="260" r:id="rId8"/>
    <p:sldId id="267" r:id="rId9"/>
    <p:sldId id="270" r:id="rId10"/>
    <p:sldId id="261" r:id="rId11"/>
    <p:sldId id="265" r:id="rId12"/>
    <p:sldId id="266" r:id="rId13"/>
  </p:sldIdLst>
  <p:sldSz cx="9144000" cy="6858000" type="screen4x3"/>
  <p:notesSz cx="6858000" cy="9144000"/>
  <p:embeddedFontLst>
    <p:embeddedFont>
      <p:font typeface="나눔스퀘어라운드 Bold" panose="020B0600000101010101" charset="-127"/>
      <p:bold r:id="rId15"/>
    </p:embeddedFont>
    <p:embeddedFont>
      <p:font typeface="Tium" panose="02000800000000000000" pitchFamily="2" charset="0"/>
      <p:bold r:id="rId16"/>
    </p:embeddedFont>
    <p:embeddedFont>
      <p:font typeface="Tmon몬소리OTF Black" panose="02000A03000000000000" pitchFamily="50" charset="-127"/>
      <p:bold r:id="rId17"/>
    </p:embeddedFont>
    <p:embeddedFont>
      <p:font typeface="맑은 고딕" panose="020B0503020000020004" pitchFamily="50" charset="-127"/>
      <p:regular r:id="rId18"/>
      <p:bold r:id="rId19"/>
    </p:embeddedFont>
    <p:embeddedFont>
      <p:font typeface="배달의민족 도현" panose="020B0600000101010101" pitchFamily="50" charset="-127"/>
      <p:regular r:id="rId20"/>
    </p:embeddedFont>
  </p:embeddedFontLst>
  <p:custDataLst>
    <p:tags r:id="rId21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8CEF4AC-DE82-47CA-8E8A-A8436761A9EC}">
          <p14:sldIdLst>
            <p14:sldId id="258"/>
            <p14:sldId id="257"/>
            <p14:sldId id="256"/>
            <p14:sldId id="272"/>
            <p14:sldId id="271"/>
            <p14:sldId id="259"/>
            <p14:sldId id="260"/>
            <p14:sldId id="267"/>
            <p14:sldId id="270"/>
            <p14:sldId id="261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37F"/>
    <a:srgbClr val="A8141B"/>
    <a:srgbClr val="F7ABCD"/>
    <a:srgbClr val="FC811C"/>
    <a:srgbClr val="F48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67" d="100"/>
          <a:sy n="67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4B455-4FFA-4A29-826D-0ED0BD5AF02E}" type="datetimeFigureOut">
              <a:rPr lang="ko-KR" altLang="en-US" smtClean="0"/>
              <a:t>2019-10-14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04356-1B66-4F38-8EE2-2E8B090590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60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04356-1B66-4F38-8EE2-2E8B0905906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03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04356-1B66-4F38-8EE2-2E8B0905906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65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3A20-753D-4973-8E34-4C3FABE4F5D0}" type="datetimeFigureOut">
              <a:rPr lang="ko-KR" altLang="en-US" smtClean="0"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41A-E748-4EE4-8361-55D61F9DB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5519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3A20-753D-4973-8E34-4C3FABE4F5D0}" type="datetimeFigureOut">
              <a:rPr lang="ko-KR" altLang="en-US" smtClean="0"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41A-E748-4EE4-8361-55D61F9DB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59200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3A20-753D-4973-8E34-4C3FABE4F5D0}" type="datetimeFigureOut">
              <a:rPr lang="ko-KR" altLang="en-US" smtClean="0"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41A-E748-4EE4-8361-55D61F9DB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18013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3A20-753D-4973-8E34-4C3FABE4F5D0}" type="datetimeFigureOut">
              <a:rPr lang="ko-KR" altLang="en-US" smtClean="0"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41A-E748-4EE4-8361-55D61F9DB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0447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3A20-753D-4973-8E34-4C3FABE4F5D0}" type="datetimeFigureOut">
              <a:rPr lang="ko-KR" altLang="en-US" smtClean="0"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41A-E748-4EE4-8361-55D61F9DB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34642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3A20-753D-4973-8E34-4C3FABE4F5D0}" type="datetimeFigureOut">
              <a:rPr lang="ko-KR" altLang="en-US" smtClean="0"/>
              <a:t>2019-10-14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41A-E748-4EE4-8361-55D61F9DB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33921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3A20-753D-4973-8E34-4C3FABE4F5D0}" type="datetimeFigureOut">
              <a:rPr lang="ko-KR" altLang="en-US" smtClean="0"/>
              <a:t>2019-10-14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41A-E748-4EE4-8361-55D61F9DB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81074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3A20-753D-4973-8E34-4C3FABE4F5D0}" type="datetimeFigureOut">
              <a:rPr lang="ko-KR" altLang="en-US" smtClean="0"/>
              <a:t>2019-10-14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41A-E748-4EE4-8361-55D61F9DB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07733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3A20-753D-4973-8E34-4C3FABE4F5D0}" type="datetimeFigureOut">
              <a:rPr lang="ko-KR" altLang="en-US" smtClean="0"/>
              <a:t>2019-10-14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41A-E748-4EE4-8361-55D61F9DB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7787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3A20-753D-4973-8E34-4C3FABE4F5D0}" type="datetimeFigureOut">
              <a:rPr lang="ko-KR" altLang="en-US" smtClean="0"/>
              <a:t>2019-10-14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41A-E748-4EE4-8361-55D61F9DB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28742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3A20-753D-4973-8E34-4C3FABE4F5D0}" type="datetimeFigureOut">
              <a:rPr lang="ko-KR" altLang="en-US" smtClean="0"/>
              <a:t>2019-10-14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41A-E748-4EE4-8361-55D61F9DB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4659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E3A20-753D-4973-8E34-4C3FABE4F5D0}" type="datetimeFigureOut">
              <a:rPr lang="ko-KR" altLang="en-US" smtClean="0"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D241A-E748-4EE4-8361-55D61F9DB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9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461275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직사각형 6"/>
          <p:cNvSpPr/>
          <p:nvPr>
            <p:custDataLst>
              <p:tags r:id="rId3"/>
            </p:custDataLst>
          </p:nvPr>
        </p:nvSpPr>
        <p:spPr>
          <a:xfrm>
            <a:off x="179512" y="165270"/>
            <a:ext cx="8784976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자유형: 도형 14">
            <a:extLst>
              <a:ext uri="{FF2B5EF4-FFF2-40B4-BE49-F238E27FC236}">
                <a16:creationId xmlns:a16="http://schemas.microsoft.com/office/drawing/2014/main" id="{59A228C9-C3D8-4DA6-B8EF-C7DB980AF52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79512" y="2315571"/>
            <a:ext cx="7395876" cy="1469365"/>
          </a:xfrm>
          <a:custGeom>
            <a:avLst/>
            <a:gdLst>
              <a:gd name="connsiteX0" fmla="*/ 0 w 10341204"/>
              <a:gd name="connsiteY0" fmla="*/ 0 h 1923068"/>
              <a:gd name="connsiteX1" fmla="*/ 10341204 w 10341204"/>
              <a:gd name="connsiteY1" fmla="*/ 0 h 1923068"/>
              <a:gd name="connsiteX2" fmla="*/ 10341204 w 10341204"/>
              <a:gd name="connsiteY2" fmla="*/ 980387 h 1923068"/>
              <a:gd name="connsiteX3" fmla="*/ 9379672 w 10341204"/>
              <a:gd name="connsiteY3" fmla="*/ 1923068 h 1923068"/>
              <a:gd name="connsiteX4" fmla="*/ 0 w 10341204"/>
              <a:gd name="connsiteY4" fmla="*/ 1923068 h 1923068"/>
              <a:gd name="connsiteX5" fmla="*/ 0 w 10341204"/>
              <a:gd name="connsiteY5" fmla="*/ 0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1204" h="1923068">
                <a:moveTo>
                  <a:pt x="0" y="0"/>
                </a:moveTo>
                <a:lnTo>
                  <a:pt x="10341204" y="0"/>
                </a:lnTo>
                <a:lnTo>
                  <a:pt x="10341204" y="980387"/>
                </a:lnTo>
                <a:lnTo>
                  <a:pt x="9379672" y="1923068"/>
                </a:lnTo>
                <a:lnTo>
                  <a:pt x="0" y="192306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um" panose="02000800000000000000" pitchFamily="2" charset="0"/>
              <a:ea typeface="Tmon몬소리OTF Black" panose="02000A03000000000000" pitchFamily="50" charset="-127"/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26250" y="2330412"/>
            <a:ext cx="6407523" cy="1331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  <a:latin typeface="Tium" panose="02000800000000000000" pitchFamily="2" charset="0"/>
                <a:ea typeface="Tmon몬소리OTF Black" panose="02000A03000000000000" pitchFamily="50" charset="-127"/>
              </a:rPr>
              <a:t>경찰공무원의 스트레스취약성과 </a:t>
            </a:r>
            <a:endParaRPr lang="en-US" altLang="ko-KR" sz="2800" dirty="0">
              <a:solidFill>
                <a:schemeClr val="bg1"/>
              </a:solidFill>
              <a:latin typeface="Tium" panose="02000800000000000000" pitchFamily="2" charset="0"/>
              <a:ea typeface="Tmon몬소리OTF Black" panose="02000A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  <a:latin typeface="Tium" panose="02000800000000000000" pitchFamily="2" charset="0"/>
                <a:ea typeface="Tmon몬소리OTF Black" panose="02000A03000000000000" pitchFamily="50" charset="-127"/>
              </a:rPr>
              <a:t>부정적 생활사건이</a:t>
            </a:r>
            <a:r>
              <a:rPr lang="en-US" altLang="ko-KR" sz="2800" dirty="0">
                <a:solidFill>
                  <a:schemeClr val="bg1"/>
                </a:solidFill>
                <a:latin typeface="Tium" panose="02000800000000000000" pitchFamily="2" charset="0"/>
                <a:ea typeface="Tmon몬소리OTF Black" panose="02000A03000000000000" pitchFamily="50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Tium" panose="02000800000000000000" pitchFamily="2" charset="0"/>
                <a:ea typeface="Tmon몬소리OTF Black" panose="02000A03000000000000" pitchFamily="50" charset="-127"/>
              </a:rPr>
              <a:t>자살생각에 미치는 영향</a:t>
            </a:r>
            <a:endParaRPr lang="en-US" altLang="ko-KR" sz="2800" dirty="0">
              <a:solidFill>
                <a:schemeClr val="bg1"/>
              </a:solidFill>
              <a:latin typeface="Tium" panose="02000800000000000000" pitchFamily="2" charset="0"/>
              <a:ea typeface="Tmon몬소리OTF Black" panose="02000A03000000000000" pitchFamily="50" charset="-127"/>
            </a:endParaRPr>
          </a:p>
        </p:txBody>
      </p:sp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25C35255-DB13-49A7-9E88-0F3405C7F8F6}"/>
              </a:ext>
            </a:extLst>
          </p:cNvPr>
          <p:cNvSpPr/>
          <p:nvPr/>
        </p:nvSpPr>
        <p:spPr>
          <a:xfrm rot="16200000">
            <a:off x="6945866" y="3169111"/>
            <a:ext cx="650870" cy="646071"/>
          </a:xfrm>
          <a:prstGeom prst="rtTriangle">
            <a:avLst/>
          </a:prstGeom>
          <a:solidFill>
            <a:srgbClr val="A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um" panose="02000800000000000000" pitchFamily="2" charset="0"/>
              <a:ea typeface="Tmon몬소리OTF Black" panose="02000A03000000000000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71DB1-6C15-49F0-8F53-325EEF7DF1E6}"/>
              </a:ext>
            </a:extLst>
          </p:cNvPr>
          <p:cNvSpPr txBox="1"/>
          <p:nvPr/>
        </p:nvSpPr>
        <p:spPr>
          <a:xfrm>
            <a:off x="5004048" y="501317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201820511 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경찰학과 </a:t>
            </a:r>
            <a:r>
              <a:rPr lang="ko-KR" altLang="en-US" sz="2000" dirty="0" err="1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김예림</a:t>
            </a:r>
            <a:endParaRPr lang="en-US" altLang="ko-KR" sz="2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201820555 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경찰학과 조경인</a:t>
            </a:r>
          </a:p>
        </p:txBody>
      </p:sp>
    </p:spTree>
    <p:extLst>
      <p:ext uri="{BB962C8B-B14F-4D97-AF65-F5344CB8AC3E}">
        <p14:creationId xmlns:p14="http://schemas.microsoft.com/office/powerpoint/2010/main" val="3035352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1.</a:t>
            </a:r>
            <a:r>
              <a:rPr lang="ko-KR" altLang="en-US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무료 건강검진 횟수 확대보장</a:t>
            </a:r>
            <a:endParaRPr lang="en-US" altLang="ko-KR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en-US" altLang="ko-KR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2. </a:t>
            </a:r>
            <a:r>
              <a:rPr lang="ko-KR" altLang="en-US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적극적인 질병관리 </a:t>
            </a:r>
            <a:endParaRPr lang="en-US" altLang="ko-KR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en-US" altLang="ko-KR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3. </a:t>
            </a:r>
            <a:r>
              <a:rPr lang="ko-KR" altLang="en-US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휴가와 상담비 지급 등을 통해 미연에 방지하는 복지정책적 필요</a:t>
            </a:r>
            <a:endParaRPr lang="en-US" altLang="ko-KR" sz="2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B16BA56-10B6-44A3-8D21-A352905D37A4}"/>
              </a:ext>
            </a:extLst>
          </p:cNvPr>
          <p:cNvSpPr/>
          <p:nvPr/>
        </p:nvSpPr>
        <p:spPr>
          <a:xfrm>
            <a:off x="179512" y="895546"/>
            <a:ext cx="878497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0" name="사각형: 둥근 모서리 5">
            <a:extLst>
              <a:ext uri="{FF2B5EF4-FFF2-40B4-BE49-F238E27FC236}">
                <a16:creationId xmlns:a16="http://schemas.microsoft.com/office/drawing/2014/main" id="{AF2E363F-20BC-436E-9A7E-C4ED80984A4A}"/>
              </a:ext>
            </a:extLst>
          </p:cNvPr>
          <p:cNvSpPr/>
          <p:nvPr/>
        </p:nvSpPr>
        <p:spPr>
          <a:xfrm>
            <a:off x="7306123" y="428646"/>
            <a:ext cx="1125545" cy="476759"/>
          </a:xfrm>
          <a:custGeom>
            <a:avLst/>
            <a:gdLst>
              <a:gd name="connsiteX0" fmla="*/ 0 w 1432874"/>
              <a:gd name="connsiteY0" fmla="*/ 105032 h 630180"/>
              <a:gd name="connsiteX1" fmla="*/ 105032 w 1432874"/>
              <a:gd name="connsiteY1" fmla="*/ 0 h 630180"/>
              <a:gd name="connsiteX2" fmla="*/ 1327842 w 1432874"/>
              <a:gd name="connsiteY2" fmla="*/ 0 h 630180"/>
              <a:gd name="connsiteX3" fmla="*/ 1432874 w 1432874"/>
              <a:gd name="connsiteY3" fmla="*/ 105032 h 630180"/>
              <a:gd name="connsiteX4" fmla="*/ 1432874 w 1432874"/>
              <a:gd name="connsiteY4" fmla="*/ 525148 h 630180"/>
              <a:gd name="connsiteX5" fmla="*/ 1327842 w 1432874"/>
              <a:gd name="connsiteY5" fmla="*/ 630180 h 630180"/>
              <a:gd name="connsiteX6" fmla="*/ 105032 w 1432874"/>
              <a:gd name="connsiteY6" fmla="*/ 630180 h 630180"/>
              <a:gd name="connsiteX7" fmla="*/ 0 w 1432874"/>
              <a:gd name="connsiteY7" fmla="*/ 525148 h 630180"/>
              <a:gd name="connsiteX8" fmla="*/ 0 w 1432874"/>
              <a:gd name="connsiteY8" fmla="*/ 105032 h 630180"/>
              <a:gd name="connsiteX0" fmla="*/ 0 w 1432874"/>
              <a:gd name="connsiteY0" fmla="*/ 105032 h 630763"/>
              <a:gd name="connsiteX1" fmla="*/ 105032 w 1432874"/>
              <a:gd name="connsiteY1" fmla="*/ 0 h 630763"/>
              <a:gd name="connsiteX2" fmla="*/ 1327842 w 1432874"/>
              <a:gd name="connsiteY2" fmla="*/ 0 h 630763"/>
              <a:gd name="connsiteX3" fmla="*/ 1432874 w 1432874"/>
              <a:gd name="connsiteY3" fmla="*/ 105032 h 630763"/>
              <a:gd name="connsiteX4" fmla="*/ 1432874 w 1432874"/>
              <a:gd name="connsiteY4" fmla="*/ 525148 h 630763"/>
              <a:gd name="connsiteX5" fmla="*/ 1327842 w 1432874"/>
              <a:gd name="connsiteY5" fmla="*/ 630180 h 630763"/>
              <a:gd name="connsiteX6" fmla="*/ 105032 w 1432874"/>
              <a:gd name="connsiteY6" fmla="*/ 630180 h 630763"/>
              <a:gd name="connsiteX7" fmla="*/ 0 w 1432874"/>
              <a:gd name="connsiteY7" fmla="*/ 581709 h 630763"/>
              <a:gd name="connsiteX8" fmla="*/ 0 w 1432874"/>
              <a:gd name="connsiteY8" fmla="*/ 105032 h 630763"/>
              <a:gd name="connsiteX0" fmla="*/ 0 w 1432874"/>
              <a:gd name="connsiteY0" fmla="*/ 105032 h 642292"/>
              <a:gd name="connsiteX1" fmla="*/ 105032 w 1432874"/>
              <a:gd name="connsiteY1" fmla="*/ 0 h 642292"/>
              <a:gd name="connsiteX2" fmla="*/ 1327842 w 1432874"/>
              <a:gd name="connsiteY2" fmla="*/ 0 h 642292"/>
              <a:gd name="connsiteX3" fmla="*/ 1432874 w 1432874"/>
              <a:gd name="connsiteY3" fmla="*/ 105032 h 642292"/>
              <a:gd name="connsiteX4" fmla="*/ 1432874 w 1432874"/>
              <a:gd name="connsiteY4" fmla="*/ 609989 h 642292"/>
              <a:gd name="connsiteX5" fmla="*/ 1327842 w 1432874"/>
              <a:gd name="connsiteY5" fmla="*/ 630180 h 642292"/>
              <a:gd name="connsiteX6" fmla="*/ 105032 w 1432874"/>
              <a:gd name="connsiteY6" fmla="*/ 630180 h 642292"/>
              <a:gd name="connsiteX7" fmla="*/ 0 w 1432874"/>
              <a:gd name="connsiteY7" fmla="*/ 581709 h 642292"/>
              <a:gd name="connsiteX8" fmla="*/ 0 w 1432874"/>
              <a:gd name="connsiteY8" fmla="*/ 105032 h 6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874" h="642292">
                <a:moveTo>
                  <a:pt x="0" y="105032"/>
                </a:moveTo>
                <a:cubicBezTo>
                  <a:pt x="0" y="47024"/>
                  <a:pt x="47024" y="0"/>
                  <a:pt x="105032" y="0"/>
                </a:cubicBezTo>
                <a:lnTo>
                  <a:pt x="1327842" y="0"/>
                </a:lnTo>
                <a:cubicBezTo>
                  <a:pt x="1385850" y="0"/>
                  <a:pt x="1432874" y="47024"/>
                  <a:pt x="1432874" y="105032"/>
                </a:cubicBezTo>
                <a:lnTo>
                  <a:pt x="1432874" y="609989"/>
                </a:lnTo>
                <a:cubicBezTo>
                  <a:pt x="1432874" y="667997"/>
                  <a:pt x="1385850" y="630180"/>
                  <a:pt x="1327842" y="630180"/>
                </a:cubicBezTo>
                <a:lnTo>
                  <a:pt x="105032" y="630180"/>
                </a:lnTo>
                <a:cubicBezTo>
                  <a:pt x="47024" y="630180"/>
                  <a:pt x="0" y="639717"/>
                  <a:pt x="0" y="581709"/>
                </a:cubicBezTo>
                <a:lnTo>
                  <a:pt x="0" y="1050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0DB5B6-C5B5-44A3-B302-24026388148B}"/>
              </a:ext>
            </a:extLst>
          </p:cNvPr>
          <p:cNvSpPr txBox="1"/>
          <p:nvPr/>
        </p:nvSpPr>
        <p:spPr>
          <a:xfrm>
            <a:off x="4141433" y="48236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서 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63D2C7-D237-4D03-93FC-181A62B8AB20}"/>
              </a:ext>
            </a:extLst>
          </p:cNvPr>
          <p:cNvSpPr txBox="1"/>
          <p:nvPr/>
        </p:nvSpPr>
        <p:spPr>
          <a:xfrm>
            <a:off x="4932040" y="4766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연구방법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C7FBA5-4B58-410D-915A-64CEC33921CB}"/>
              </a:ext>
            </a:extLst>
          </p:cNvPr>
          <p:cNvSpPr txBox="1"/>
          <p:nvPr/>
        </p:nvSpPr>
        <p:spPr>
          <a:xfrm>
            <a:off x="6056292" y="4766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연구결과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A0ABCF-FD1D-4D14-A862-20A7E806931B}"/>
              </a:ext>
            </a:extLst>
          </p:cNvPr>
          <p:cNvSpPr txBox="1"/>
          <p:nvPr/>
        </p:nvSpPr>
        <p:spPr>
          <a:xfrm>
            <a:off x="7482661" y="50861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결 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1417419"/>
            <a:ext cx="83529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경찰공무원 개개인의 스트레스 취약성에 차이 </a:t>
            </a:r>
            <a:r>
              <a:rPr lang="en-US" altLang="ko-KR" sz="2000" dirty="0">
                <a:solidFill>
                  <a:schemeClr val="accent1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O</a:t>
            </a:r>
          </a:p>
          <a:p>
            <a:pPr algn="ctr">
              <a:lnSpc>
                <a:spcPct val="200000"/>
              </a:lnSpc>
            </a:pPr>
            <a:r>
              <a:rPr lang="ko-KR" altLang="en-US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조직이 관리해 주지 않는 경우 </a:t>
            </a:r>
            <a:r>
              <a:rPr lang="ko-KR" altLang="en-US" sz="20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경찰공무원의 자살</a:t>
            </a:r>
            <a:r>
              <a:rPr lang="ko-KR" altLang="en-US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이라는 최악의 상황 발생</a:t>
            </a:r>
            <a:endParaRPr lang="en-US" altLang="ko-KR" sz="20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endParaRPr lang="en-US" altLang="ko-KR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</p:txBody>
      </p:sp>
      <p:pic>
        <p:nvPicPr>
          <p:cNvPr id="4" name="그림 3" descr="시계이(가) 표시된 사진&#10;&#10;자동 생성된 설명">
            <a:extLst>
              <a:ext uri="{FF2B5EF4-FFF2-40B4-BE49-F238E27FC236}">
                <a16:creationId xmlns:a16="http://schemas.microsoft.com/office/drawing/2014/main" id="{B7783292-3AE0-40CE-8F41-C2B7E4FB3D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3" y="3399033"/>
            <a:ext cx="1440000" cy="1440000"/>
          </a:xfrm>
          <a:prstGeom prst="rect">
            <a:avLst/>
          </a:prstGeom>
        </p:spPr>
      </p:pic>
      <p:pic>
        <p:nvPicPr>
          <p:cNvPr id="6" name="그림 5" descr="개체, 시계이(가) 표시된 사진&#10;&#10;자동 생성된 설명">
            <a:extLst>
              <a:ext uri="{FF2B5EF4-FFF2-40B4-BE49-F238E27FC236}">
                <a16:creationId xmlns:a16="http://schemas.microsoft.com/office/drawing/2014/main" id="{5A9744B3-1AB8-45AD-A7E1-D29E9B6D7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32" y="3400756"/>
            <a:ext cx="1440000" cy="1440000"/>
          </a:xfrm>
          <a:prstGeom prst="rect">
            <a:avLst/>
          </a:prstGeom>
        </p:spPr>
      </p:pic>
      <p:pic>
        <p:nvPicPr>
          <p:cNvPr id="16" name="그림 15" descr="우산이(가) 표시된 사진&#10;&#10;자동 생성된 설명">
            <a:extLst>
              <a:ext uri="{FF2B5EF4-FFF2-40B4-BE49-F238E27FC236}">
                <a16:creationId xmlns:a16="http://schemas.microsoft.com/office/drawing/2014/main" id="{C458D03F-24A3-484C-8831-F66DB47663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32" y="3399033"/>
            <a:ext cx="1440000" cy="1440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28B1463F-1F84-47E0-8E0E-5C54286143B9}"/>
              </a:ext>
            </a:extLst>
          </p:cNvPr>
          <p:cNvSpPr/>
          <p:nvPr/>
        </p:nvSpPr>
        <p:spPr>
          <a:xfrm>
            <a:off x="539552" y="5086925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무료 건강검진 </a:t>
            </a:r>
            <a:endParaRPr lang="en-US" altLang="ko-KR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확대 보장</a:t>
            </a:r>
            <a:endParaRPr lang="en-US" altLang="ko-KR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A84B35E-B2D1-4F8F-96F9-7EB09B750664}"/>
              </a:ext>
            </a:extLst>
          </p:cNvPr>
          <p:cNvSpPr/>
          <p:nvPr/>
        </p:nvSpPr>
        <p:spPr>
          <a:xfrm>
            <a:off x="3572591" y="5085202"/>
            <a:ext cx="2141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적극적인 질병관리</a:t>
            </a:r>
            <a:endParaRPr lang="en-US" altLang="ko-KR" sz="40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85A6FC7-8988-4372-A02D-6B4A001036F1}"/>
              </a:ext>
            </a:extLst>
          </p:cNvPr>
          <p:cNvSpPr/>
          <p:nvPr/>
        </p:nvSpPr>
        <p:spPr>
          <a:xfrm>
            <a:off x="5380163" y="5064382"/>
            <a:ext cx="3502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휴가와 </a:t>
            </a:r>
            <a:r>
              <a:rPr lang="ko-KR" altLang="en-US" dirty="0" err="1">
                <a:latin typeface="Tium" panose="02000800000000000000" pitchFamily="2" charset="0"/>
                <a:ea typeface="배달의민족 도현" panose="020B0600000101010101" pitchFamily="50" charset="-127"/>
              </a:rPr>
              <a:t>상담비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 지급</a:t>
            </a:r>
            <a:endParaRPr lang="en-US" altLang="ko-KR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복지정책적 필요</a:t>
            </a:r>
            <a:endParaRPr lang="en-US" altLang="ko-KR" sz="28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3209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개체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637562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직사각형 6"/>
          <p:cNvSpPr/>
          <p:nvPr>
            <p:custDataLst>
              <p:tags r:id="rId3"/>
            </p:custDataLst>
          </p:nvPr>
        </p:nvSpPr>
        <p:spPr>
          <a:xfrm>
            <a:off x="179512" y="152636"/>
            <a:ext cx="8784976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2" name="직사각형 1"/>
          <p:cNvSpPr/>
          <p:nvPr>
            <p:custDataLst>
              <p:tags r:id="rId4"/>
            </p:custDataLst>
          </p:nvPr>
        </p:nvSpPr>
        <p:spPr>
          <a:xfrm>
            <a:off x="107504" y="0"/>
            <a:ext cx="8856984" cy="29249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FF9350-F56B-4AED-B2C1-5B7368068BB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26417" y="1268760"/>
            <a:ext cx="2885726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bg1"/>
                </a:solidFill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우리의 생각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02EF9-3401-4B1E-AEC5-7E55C86FB136}"/>
              </a:ext>
            </a:extLst>
          </p:cNvPr>
          <p:cNvSpPr txBox="1"/>
          <p:nvPr/>
        </p:nvSpPr>
        <p:spPr>
          <a:xfrm>
            <a:off x="820487" y="3440807"/>
            <a:ext cx="7697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Tium" panose="02000800000000000000" pitchFamily="2" charset="0"/>
                <a:ea typeface="배달의민족 도현" panose="020B0600000101010101" pitchFamily="50" charset="-127"/>
              </a:rPr>
              <a:t>경찰공무원에 대한 정신건강지원 대책이 시급</a:t>
            </a:r>
            <a:endParaRPr lang="en-US" altLang="ko-KR" sz="24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2400" dirty="0">
                <a:latin typeface="Tium" panose="02000800000000000000" pitchFamily="2" charset="0"/>
                <a:ea typeface="배달의민족 도현" panose="020B0600000101010101" pitchFamily="50" charset="-127"/>
              </a:rPr>
              <a:t>경찰공무원들의 권익 보호와 근로환경 </a:t>
            </a:r>
            <a:endParaRPr lang="en-US" altLang="ko-KR" sz="24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2400" dirty="0">
                <a:latin typeface="Tium" panose="02000800000000000000" pitchFamily="2" charset="0"/>
                <a:ea typeface="배달의민족 도현" panose="020B0600000101010101" pitchFamily="50" charset="-127"/>
              </a:rPr>
              <a:t>개선을 위한 </a:t>
            </a:r>
            <a:r>
              <a:rPr lang="ko-KR" altLang="en-US" sz="24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경찰 직업법안</a:t>
            </a:r>
            <a:r>
              <a:rPr lang="ko-KR" altLang="en-US" sz="2400" dirty="0">
                <a:latin typeface="Tium" panose="02000800000000000000" pitchFamily="2" charset="0"/>
                <a:ea typeface="배달의민족 도현" panose="020B0600000101010101" pitchFamily="50" charset="-127"/>
              </a:rPr>
              <a:t> 마련 시급</a:t>
            </a:r>
          </a:p>
          <a:p>
            <a:pPr algn="ctr"/>
            <a:endParaRPr lang="en-US" altLang="ko-KR" sz="24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2400" dirty="0">
                <a:latin typeface="Tium" panose="02000800000000000000" pitchFamily="2" charset="0"/>
                <a:ea typeface="배달의민족 도현" panose="020B0600000101010101" pitchFamily="50" charset="-127"/>
              </a:rPr>
              <a:t>아쉬운 점은 독립변수에 이혼</a:t>
            </a:r>
            <a:r>
              <a:rPr lang="en-US" altLang="ko-KR" sz="2400" dirty="0">
                <a:latin typeface="Tium" panose="02000800000000000000" pitchFamily="2" charset="0"/>
                <a:ea typeface="배달의민족 도현" panose="020B0600000101010101" pitchFamily="50" charset="-127"/>
              </a:rPr>
              <a:t>, </a:t>
            </a:r>
            <a:r>
              <a:rPr lang="ko-KR" altLang="en-US" sz="2400" dirty="0">
                <a:latin typeface="Tium" panose="02000800000000000000" pitchFamily="2" charset="0"/>
                <a:ea typeface="배달의민족 도현" panose="020B0600000101010101" pitchFamily="50" charset="-127"/>
              </a:rPr>
              <a:t>운동부족 보다는 </a:t>
            </a:r>
            <a:endParaRPr lang="en-US" altLang="ko-KR" sz="24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2400" dirty="0">
                <a:latin typeface="Tium" panose="02000800000000000000" pitchFamily="2" charset="0"/>
                <a:ea typeface="배달의민족 도현" panose="020B0600000101010101" pitchFamily="50" charset="-127"/>
              </a:rPr>
              <a:t>경찰에 해당되는 사항</a:t>
            </a:r>
            <a:r>
              <a:rPr lang="en-US" altLang="ko-KR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(</a:t>
            </a:r>
            <a:r>
              <a:rPr lang="ko-KR" altLang="en-US" sz="2000" dirty="0" err="1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주취자의</a:t>
            </a:r>
            <a:r>
              <a:rPr lang="ko-KR" altLang="en-US" sz="20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 행패</a:t>
            </a:r>
            <a:r>
              <a:rPr lang="en-US" altLang="ko-KR" sz="20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, </a:t>
            </a:r>
            <a:r>
              <a:rPr lang="ko-KR" altLang="en-US" sz="20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사건 후유증</a:t>
            </a:r>
            <a:r>
              <a:rPr lang="en-US" altLang="ko-KR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)</a:t>
            </a:r>
            <a:r>
              <a:rPr lang="ko-KR" altLang="en-US" sz="2400" dirty="0">
                <a:latin typeface="Tium" panose="02000800000000000000" pitchFamily="2" charset="0"/>
                <a:ea typeface="배달의민족 도현" panose="020B0600000101010101" pitchFamily="50" charset="-127"/>
              </a:rPr>
              <a:t>을 </a:t>
            </a:r>
            <a:endParaRPr lang="en-US" altLang="ko-KR" sz="24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2400" dirty="0">
                <a:latin typeface="Tium" panose="02000800000000000000" pitchFamily="2" charset="0"/>
                <a:ea typeface="배달의민족 도현" panose="020B0600000101010101" pitchFamily="50" charset="-127"/>
              </a:rPr>
              <a:t>변수로 두었으면 좀 더 취지에 맞지 않았을까 생각</a:t>
            </a:r>
            <a:endParaRPr lang="ko-KR" altLang="en-US" sz="20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2249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9512" y="165270"/>
            <a:ext cx="8784976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344695" y="3369186"/>
            <a:ext cx="2773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감사합니다</a:t>
            </a:r>
            <a:r>
              <a:rPr lang="en-US" altLang="ko-KR" sz="4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.</a:t>
            </a:r>
            <a:endParaRPr lang="ko-KR" altLang="en-US" sz="4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89" y="2519787"/>
            <a:ext cx="751729" cy="7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화살표: 오각형 13">
            <a:extLst>
              <a:ext uri="{FF2B5EF4-FFF2-40B4-BE49-F238E27FC236}">
                <a16:creationId xmlns:a16="http://schemas.microsoft.com/office/drawing/2014/main" id="{335B40CF-D692-43E6-BDB3-47752D78314E}"/>
              </a:ext>
            </a:extLst>
          </p:cNvPr>
          <p:cNvSpPr/>
          <p:nvPr/>
        </p:nvSpPr>
        <p:spPr>
          <a:xfrm rot="11055660">
            <a:off x="977388" y="2228911"/>
            <a:ext cx="3533946" cy="561130"/>
          </a:xfrm>
          <a:custGeom>
            <a:avLst/>
            <a:gdLst>
              <a:gd name="connsiteX0" fmla="*/ 0 w 3352793"/>
              <a:gd name="connsiteY0" fmla="*/ 0 h 522514"/>
              <a:gd name="connsiteX1" fmla="*/ 3091536 w 3352793"/>
              <a:gd name="connsiteY1" fmla="*/ 0 h 522514"/>
              <a:gd name="connsiteX2" fmla="*/ 3352793 w 3352793"/>
              <a:gd name="connsiteY2" fmla="*/ 261257 h 522514"/>
              <a:gd name="connsiteX3" fmla="*/ 3091536 w 3352793"/>
              <a:gd name="connsiteY3" fmla="*/ 522514 h 522514"/>
              <a:gd name="connsiteX4" fmla="*/ 0 w 3352793"/>
              <a:gd name="connsiteY4" fmla="*/ 522514 h 522514"/>
              <a:gd name="connsiteX5" fmla="*/ 0 w 3352793"/>
              <a:gd name="connsiteY5" fmla="*/ 0 h 522514"/>
              <a:gd name="connsiteX0" fmla="*/ 66797 w 3419590"/>
              <a:gd name="connsiteY0" fmla="*/ 0 h 539189"/>
              <a:gd name="connsiteX1" fmla="*/ 3158333 w 3419590"/>
              <a:gd name="connsiteY1" fmla="*/ 0 h 539189"/>
              <a:gd name="connsiteX2" fmla="*/ 3419590 w 3419590"/>
              <a:gd name="connsiteY2" fmla="*/ 261257 h 539189"/>
              <a:gd name="connsiteX3" fmla="*/ 3158333 w 3419590"/>
              <a:gd name="connsiteY3" fmla="*/ 522514 h 539189"/>
              <a:gd name="connsiteX4" fmla="*/ 0 w 3419590"/>
              <a:gd name="connsiteY4" fmla="*/ 539189 h 539189"/>
              <a:gd name="connsiteX5" fmla="*/ 66797 w 3419590"/>
              <a:gd name="connsiteY5" fmla="*/ 0 h 539189"/>
              <a:gd name="connsiteX0" fmla="*/ 0 w 3533946"/>
              <a:gd name="connsiteY0" fmla="*/ 0 h 561130"/>
              <a:gd name="connsiteX1" fmla="*/ 3272689 w 3533946"/>
              <a:gd name="connsiteY1" fmla="*/ 21941 h 561130"/>
              <a:gd name="connsiteX2" fmla="*/ 3533946 w 3533946"/>
              <a:gd name="connsiteY2" fmla="*/ 283198 h 561130"/>
              <a:gd name="connsiteX3" fmla="*/ 3272689 w 3533946"/>
              <a:gd name="connsiteY3" fmla="*/ 544455 h 561130"/>
              <a:gd name="connsiteX4" fmla="*/ 114356 w 3533946"/>
              <a:gd name="connsiteY4" fmla="*/ 561130 h 561130"/>
              <a:gd name="connsiteX5" fmla="*/ 0 w 3533946"/>
              <a:gd name="connsiteY5" fmla="*/ 0 h 56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3946" h="561130">
                <a:moveTo>
                  <a:pt x="0" y="0"/>
                </a:moveTo>
                <a:lnTo>
                  <a:pt x="3272689" y="21941"/>
                </a:lnTo>
                <a:lnTo>
                  <a:pt x="3533946" y="283198"/>
                </a:lnTo>
                <a:lnTo>
                  <a:pt x="3272689" y="544455"/>
                </a:lnTo>
                <a:lnTo>
                  <a:pt x="114356" y="5611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um" panose="02000800000000000000" pitchFamily="2" charset="0"/>
              <a:ea typeface="나눔스퀘어라운드 Bold" pitchFamily="50" charset="-127"/>
            </a:endParaRPr>
          </a:p>
        </p:txBody>
      </p:sp>
      <p:sp>
        <p:nvSpPr>
          <p:cNvPr id="5" name="화살표: 오각형 13">
            <a:extLst>
              <a:ext uri="{FF2B5EF4-FFF2-40B4-BE49-F238E27FC236}">
                <a16:creationId xmlns:a16="http://schemas.microsoft.com/office/drawing/2014/main" id="{9A837679-5191-4146-847C-3E6AAC2BA7F3}"/>
              </a:ext>
            </a:extLst>
          </p:cNvPr>
          <p:cNvSpPr/>
          <p:nvPr/>
        </p:nvSpPr>
        <p:spPr>
          <a:xfrm>
            <a:off x="4495703" y="1350378"/>
            <a:ext cx="3419590" cy="539189"/>
          </a:xfrm>
          <a:custGeom>
            <a:avLst/>
            <a:gdLst>
              <a:gd name="connsiteX0" fmla="*/ 0 w 3352793"/>
              <a:gd name="connsiteY0" fmla="*/ 0 h 522514"/>
              <a:gd name="connsiteX1" fmla="*/ 3091536 w 3352793"/>
              <a:gd name="connsiteY1" fmla="*/ 0 h 522514"/>
              <a:gd name="connsiteX2" fmla="*/ 3352793 w 3352793"/>
              <a:gd name="connsiteY2" fmla="*/ 261257 h 522514"/>
              <a:gd name="connsiteX3" fmla="*/ 3091536 w 3352793"/>
              <a:gd name="connsiteY3" fmla="*/ 522514 h 522514"/>
              <a:gd name="connsiteX4" fmla="*/ 0 w 3352793"/>
              <a:gd name="connsiteY4" fmla="*/ 522514 h 522514"/>
              <a:gd name="connsiteX5" fmla="*/ 0 w 3352793"/>
              <a:gd name="connsiteY5" fmla="*/ 0 h 522514"/>
              <a:gd name="connsiteX0" fmla="*/ 66797 w 3419590"/>
              <a:gd name="connsiteY0" fmla="*/ 0 h 539189"/>
              <a:gd name="connsiteX1" fmla="*/ 3158333 w 3419590"/>
              <a:gd name="connsiteY1" fmla="*/ 0 h 539189"/>
              <a:gd name="connsiteX2" fmla="*/ 3419590 w 3419590"/>
              <a:gd name="connsiteY2" fmla="*/ 261257 h 539189"/>
              <a:gd name="connsiteX3" fmla="*/ 3158333 w 3419590"/>
              <a:gd name="connsiteY3" fmla="*/ 522514 h 539189"/>
              <a:gd name="connsiteX4" fmla="*/ 0 w 3419590"/>
              <a:gd name="connsiteY4" fmla="*/ 539189 h 539189"/>
              <a:gd name="connsiteX5" fmla="*/ 66797 w 3419590"/>
              <a:gd name="connsiteY5" fmla="*/ 0 h 5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9590" h="539189">
                <a:moveTo>
                  <a:pt x="66797" y="0"/>
                </a:moveTo>
                <a:lnTo>
                  <a:pt x="3158333" y="0"/>
                </a:lnTo>
                <a:lnTo>
                  <a:pt x="3419590" y="261257"/>
                </a:lnTo>
                <a:lnTo>
                  <a:pt x="3158333" y="522514"/>
                </a:lnTo>
                <a:lnTo>
                  <a:pt x="0" y="539189"/>
                </a:lnTo>
                <a:lnTo>
                  <a:pt x="6679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um" panose="02000800000000000000" pitchFamily="2" charset="0"/>
              <a:ea typeface="나눔스퀘어라운드 Bold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3407212-FFA2-4BAB-8B88-44A22E23E262}"/>
              </a:ext>
            </a:extLst>
          </p:cNvPr>
          <p:cNvCxnSpPr>
            <a:cxnSpLocks/>
          </p:cNvCxnSpPr>
          <p:nvPr/>
        </p:nvCxnSpPr>
        <p:spPr>
          <a:xfrm>
            <a:off x="4529036" y="630830"/>
            <a:ext cx="6670" cy="566970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>
            <a:extLst>
              <a:ext uri="{FF2B5EF4-FFF2-40B4-BE49-F238E27FC236}">
                <a16:creationId xmlns:a16="http://schemas.microsoft.com/office/drawing/2014/main" id="{6A270B5A-DEF2-4BE8-90F1-4FC689909766}"/>
              </a:ext>
            </a:extLst>
          </p:cNvPr>
          <p:cNvSpPr/>
          <p:nvPr/>
        </p:nvSpPr>
        <p:spPr>
          <a:xfrm>
            <a:off x="4448996" y="476672"/>
            <a:ext cx="160082" cy="17417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um" panose="02000800000000000000" pitchFamily="2" charset="0"/>
              <a:ea typeface="나눔스퀘어라운드 Bold" pitchFamily="50" charset="-127"/>
            </a:endParaRPr>
          </a:p>
        </p:txBody>
      </p:sp>
      <p:sp>
        <p:nvSpPr>
          <p:cNvPr id="10" name="화살표: 오각형 13">
            <a:extLst>
              <a:ext uri="{FF2B5EF4-FFF2-40B4-BE49-F238E27FC236}">
                <a16:creationId xmlns:a16="http://schemas.microsoft.com/office/drawing/2014/main" id="{93F85343-F9C8-4E03-BA6A-94DB4E81EBE1}"/>
              </a:ext>
            </a:extLst>
          </p:cNvPr>
          <p:cNvSpPr/>
          <p:nvPr/>
        </p:nvSpPr>
        <p:spPr>
          <a:xfrm rot="21221221">
            <a:off x="4479595" y="1186265"/>
            <a:ext cx="3419590" cy="539189"/>
          </a:xfrm>
          <a:custGeom>
            <a:avLst/>
            <a:gdLst>
              <a:gd name="connsiteX0" fmla="*/ 0 w 3352793"/>
              <a:gd name="connsiteY0" fmla="*/ 0 h 522514"/>
              <a:gd name="connsiteX1" fmla="*/ 3091536 w 3352793"/>
              <a:gd name="connsiteY1" fmla="*/ 0 h 522514"/>
              <a:gd name="connsiteX2" fmla="*/ 3352793 w 3352793"/>
              <a:gd name="connsiteY2" fmla="*/ 261257 h 522514"/>
              <a:gd name="connsiteX3" fmla="*/ 3091536 w 3352793"/>
              <a:gd name="connsiteY3" fmla="*/ 522514 h 522514"/>
              <a:gd name="connsiteX4" fmla="*/ 0 w 3352793"/>
              <a:gd name="connsiteY4" fmla="*/ 522514 h 522514"/>
              <a:gd name="connsiteX5" fmla="*/ 0 w 3352793"/>
              <a:gd name="connsiteY5" fmla="*/ 0 h 522514"/>
              <a:gd name="connsiteX0" fmla="*/ 66797 w 3419590"/>
              <a:gd name="connsiteY0" fmla="*/ 0 h 539189"/>
              <a:gd name="connsiteX1" fmla="*/ 3158333 w 3419590"/>
              <a:gd name="connsiteY1" fmla="*/ 0 h 539189"/>
              <a:gd name="connsiteX2" fmla="*/ 3419590 w 3419590"/>
              <a:gd name="connsiteY2" fmla="*/ 261257 h 539189"/>
              <a:gd name="connsiteX3" fmla="*/ 3158333 w 3419590"/>
              <a:gd name="connsiteY3" fmla="*/ 522514 h 539189"/>
              <a:gd name="connsiteX4" fmla="*/ 0 w 3419590"/>
              <a:gd name="connsiteY4" fmla="*/ 539189 h 539189"/>
              <a:gd name="connsiteX5" fmla="*/ 66797 w 3419590"/>
              <a:gd name="connsiteY5" fmla="*/ 0 h 5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9590" h="539189">
                <a:moveTo>
                  <a:pt x="66797" y="0"/>
                </a:moveTo>
                <a:lnTo>
                  <a:pt x="3158333" y="0"/>
                </a:lnTo>
                <a:lnTo>
                  <a:pt x="3419590" y="261257"/>
                </a:lnTo>
                <a:lnTo>
                  <a:pt x="3158333" y="522514"/>
                </a:lnTo>
                <a:lnTo>
                  <a:pt x="0" y="539189"/>
                </a:lnTo>
                <a:lnTo>
                  <a:pt x="6679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um" panose="02000800000000000000" pitchFamily="2" charset="0"/>
              <a:ea typeface="나눔스퀘어라운드 Bold" pitchFamily="50" charset="-127"/>
            </a:endParaRPr>
          </a:p>
        </p:txBody>
      </p:sp>
      <p:sp>
        <p:nvSpPr>
          <p:cNvPr id="11" name="화살표: 오각형 13">
            <a:extLst>
              <a:ext uri="{FF2B5EF4-FFF2-40B4-BE49-F238E27FC236}">
                <a16:creationId xmlns:a16="http://schemas.microsoft.com/office/drawing/2014/main" id="{5F304F0D-D94A-4B0D-BE60-ABF85621ADF5}"/>
              </a:ext>
            </a:extLst>
          </p:cNvPr>
          <p:cNvSpPr/>
          <p:nvPr/>
        </p:nvSpPr>
        <p:spPr>
          <a:xfrm rot="11426878">
            <a:off x="1076118" y="2015896"/>
            <a:ext cx="3528871" cy="588647"/>
          </a:xfrm>
          <a:custGeom>
            <a:avLst/>
            <a:gdLst>
              <a:gd name="connsiteX0" fmla="*/ 0 w 3352793"/>
              <a:gd name="connsiteY0" fmla="*/ 0 h 522514"/>
              <a:gd name="connsiteX1" fmla="*/ 3091536 w 3352793"/>
              <a:gd name="connsiteY1" fmla="*/ 0 h 522514"/>
              <a:gd name="connsiteX2" fmla="*/ 3352793 w 3352793"/>
              <a:gd name="connsiteY2" fmla="*/ 261257 h 522514"/>
              <a:gd name="connsiteX3" fmla="*/ 3091536 w 3352793"/>
              <a:gd name="connsiteY3" fmla="*/ 522514 h 522514"/>
              <a:gd name="connsiteX4" fmla="*/ 0 w 3352793"/>
              <a:gd name="connsiteY4" fmla="*/ 522514 h 522514"/>
              <a:gd name="connsiteX5" fmla="*/ 0 w 3352793"/>
              <a:gd name="connsiteY5" fmla="*/ 0 h 522514"/>
              <a:gd name="connsiteX0" fmla="*/ 66797 w 3419590"/>
              <a:gd name="connsiteY0" fmla="*/ 0 h 539189"/>
              <a:gd name="connsiteX1" fmla="*/ 3158333 w 3419590"/>
              <a:gd name="connsiteY1" fmla="*/ 0 h 539189"/>
              <a:gd name="connsiteX2" fmla="*/ 3419590 w 3419590"/>
              <a:gd name="connsiteY2" fmla="*/ 261257 h 539189"/>
              <a:gd name="connsiteX3" fmla="*/ 3158333 w 3419590"/>
              <a:gd name="connsiteY3" fmla="*/ 522514 h 539189"/>
              <a:gd name="connsiteX4" fmla="*/ 0 w 3419590"/>
              <a:gd name="connsiteY4" fmla="*/ 539189 h 539189"/>
              <a:gd name="connsiteX5" fmla="*/ 66797 w 3419590"/>
              <a:gd name="connsiteY5" fmla="*/ 0 h 539189"/>
              <a:gd name="connsiteX0" fmla="*/ 0 w 3533946"/>
              <a:gd name="connsiteY0" fmla="*/ 0 h 561130"/>
              <a:gd name="connsiteX1" fmla="*/ 3272689 w 3533946"/>
              <a:gd name="connsiteY1" fmla="*/ 21941 h 561130"/>
              <a:gd name="connsiteX2" fmla="*/ 3533946 w 3533946"/>
              <a:gd name="connsiteY2" fmla="*/ 283198 h 561130"/>
              <a:gd name="connsiteX3" fmla="*/ 3272689 w 3533946"/>
              <a:gd name="connsiteY3" fmla="*/ 544455 h 561130"/>
              <a:gd name="connsiteX4" fmla="*/ 114356 w 3533946"/>
              <a:gd name="connsiteY4" fmla="*/ 561130 h 561130"/>
              <a:gd name="connsiteX5" fmla="*/ 0 w 3533946"/>
              <a:gd name="connsiteY5" fmla="*/ 0 h 56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3946" h="561130">
                <a:moveTo>
                  <a:pt x="0" y="0"/>
                </a:moveTo>
                <a:lnTo>
                  <a:pt x="3272689" y="21941"/>
                </a:lnTo>
                <a:lnTo>
                  <a:pt x="3533946" y="283198"/>
                </a:lnTo>
                <a:lnTo>
                  <a:pt x="3272689" y="544455"/>
                </a:lnTo>
                <a:lnTo>
                  <a:pt x="114356" y="5611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</p:txBody>
      </p:sp>
      <p:sp>
        <p:nvSpPr>
          <p:cNvPr id="12" name="화살표: 오각형 13">
            <a:extLst>
              <a:ext uri="{FF2B5EF4-FFF2-40B4-BE49-F238E27FC236}">
                <a16:creationId xmlns:a16="http://schemas.microsoft.com/office/drawing/2014/main" id="{A1212A81-9351-4EA2-8199-7C5ED92A5D04}"/>
              </a:ext>
            </a:extLst>
          </p:cNvPr>
          <p:cNvSpPr/>
          <p:nvPr/>
        </p:nvSpPr>
        <p:spPr>
          <a:xfrm>
            <a:off x="4528818" y="3316843"/>
            <a:ext cx="3419590" cy="539189"/>
          </a:xfrm>
          <a:custGeom>
            <a:avLst/>
            <a:gdLst>
              <a:gd name="connsiteX0" fmla="*/ 0 w 3352793"/>
              <a:gd name="connsiteY0" fmla="*/ 0 h 522514"/>
              <a:gd name="connsiteX1" fmla="*/ 3091536 w 3352793"/>
              <a:gd name="connsiteY1" fmla="*/ 0 h 522514"/>
              <a:gd name="connsiteX2" fmla="*/ 3352793 w 3352793"/>
              <a:gd name="connsiteY2" fmla="*/ 261257 h 522514"/>
              <a:gd name="connsiteX3" fmla="*/ 3091536 w 3352793"/>
              <a:gd name="connsiteY3" fmla="*/ 522514 h 522514"/>
              <a:gd name="connsiteX4" fmla="*/ 0 w 3352793"/>
              <a:gd name="connsiteY4" fmla="*/ 522514 h 522514"/>
              <a:gd name="connsiteX5" fmla="*/ 0 w 3352793"/>
              <a:gd name="connsiteY5" fmla="*/ 0 h 522514"/>
              <a:gd name="connsiteX0" fmla="*/ 66797 w 3419590"/>
              <a:gd name="connsiteY0" fmla="*/ 0 h 539189"/>
              <a:gd name="connsiteX1" fmla="*/ 3158333 w 3419590"/>
              <a:gd name="connsiteY1" fmla="*/ 0 h 539189"/>
              <a:gd name="connsiteX2" fmla="*/ 3419590 w 3419590"/>
              <a:gd name="connsiteY2" fmla="*/ 261257 h 539189"/>
              <a:gd name="connsiteX3" fmla="*/ 3158333 w 3419590"/>
              <a:gd name="connsiteY3" fmla="*/ 522514 h 539189"/>
              <a:gd name="connsiteX4" fmla="*/ 0 w 3419590"/>
              <a:gd name="connsiteY4" fmla="*/ 539189 h 539189"/>
              <a:gd name="connsiteX5" fmla="*/ 66797 w 3419590"/>
              <a:gd name="connsiteY5" fmla="*/ 0 h 5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9590" h="539189">
                <a:moveTo>
                  <a:pt x="66797" y="0"/>
                </a:moveTo>
                <a:lnTo>
                  <a:pt x="3158333" y="0"/>
                </a:lnTo>
                <a:lnTo>
                  <a:pt x="3419590" y="261257"/>
                </a:lnTo>
                <a:lnTo>
                  <a:pt x="3158333" y="522514"/>
                </a:lnTo>
                <a:lnTo>
                  <a:pt x="0" y="539189"/>
                </a:lnTo>
                <a:lnTo>
                  <a:pt x="6679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um" panose="02000800000000000000" pitchFamily="2" charset="0"/>
              <a:ea typeface="나눔스퀘어라운드 Bold" pitchFamily="50" charset="-127"/>
            </a:endParaRPr>
          </a:p>
        </p:txBody>
      </p:sp>
      <p:sp>
        <p:nvSpPr>
          <p:cNvPr id="13" name="화살표: 오각형 13">
            <a:extLst>
              <a:ext uri="{FF2B5EF4-FFF2-40B4-BE49-F238E27FC236}">
                <a16:creationId xmlns:a16="http://schemas.microsoft.com/office/drawing/2014/main" id="{689504A9-A9DC-4830-9E47-02F142D2FC41}"/>
              </a:ext>
            </a:extLst>
          </p:cNvPr>
          <p:cNvSpPr/>
          <p:nvPr/>
        </p:nvSpPr>
        <p:spPr>
          <a:xfrm rot="21221221">
            <a:off x="4475094" y="3130469"/>
            <a:ext cx="3419590" cy="539189"/>
          </a:xfrm>
          <a:custGeom>
            <a:avLst/>
            <a:gdLst>
              <a:gd name="connsiteX0" fmla="*/ 0 w 3352793"/>
              <a:gd name="connsiteY0" fmla="*/ 0 h 522514"/>
              <a:gd name="connsiteX1" fmla="*/ 3091536 w 3352793"/>
              <a:gd name="connsiteY1" fmla="*/ 0 h 522514"/>
              <a:gd name="connsiteX2" fmla="*/ 3352793 w 3352793"/>
              <a:gd name="connsiteY2" fmla="*/ 261257 h 522514"/>
              <a:gd name="connsiteX3" fmla="*/ 3091536 w 3352793"/>
              <a:gd name="connsiteY3" fmla="*/ 522514 h 522514"/>
              <a:gd name="connsiteX4" fmla="*/ 0 w 3352793"/>
              <a:gd name="connsiteY4" fmla="*/ 522514 h 522514"/>
              <a:gd name="connsiteX5" fmla="*/ 0 w 3352793"/>
              <a:gd name="connsiteY5" fmla="*/ 0 h 522514"/>
              <a:gd name="connsiteX0" fmla="*/ 66797 w 3419590"/>
              <a:gd name="connsiteY0" fmla="*/ 0 h 539189"/>
              <a:gd name="connsiteX1" fmla="*/ 3158333 w 3419590"/>
              <a:gd name="connsiteY1" fmla="*/ 0 h 539189"/>
              <a:gd name="connsiteX2" fmla="*/ 3419590 w 3419590"/>
              <a:gd name="connsiteY2" fmla="*/ 261257 h 539189"/>
              <a:gd name="connsiteX3" fmla="*/ 3158333 w 3419590"/>
              <a:gd name="connsiteY3" fmla="*/ 522514 h 539189"/>
              <a:gd name="connsiteX4" fmla="*/ 0 w 3419590"/>
              <a:gd name="connsiteY4" fmla="*/ 539189 h 539189"/>
              <a:gd name="connsiteX5" fmla="*/ 66797 w 3419590"/>
              <a:gd name="connsiteY5" fmla="*/ 0 h 5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9590" h="539189">
                <a:moveTo>
                  <a:pt x="66797" y="0"/>
                </a:moveTo>
                <a:lnTo>
                  <a:pt x="3158333" y="0"/>
                </a:lnTo>
                <a:lnTo>
                  <a:pt x="3419590" y="261257"/>
                </a:lnTo>
                <a:lnTo>
                  <a:pt x="3158333" y="522514"/>
                </a:lnTo>
                <a:lnTo>
                  <a:pt x="0" y="539189"/>
                </a:lnTo>
                <a:lnTo>
                  <a:pt x="6679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연구 결과</a:t>
            </a:r>
          </a:p>
        </p:txBody>
      </p:sp>
      <p:sp>
        <p:nvSpPr>
          <p:cNvPr id="16" name="화살표: 오각형 13">
            <a:extLst>
              <a:ext uri="{FF2B5EF4-FFF2-40B4-BE49-F238E27FC236}">
                <a16:creationId xmlns:a16="http://schemas.microsoft.com/office/drawing/2014/main" id="{6C083DD5-5F72-4B60-A44E-D2390D3EA62B}"/>
              </a:ext>
            </a:extLst>
          </p:cNvPr>
          <p:cNvSpPr/>
          <p:nvPr/>
        </p:nvSpPr>
        <p:spPr>
          <a:xfrm>
            <a:off x="4528818" y="5189051"/>
            <a:ext cx="3419590" cy="539189"/>
          </a:xfrm>
          <a:custGeom>
            <a:avLst/>
            <a:gdLst>
              <a:gd name="connsiteX0" fmla="*/ 0 w 3352793"/>
              <a:gd name="connsiteY0" fmla="*/ 0 h 522514"/>
              <a:gd name="connsiteX1" fmla="*/ 3091536 w 3352793"/>
              <a:gd name="connsiteY1" fmla="*/ 0 h 522514"/>
              <a:gd name="connsiteX2" fmla="*/ 3352793 w 3352793"/>
              <a:gd name="connsiteY2" fmla="*/ 261257 h 522514"/>
              <a:gd name="connsiteX3" fmla="*/ 3091536 w 3352793"/>
              <a:gd name="connsiteY3" fmla="*/ 522514 h 522514"/>
              <a:gd name="connsiteX4" fmla="*/ 0 w 3352793"/>
              <a:gd name="connsiteY4" fmla="*/ 522514 h 522514"/>
              <a:gd name="connsiteX5" fmla="*/ 0 w 3352793"/>
              <a:gd name="connsiteY5" fmla="*/ 0 h 522514"/>
              <a:gd name="connsiteX0" fmla="*/ 66797 w 3419590"/>
              <a:gd name="connsiteY0" fmla="*/ 0 h 539189"/>
              <a:gd name="connsiteX1" fmla="*/ 3158333 w 3419590"/>
              <a:gd name="connsiteY1" fmla="*/ 0 h 539189"/>
              <a:gd name="connsiteX2" fmla="*/ 3419590 w 3419590"/>
              <a:gd name="connsiteY2" fmla="*/ 261257 h 539189"/>
              <a:gd name="connsiteX3" fmla="*/ 3158333 w 3419590"/>
              <a:gd name="connsiteY3" fmla="*/ 522514 h 539189"/>
              <a:gd name="connsiteX4" fmla="*/ 0 w 3419590"/>
              <a:gd name="connsiteY4" fmla="*/ 539189 h 539189"/>
              <a:gd name="connsiteX5" fmla="*/ 66797 w 3419590"/>
              <a:gd name="connsiteY5" fmla="*/ 0 h 5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9590" h="539189">
                <a:moveTo>
                  <a:pt x="66797" y="0"/>
                </a:moveTo>
                <a:lnTo>
                  <a:pt x="3158333" y="0"/>
                </a:lnTo>
                <a:lnTo>
                  <a:pt x="3419590" y="261257"/>
                </a:lnTo>
                <a:lnTo>
                  <a:pt x="3158333" y="522514"/>
                </a:lnTo>
                <a:lnTo>
                  <a:pt x="0" y="539189"/>
                </a:lnTo>
                <a:lnTo>
                  <a:pt x="6679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um" panose="02000800000000000000" pitchFamily="2" charset="0"/>
              <a:ea typeface="나눔스퀘어라운드 Bold" pitchFamily="50" charset="-127"/>
            </a:endParaRPr>
          </a:p>
        </p:txBody>
      </p:sp>
      <p:sp>
        <p:nvSpPr>
          <p:cNvPr id="17" name="화살표: 오각형 13">
            <a:extLst>
              <a:ext uri="{FF2B5EF4-FFF2-40B4-BE49-F238E27FC236}">
                <a16:creationId xmlns:a16="http://schemas.microsoft.com/office/drawing/2014/main" id="{1C26DB2B-BF0C-4485-8AC2-7E811203D65E}"/>
              </a:ext>
            </a:extLst>
          </p:cNvPr>
          <p:cNvSpPr/>
          <p:nvPr/>
        </p:nvSpPr>
        <p:spPr>
          <a:xfrm rot="21221221">
            <a:off x="4475094" y="5002677"/>
            <a:ext cx="3419590" cy="539189"/>
          </a:xfrm>
          <a:custGeom>
            <a:avLst/>
            <a:gdLst>
              <a:gd name="connsiteX0" fmla="*/ 0 w 3352793"/>
              <a:gd name="connsiteY0" fmla="*/ 0 h 522514"/>
              <a:gd name="connsiteX1" fmla="*/ 3091536 w 3352793"/>
              <a:gd name="connsiteY1" fmla="*/ 0 h 522514"/>
              <a:gd name="connsiteX2" fmla="*/ 3352793 w 3352793"/>
              <a:gd name="connsiteY2" fmla="*/ 261257 h 522514"/>
              <a:gd name="connsiteX3" fmla="*/ 3091536 w 3352793"/>
              <a:gd name="connsiteY3" fmla="*/ 522514 h 522514"/>
              <a:gd name="connsiteX4" fmla="*/ 0 w 3352793"/>
              <a:gd name="connsiteY4" fmla="*/ 522514 h 522514"/>
              <a:gd name="connsiteX5" fmla="*/ 0 w 3352793"/>
              <a:gd name="connsiteY5" fmla="*/ 0 h 522514"/>
              <a:gd name="connsiteX0" fmla="*/ 66797 w 3419590"/>
              <a:gd name="connsiteY0" fmla="*/ 0 h 539189"/>
              <a:gd name="connsiteX1" fmla="*/ 3158333 w 3419590"/>
              <a:gd name="connsiteY1" fmla="*/ 0 h 539189"/>
              <a:gd name="connsiteX2" fmla="*/ 3419590 w 3419590"/>
              <a:gd name="connsiteY2" fmla="*/ 261257 h 539189"/>
              <a:gd name="connsiteX3" fmla="*/ 3158333 w 3419590"/>
              <a:gd name="connsiteY3" fmla="*/ 522514 h 539189"/>
              <a:gd name="connsiteX4" fmla="*/ 0 w 3419590"/>
              <a:gd name="connsiteY4" fmla="*/ 539189 h 539189"/>
              <a:gd name="connsiteX5" fmla="*/ 66797 w 3419590"/>
              <a:gd name="connsiteY5" fmla="*/ 0 h 5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9590" h="539189">
                <a:moveTo>
                  <a:pt x="66797" y="0"/>
                </a:moveTo>
                <a:lnTo>
                  <a:pt x="3158333" y="0"/>
                </a:lnTo>
                <a:lnTo>
                  <a:pt x="3419590" y="261257"/>
                </a:lnTo>
                <a:lnTo>
                  <a:pt x="3158333" y="522514"/>
                </a:lnTo>
                <a:lnTo>
                  <a:pt x="0" y="539189"/>
                </a:lnTo>
                <a:lnTo>
                  <a:pt x="6679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우리의 생각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107A4B-4BB7-4A52-838C-6AF7471A690E}"/>
              </a:ext>
            </a:extLst>
          </p:cNvPr>
          <p:cNvSpPr txBox="1"/>
          <p:nvPr/>
        </p:nvSpPr>
        <p:spPr>
          <a:xfrm rot="21169496">
            <a:off x="5804817" y="1254793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서 론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E36B417-B719-4959-BB7A-29C8DCA634AB}"/>
              </a:ext>
            </a:extLst>
          </p:cNvPr>
          <p:cNvGrpSpPr/>
          <p:nvPr/>
        </p:nvGrpSpPr>
        <p:grpSpPr>
          <a:xfrm>
            <a:off x="555071" y="506363"/>
            <a:ext cx="1368152" cy="565458"/>
            <a:chOff x="555071" y="332735"/>
            <a:chExt cx="1368152" cy="56545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647F53-8084-47A9-B0DA-01D97A1A5849}"/>
                </a:ext>
              </a:extLst>
            </p:cNvPr>
            <p:cNvSpPr txBox="1"/>
            <p:nvPr/>
          </p:nvSpPr>
          <p:spPr>
            <a:xfrm>
              <a:off x="588167" y="353854"/>
              <a:ext cx="13019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chemeClr val="tx2"/>
                  </a:solidFill>
                  <a:latin typeface="Tium" panose="02000800000000000000" pitchFamily="2" charset="0"/>
                  <a:ea typeface="나눔스퀘어라운드 Bold" pitchFamily="50" charset="-127"/>
                </a:rPr>
                <a:t>INDEX</a:t>
              </a:r>
              <a:endParaRPr lang="ko-KR" altLang="en-US" sz="2800" dirty="0">
                <a:solidFill>
                  <a:schemeClr val="tx2"/>
                </a:solidFill>
                <a:latin typeface="Tium" panose="02000800000000000000" pitchFamily="2" charset="0"/>
                <a:ea typeface="나눔스퀘어라운드 Bold" pitchFamily="50" charset="-127"/>
              </a:endParaRPr>
            </a:p>
          </p:txBody>
        </p: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246EDE8A-3DAB-4D88-8DA7-1DC8C7AC97CA}"/>
                </a:ext>
              </a:extLst>
            </p:cNvPr>
            <p:cNvCxnSpPr/>
            <p:nvPr/>
          </p:nvCxnSpPr>
          <p:spPr>
            <a:xfrm>
              <a:off x="555071" y="332735"/>
              <a:ext cx="1368152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F36F2A08-DF97-4D22-95F1-1D4710A987E4}"/>
                </a:ext>
              </a:extLst>
            </p:cNvPr>
            <p:cNvCxnSpPr/>
            <p:nvPr/>
          </p:nvCxnSpPr>
          <p:spPr>
            <a:xfrm>
              <a:off x="555071" y="898193"/>
              <a:ext cx="1368152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57DE6D-3A44-432F-9C87-A5F631C5B30B}"/>
              </a:ext>
            </a:extLst>
          </p:cNvPr>
          <p:cNvSpPr txBox="1"/>
          <p:nvPr/>
        </p:nvSpPr>
        <p:spPr>
          <a:xfrm rot="616174">
            <a:off x="2293505" y="2149844"/>
            <a:ext cx="155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연구 방법</a:t>
            </a:r>
          </a:p>
        </p:txBody>
      </p:sp>
      <p:sp>
        <p:nvSpPr>
          <p:cNvPr id="35" name="화살표: 오각형 13">
            <a:extLst>
              <a:ext uri="{FF2B5EF4-FFF2-40B4-BE49-F238E27FC236}">
                <a16:creationId xmlns:a16="http://schemas.microsoft.com/office/drawing/2014/main" id="{88F69697-F10E-4544-AFAE-1937467F0F6A}"/>
              </a:ext>
            </a:extLst>
          </p:cNvPr>
          <p:cNvSpPr/>
          <p:nvPr/>
        </p:nvSpPr>
        <p:spPr>
          <a:xfrm rot="11055660">
            <a:off x="977483" y="4124662"/>
            <a:ext cx="3533946" cy="561130"/>
          </a:xfrm>
          <a:custGeom>
            <a:avLst/>
            <a:gdLst>
              <a:gd name="connsiteX0" fmla="*/ 0 w 3352793"/>
              <a:gd name="connsiteY0" fmla="*/ 0 h 522514"/>
              <a:gd name="connsiteX1" fmla="*/ 3091536 w 3352793"/>
              <a:gd name="connsiteY1" fmla="*/ 0 h 522514"/>
              <a:gd name="connsiteX2" fmla="*/ 3352793 w 3352793"/>
              <a:gd name="connsiteY2" fmla="*/ 261257 h 522514"/>
              <a:gd name="connsiteX3" fmla="*/ 3091536 w 3352793"/>
              <a:gd name="connsiteY3" fmla="*/ 522514 h 522514"/>
              <a:gd name="connsiteX4" fmla="*/ 0 w 3352793"/>
              <a:gd name="connsiteY4" fmla="*/ 522514 h 522514"/>
              <a:gd name="connsiteX5" fmla="*/ 0 w 3352793"/>
              <a:gd name="connsiteY5" fmla="*/ 0 h 522514"/>
              <a:gd name="connsiteX0" fmla="*/ 66797 w 3419590"/>
              <a:gd name="connsiteY0" fmla="*/ 0 h 539189"/>
              <a:gd name="connsiteX1" fmla="*/ 3158333 w 3419590"/>
              <a:gd name="connsiteY1" fmla="*/ 0 h 539189"/>
              <a:gd name="connsiteX2" fmla="*/ 3419590 w 3419590"/>
              <a:gd name="connsiteY2" fmla="*/ 261257 h 539189"/>
              <a:gd name="connsiteX3" fmla="*/ 3158333 w 3419590"/>
              <a:gd name="connsiteY3" fmla="*/ 522514 h 539189"/>
              <a:gd name="connsiteX4" fmla="*/ 0 w 3419590"/>
              <a:gd name="connsiteY4" fmla="*/ 539189 h 539189"/>
              <a:gd name="connsiteX5" fmla="*/ 66797 w 3419590"/>
              <a:gd name="connsiteY5" fmla="*/ 0 h 539189"/>
              <a:gd name="connsiteX0" fmla="*/ 0 w 3533946"/>
              <a:gd name="connsiteY0" fmla="*/ 0 h 561130"/>
              <a:gd name="connsiteX1" fmla="*/ 3272689 w 3533946"/>
              <a:gd name="connsiteY1" fmla="*/ 21941 h 561130"/>
              <a:gd name="connsiteX2" fmla="*/ 3533946 w 3533946"/>
              <a:gd name="connsiteY2" fmla="*/ 283198 h 561130"/>
              <a:gd name="connsiteX3" fmla="*/ 3272689 w 3533946"/>
              <a:gd name="connsiteY3" fmla="*/ 544455 h 561130"/>
              <a:gd name="connsiteX4" fmla="*/ 114356 w 3533946"/>
              <a:gd name="connsiteY4" fmla="*/ 561130 h 561130"/>
              <a:gd name="connsiteX5" fmla="*/ 0 w 3533946"/>
              <a:gd name="connsiteY5" fmla="*/ 0 h 56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3946" h="561130">
                <a:moveTo>
                  <a:pt x="0" y="0"/>
                </a:moveTo>
                <a:lnTo>
                  <a:pt x="3272689" y="21941"/>
                </a:lnTo>
                <a:lnTo>
                  <a:pt x="3533946" y="283198"/>
                </a:lnTo>
                <a:lnTo>
                  <a:pt x="3272689" y="544455"/>
                </a:lnTo>
                <a:lnTo>
                  <a:pt x="114356" y="5611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um" panose="02000800000000000000" pitchFamily="2" charset="0"/>
              <a:ea typeface="나눔스퀘어라운드 Bold" pitchFamily="50" charset="-127"/>
            </a:endParaRPr>
          </a:p>
        </p:txBody>
      </p:sp>
      <p:sp>
        <p:nvSpPr>
          <p:cNvPr id="36" name="화살표: 오각형 13">
            <a:extLst>
              <a:ext uri="{FF2B5EF4-FFF2-40B4-BE49-F238E27FC236}">
                <a16:creationId xmlns:a16="http://schemas.microsoft.com/office/drawing/2014/main" id="{CE50F5C4-8BDF-4778-8C63-B714C9275679}"/>
              </a:ext>
            </a:extLst>
          </p:cNvPr>
          <p:cNvSpPr/>
          <p:nvPr/>
        </p:nvSpPr>
        <p:spPr>
          <a:xfrm rot="11426878">
            <a:off x="1073676" y="3939396"/>
            <a:ext cx="3533946" cy="561130"/>
          </a:xfrm>
          <a:custGeom>
            <a:avLst/>
            <a:gdLst>
              <a:gd name="connsiteX0" fmla="*/ 0 w 3352793"/>
              <a:gd name="connsiteY0" fmla="*/ 0 h 522514"/>
              <a:gd name="connsiteX1" fmla="*/ 3091536 w 3352793"/>
              <a:gd name="connsiteY1" fmla="*/ 0 h 522514"/>
              <a:gd name="connsiteX2" fmla="*/ 3352793 w 3352793"/>
              <a:gd name="connsiteY2" fmla="*/ 261257 h 522514"/>
              <a:gd name="connsiteX3" fmla="*/ 3091536 w 3352793"/>
              <a:gd name="connsiteY3" fmla="*/ 522514 h 522514"/>
              <a:gd name="connsiteX4" fmla="*/ 0 w 3352793"/>
              <a:gd name="connsiteY4" fmla="*/ 522514 h 522514"/>
              <a:gd name="connsiteX5" fmla="*/ 0 w 3352793"/>
              <a:gd name="connsiteY5" fmla="*/ 0 h 522514"/>
              <a:gd name="connsiteX0" fmla="*/ 66797 w 3419590"/>
              <a:gd name="connsiteY0" fmla="*/ 0 h 539189"/>
              <a:gd name="connsiteX1" fmla="*/ 3158333 w 3419590"/>
              <a:gd name="connsiteY1" fmla="*/ 0 h 539189"/>
              <a:gd name="connsiteX2" fmla="*/ 3419590 w 3419590"/>
              <a:gd name="connsiteY2" fmla="*/ 261257 h 539189"/>
              <a:gd name="connsiteX3" fmla="*/ 3158333 w 3419590"/>
              <a:gd name="connsiteY3" fmla="*/ 522514 h 539189"/>
              <a:gd name="connsiteX4" fmla="*/ 0 w 3419590"/>
              <a:gd name="connsiteY4" fmla="*/ 539189 h 539189"/>
              <a:gd name="connsiteX5" fmla="*/ 66797 w 3419590"/>
              <a:gd name="connsiteY5" fmla="*/ 0 h 539189"/>
              <a:gd name="connsiteX0" fmla="*/ 0 w 3533946"/>
              <a:gd name="connsiteY0" fmla="*/ 0 h 561130"/>
              <a:gd name="connsiteX1" fmla="*/ 3272689 w 3533946"/>
              <a:gd name="connsiteY1" fmla="*/ 21941 h 561130"/>
              <a:gd name="connsiteX2" fmla="*/ 3533946 w 3533946"/>
              <a:gd name="connsiteY2" fmla="*/ 283198 h 561130"/>
              <a:gd name="connsiteX3" fmla="*/ 3272689 w 3533946"/>
              <a:gd name="connsiteY3" fmla="*/ 544455 h 561130"/>
              <a:gd name="connsiteX4" fmla="*/ 114356 w 3533946"/>
              <a:gd name="connsiteY4" fmla="*/ 561130 h 561130"/>
              <a:gd name="connsiteX5" fmla="*/ 0 w 3533946"/>
              <a:gd name="connsiteY5" fmla="*/ 0 h 56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3946" h="561130">
                <a:moveTo>
                  <a:pt x="0" y="0"/>
                </a:moveTo>
                <a:lnTo>
                  <a:pt x="3272689" y="21941"/>
                </a:lnTo>
                <a:lnTo>
                  <a:pt x="3533946" y="283198"/>
                </a:lnTo>
                <a:lnTo>
                  <a:pt x="3272689" y="544455"/>
                </a:lnTo>
                <a:lnTo>
                  <a:pt x="114356" y="5611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648430-94A4-4753-9812-C331F7202D11}"/>
              </a:ext>
            </a:extLst>
          </p:cNvPr>
          <p:cNvSpPr txBox="1"/>
          <p:nvPr/>
        </p:nvSpPr>
        <p:spPr>
          <a:xfrm rot="616174">
            <a:off x="1997194" y="4039168"/>
            <a:ext cx="1830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결 론</a:t>
            </a:r>
          </a:p>
        </p:txBody>
      </p:sp>
    </p:spTree>
    <p:extLst>
      <p:ext uri="{BB962C8B-B14F-4D97-AF65-F5344CB8AC3E}">
        <p14:creationId xmlns:p14="http://schemas.microsoft.com/office/powerpoint/2010/main" val="24561143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B16BA56-10B6-44A3-8D21-A352905D37A4}"/>
              </a:ext>
            </a:extLst>
          </p:cNvPr>
          <p:cNvSpPr/>
          <p:nvPr/>
        </p:nvSpPr>
        <p:spPr>
          <a:xfrm>
            <a:off x="179512" y="895546"/>
            <a:ext cx="878497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0" name="사각형: 둥근 모서리 5">
            <a:extLst>
              <a:ext uri="{FF2B5EF4-FFF2-40B4-BE49-F238E27FC236}">
                <a16:creationId xmlns:a16="http://schemas.microsoft.com/office/drawing/2014/main" id="{AF2E363F-20BC-436E-9A7E-C4ED80984A4A}"/>
              </a:ext>
            </a:extLst>
          </p:cNvPr>
          <p:cNvSpPr/>
          <p:nvPr/>
        </p:nvSpPr>
        <p:spPr>
          <a:xfrm>
            <a:off x="3962746" y="441645"/>
            <a:ext cx="1125545" cy="476759"/>
          </a:xfrm>
          <a:custGeom>
            <a:avLst/>
            <a:gdLst>
              <a:gd name="connsiteX0" fmla="*/ 0 w 1432874"/>
              <a:gd name="connsiteY0" fmla="*/ 105032 h 630180"/>
              <a:gd name="connsiteX1" fmla="*/ 105032 w 1432874"/>
              <a:gd name="connsiteY1" fmla="*/ 0 h 630180"/>
              <a:gd name="connsiteX2" fmla="*/ 1327842 w 1432874"/>
              <a:gd name="connsiteY2" fmla="*/ 0 h 630180"/>
              <a:gd name="connsiteX3" fmla="*/ 1432874 w 1432874"/>
              <a:gd name="connsiteY3" fmla="*/ 105032 h 630180"/>
              <a:gd name="connsiteX4" fmla="*/ 1432874 w 1432874"/>
              <a:gd name="connsiteY4" fmla="*/ 525148 h 630180"/>
              <a:gd name="connsiteX5" fmla="*/ 1327842 w 1432874"/>
              <a:gd name="connsiteY5" fmla="*/ 630180 h 630180"/>
              <a:gd name="connsiteX6" fmla="*/ 105032 w 1432874"/>
              <a:gd name="connsiteY6" fmla="*/ 630180 h 630180"/>
              <a:gd name="connsiteX7" fmla="*/ 0 w 1432874"/>
              <a:gd name="connsiteY7" fmla="*/ 525148 h 630180"/>
              <a:gd name="connsiteX8" fmla="*/ 0 w 1432874"/>
              <a:gd name="connsiteY8" fmla="*/ 105032 h 630180"/>
              <a:gd name="connsiteX0" fmla="*/ 0 w 1432874"/>
              <a:gd name="connsiteY0" fmla="*/ 105032 h 630763"/>
              <a:gd name="connsiteX1" fmla="*/ 105032 w 1432874"/>
              <a:gd name="connsiteY1" fmla="*/ 0 h 630763"/>
              <a:gd name="connsiteX2" fmla="*/ 1327842 w 1432874"/>
              <a:gd name="connsiteY2" fmla="*/ 0 h 630763"/>
              <a:gd name="connsiteX3" fmla="*/ 1432874 w 1432874"/>
              <a:gd name="connsiteY3" fmla="*/ 105032 h 630763"/>
              <a:gd name="connsiteX4" fmla="*/ 1432874 w 1432874"/>
              <a:gd name="connsiteY4" fmla="*/ 525148 h 630763"/>
              <a:gd name="connsiteX5" fmla="*/ 1327842 w 1432874"/>
              <a:gd name="connsiteY5" fmla="*/ 630180 h 630763"/>
              <a:gd name="connsiteX6" fmla="*/ 105032 w 1432874"/>
              <a:gd name="connsiteY6" fmla="*/ 630180 h 630763"/>
              <a:gd name="connsiteX7" fmla="*/ 0 w 1432874"/>
              <a:gd name="connsiteY7" fmla="*/ 581709 h 630763"/>
              <a:gd name="connsiteX8" fmla="*/ 0 w 1432874"/>
              <a:gd name="connsiteY8" fmla="*/ 105032 h 630763"/>
              <a:gd name="connsiteX0" fmla="*/ 0 w 1432874"/>
              <a:gd name="connsiteY0" fmla="*/ 105032 h 642292"/>
              <a:gd name="connsiteX1" fmla="*/ 105032 w 1432874"/>
              <a:gd name="connsiteY1" fmla="*/ 0 h 642292"/>
              <a:gd name="connsiteX2" fmla="*/ 1327842 w 1432874"/>
              <a:gd name="connsiteY2" fmla="*/ 0 h 642292"/>
              <a:gd name="connsiteX3" fmla="*/ 1432874 w 1432874"/>
              <a:gd name="connsiteY3" fmla="*/ 105032 h 642292"/>
              <a:gd name="connsiteX4" fmla="*/ 1432874 w 1432874"/>
              <a:gd name="connsiteY4" fmla="*/ 609989 h 642292"/>
              <a:gd name="connsiteX5" fmla="*/ 1327842 w 1432874"/>
              <a:gd name="connsiteY5" fmla="*/ 630180 h 642292"/>
              <a:gd name="connsiteX6" fmla="*/ 105032 w 1432874"/>
              <a:gd name="connsiteY6" fmla="*/ 630180 h 642292"/>
              <a:gd name="connsiteX7" fmla="*/ 0 w 1432874"/>
              <a:gd name="connsiteY7" fmla="*/ 581709 h 642292"/>
              <a:gd name="connsiteX8" fmla="*/ 0 w 1432874"/>
              <a:gd name="connsiteY8" fmla="*/ 105032 h 6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874" h="642292">
                <a:moveTo>
                  <a:pt x="0" y="105032"/>
                </a:moveTo>
                <a:cubicBezTo>
                  <a:pt x="0" y="47024"/>
                  <a:pt x="47024" y="0"/>
                  <a:pt x="105032" y="0"/>
                </a:cubicBezTo>
                <a:lnTo>
                  <a:pt x="1327842" y="0"/>
                </a:lnTo>
                <a:cubicBezTo>
                  <a:pt x="1385850" y="0"/>
                  <a:pt x="1432874" y="47024"/>
                  <a:pt x="1432874" y="105032"/>
                </a:cubicBezTo>
                <a:lnTo>
                  <a:pt x="1432874" y="609989"/>
                </a:lnTo>
                <a:cubicBezTo>
                  <a:pt x="1432874" y="667997"/>
                  <a:pt x="1385850" y="630180"/>
                  <a:pt x="1327842" y="630180"/>
                </a:cubicBezTo>
                <a:lnTo>
                  <a:pt x="105032" y="630180"/>
                </a:lnTo>
                <a:cubicBezTo>
                  <a:pt x="47024" y="630180"/>
                  <a:pt x="0" y="639717"/>
                  <a:pt x="0" y="581709"/>
                </a:cubicBezTo>
                <a:lnTo>
                  <a:pt x="0" y="1050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0DB5B6-C5B5-44A3-B302-24026388148B}"/>
              </a:ext>
            </a:extLst>
          </p:cNvPr>
          <p:cNvSpPr txBox="1"/>
          <p:nvPr/>
        </p:nvSpPr>
        <p:spPr>
          <a:xfrm>
            <a:off x="4178476" y="524898"/>
            <a:ext cx="704039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서 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63D2C7-D237-4D03-93FC-181A62B8AB20}"/>
              </a:ext>
            </a:extLst>
          </p:cNvPr>
          <p:cNvSpPr txBox="1"/>
          <p:nvPr/>
        </p:nvSpPr>
        <p:spPr>
          <a:xfrm>
            <a:off x="5236326" y="482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연구방법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C7FBA5-4B58-410D-915A-64CEC33921CB}"/>
              </a:ext>
            </a:extLst>
          </p:cNvPr>
          <p:cNvSpPr txBox="1"/>
          <p:nvPr/>
        </p:nvSpPr>
        <p:spPr>
          <a:xfrm>
            <a:off x="6331219" y="482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연구결과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A0ABCF-FD1D-4D14-A862-20A7E806931B}"/>
              </a:ext>
            </a:extLst>
          </p:cNvPr>
          <p:cNvSpPr txBox="1"/>
          <p:nvPr/>
        </p:nvSpPr>
        <p:spPr>
          <a:xfrm>
            <a:off x="7426111" y="48236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결 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3588" y="3329116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atin typeface="Tium" panose="02000800000000000000" pitchFamily="2" charset="0"/>
                <a:ea typeface="배달의민족 도현" panose="020B0600000101010101" pitchFamily="50" charset="-127"/>
              </a:rPr>
              <a:t>스트레스 취약성과 부정적 생활사건이 경찰의 자살생각에 미치는 영향에 대하여 경험적인 검증을 통해 </a:t>
            </a:r>
            <a:endParaRPr lang="en-US" altLang="ko-KR" sz="22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2200" dirty="0">
                <a:latin typeface="Tium" panose="02000800000000000000" pitchFamily="2" charset="0"/>
                <a:ea typeface="배달의민족 도현" panose="020B0600000101010101" pitchFamily="50" charset="-127"/>
              </a:rPr>
              <a:t>자살을 막기 위한 정책 제언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9BB36A-DCE8-4300-A3E4-8AF5E51703C4}"/>
              </a:ext>
            </a:extLst>
          </p:cNvPr>
          <p:cNvSpPr txBox="1"/>
          <p:nvPr/>
        </p:nvSpPr>
        <p:spPr>
          <a:xfrm>
            <a:off x="3465548" y="2321004"/>
            <a:ext cx="2237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연구의 목적</a:t>
            </a:r>
          </a:p>
        </p:txBody>
      </p:sp>
    </p:spTree>
    <p:extLst>
      <p:ext uri="{BB962C8B-B14F-4D97-AF65-F5344CB8AC3E}">
        <p14:creationId xmlns:p14="http://schemas.microsoft.com/office/powerpoint/2010/main" val="1269048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9134" y="2492896"/>
            <a:ext cx="7585730" cy="1808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‘ </a:t>
            </a:r>
            <a:r>
              <a:rPr lang="ko-KR" altLang="en-US" sz="24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스스로를 죽이는 행위 </a:t>
            </a:r>
            <a:r>
              <a:rPr lang="en-US" altLang="ko-KR" sz="24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’</a:t>
            </a:r>
          </a:p>
          <a:p>
            <a:pPr algn="ctr">
              <a:lnSpc>
                <a:spcPct val="150000"/>
              </a:lnSpc>
            </a:pPr>
            <a:endParaRPr lang="en-US" altLang="ko-KR" sz="1050" b="1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자신이 </a:t>
            </a:r>
            <a:r>
              <a:rPr lang="ko-KR" altLang="en-US" sz="20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죽음</a:t>
            </a:r>
            <a:r>
              <a:rPr lang="ko-KR" altLang="en-US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이라는 결과를 사전에 인지한 상태에서 </a:t>
            </a:r>
            <a:endParaRPr lang="en-US" altLang="ko-KR" sz="20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적극적 또는 소극적 행위로 인해 종국에는 죽음에 이르는 모든 경우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9BB36A-DCE8-4300-A3E4-8AF5E51703C4}"/>
              </a:ext>
            </a:extLst>
          </p:cNvPr>
          <p:cNvSpPr txBox="1"/>
          <p:nvPr/>
        </p:nvSpPr>
        <p:spPr>
          <a:xfrm>
            <a:off x="4141433" y="1797376"/>
            <a:ext cx="94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자살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61CD814-BD55-4C5B-BDEF-FE808CD56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69" y="4232711"/>
            <a:ext cx="2542096" cy="1964817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9E6B9F47-35F6-4E5E-92AF-A1A22428E005}"/>
              </a:ext>
            </a:extLst>
          </p:cNvPr>
          <p:cNvSpPr/>
          <p:nvPr/>
        </p:nvSpPr>
        <p:spPr>
          <a:xfrm>
            <a:off x="179512" y="895546"/>
            <a:ext cx="878497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6" name="사각형: 둥근 모서리 5">
            <a:extLst>
              <a:ext uri="{FF2B5EF4-FFF2-40B4-BE49-F238E27FC236}">
                <a16:creationId xmlns:a16="http://schemas.microsoft.com/office/drawing/2014/main" id="{5D077167-510F-4126-ADA5-15E7633B83F0}"/>
              </a:ext>
            </a:extLst>
          </p:cNvPr>
          <p:cNvSpPr/>
          <p:nvPr/>
        </p:nvSpPr>
        <p:spPr>
          <a:xfrm>
            <a:off x="3962746" y="441645"/>
            <a:ext cx="1125545" cy="476759"/>
          </a:xfrm>
          <a:custGeom>
            <a:avLst/>
            <a:gdLst>
              <a:gd name="connsiteX0" fmla="*/ 0 w 1432874"/>
              <a:gd name="connsiteY0" fmla="*/ 105032 h 630180"/>
              <a:gd name="connsiteX1" fmla="*/ 105032 w 1432874"/>
              <a:gd name="connsiteY1" fmla="*/ 0 h 630180"/>
              <a:gd name="connsiteX2" fmla="*/ 1327842 w 1432874"/>
              <a:gd name="connsiteY2" fmla="*/ 0 h 630180"/>
              <a:gd name="connsiteX3" fmla="*/ 1432874 w 1432874"/>
              <a:gd name="connsiteY3" fmla="*/ 105032 h 630180"/>
              <a:gd name="connsiteX4" fmla="*/ 1432874 w 1432874"/>
              <a:gd name="connsiteY4" fmla="*/ 525148 h 630180"/>
              <a:gd name="connsiteX5" fmla="*/ 1327842 w 1432874"/>
              <a:gd name="connsiteY5" fmla="*/ 630180 h 630180"/>
              <a:gd name="connsiteX6" fmla="*/ 105032 w 1432874"/>
              <a:gd name="connsiteY6" fmla="*/ 630180 h 630180"/>
              <a:gd name="connsiteX7" fmla="*/ 0 w 1432874"/>
              <a:gd name="connsiteY7" fmla="*/ 525148 h 630180"/>
              <a:gd name="connsiteX8" fmla="*/ 0 w 1432874"/>
              <a:gd name="connsiteY8" fmla="*/ 105032 h 630180"/>
              <a:gd name="connsiteX0" fmla="*/ 0 w 1432874"/>
              <a:gd name="connsiteY0" fmla="*/ 105032 h 630763"/>
              <a:gd name="connsiteX1" fmla="*/ 105032 w 1432874"/>
              <a:gd name="connsiteY1" fmla="*/ 0 h 630763"/>
              <a:gd name="connsiteX2" fmla="*/ 1327842 w 1432874"/>
              <a:gd name="connsiteY2" fmla="*/ 0 h 630763"/>
              <a:gd name="connsiteX3" fmla="*/ 1432874 w 1432874"/>
              <a:gd name="connsiteY3" fmla="*/ 105032 h 630763"/>
              <a:gd name="connsiteX4" fmla="*/ 1432874 w 1432874"/>
              <a:gd name="connsiteY4" fmla="*/ 525148 h 630763"/>
              <a:gd name="connsiteX5" fmla="*/ 1327842 w 1432874"/>
              <a:gd name="connsiteY5" fmla="*/ 630180 h 630763"/>
              <a:gd name="connsiteX6" fmla="*/ 105032 w 1432874"/>
              <a:gd name="connsiteY6" fmla="*/ 630180 h 630763"/>
              <a:gd name="connsiteX7" fmla="*/ 0 w 1432874"/>
              <a:gd name="connsiteY7" fmla="*/ 581709 h 630763"/>
              <a:gd name="connsiteX8" fmla="*/ 0 w 1432874"/>
              <a:gd name="connsiteY8" fmla="*/ 105032 h 630763"/>
              <a:gd name="connsiteX0" fmla="*/ 0 w 1432874"/>
              <a:gd name="connsiteY0" fmla="*/ 105032 h 642292"/>
              <a:gd name="connsiteX1" fmla="*/ 105032 w 1432874"/>
              <a:gd name="connsiteY1" fmla="*/ 0 h 642292"/>
              <a:gd name="connsiteX2" fmla="*/ 1327842 w 1432874"/>
              <a:gd name="connsiteY2" fmla="*/ 0 h 642292"/>
              <a:gd name="connsiteX3" fmla="*/ 1432874 w 1432874"/>
              <a:gd name="connsiteY3" fmla="*/ 105032 h 642292"/>
              <a:gd name="connsiteX4" fmla="*/ 1432874 w 1432874"/>
              <a:gd name="connsiteY4" fmla="*/ 609989 h 642292"/>
              <a:gd name="connsiteX5" fmla="*/ 1327842 w 1432874"/>
              <a:gd name="connsiteY5" fmla="*/ 630180 h 642292"/>
              <a:gd name="connsiteX6" fmla="*/ 105032 w 1432874"/>
              <a:gd name="connsiteY6" fmla="*/ 630180 h 642292"/>
              <a:gd name="connsiteX7" fmla="*/ 0 w 1432874"/>
              <a:gd name="connsiteY7" fmla="*/ 581709 h 642292"/>
              <a:gd name="connsiteX8" fmla="*/ 0 w 1432874"/>
              <a:gd name="connsiteY8" fmla="*/ 105032 h 6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874" h="642292">
                <a:moveTo>
                  <a:pt x="0" y="105032"/>
                </a:moveTo>
                <a:cubicBezTo>
                  <a:pt x="0" y="47024"/>
                  <a:pt x="47024" y="0"/>
                  <a:pt x="105032" y="0"/>
                </a:cubicBezTo>
                <a:lnTo>
                  <a:pt x="1327842" y="0"/>
                </a:lnTo>
                <a:cubicBezTo>
                  <a:pt x="1385850" y="0"/>
                  <a:pt x="1432874" y="47024"/>
                  <a:pt x="1432874" y="105032"/>
                </a:cubicBezTo>
                <a:lnTo>
                  <a:pt x="1432874" y="609989"/>
                </a:lnTo>
                <a:cubicBezTo>
                  <a:pt x="1432874" y="667997"/>
                  <a:pt x="1385850" y="630180"/>
                  <a:pt x="1327842" y="630180"/>
                </a:cubicBezTo>
                <a:lnTo>
                  <a:pt x="105032" y="630180"/>
                </a:lnTo>
                <a:cubicBezTo>
                  <a:pt x="47024" y="630180"/>
                  <a:pt x="0" y="639717"/>
                  <a:pt x="0" y="581709"/>
                </a:cubicBezTo>
                <a:lnTo>
                  <a:pt x="0" y="1050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FE7B32-6B89-4CE7-A239-CDD9BFAD49FC}"/>
              </a:ext>
            </a:extLst>
          </p:cNvPr>
          <p:cNvSpPr txBox="1"/>
          <p:nvPr/>
        </p:nvSpPr>
        <p:spPr>
          <a:xfrm>
            <a:off x="4178476" y="524898"/>
            <a:ext cx="704039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서 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0CD65F-1D68-4CCC-A71C-2BC69177EE00}"/>
              </a:ext>
            </a:extLst>
          </p:cNvPr>
          <p:cNvSpPr txBox="1"/>
          <p:nvPr/>
        </p:nvSpPr>
        <p:spPr>
          <a:xfrm>
            <a:off x="5236326" y="482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연구방법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666EB2-BBCE-4DCF-B25E-FAB5A6C5A352}"/>
              </a:ext>
            </a:extLst>
          </p:cNvPr>
          <p:cNvSpPr txBox="1"/>
          <p:nvPr/>
        </p:nvSpPr>
        <p:spPr>
          <a:xfrm>
            <a:off x="6331219" y="482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연구결과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1F1492-F0B8-4E96-982C-8A70E75E5CC9}"/>
              </a:ext>
            </a:extLst>
          </p:cNvPr>
          <p:cNvSpPr txBox="1"/>
          <p:nvPr/>
        </p:nvSpPr>
        <p:spPr>
          <a:xfrm>
            <a:off x="7426111" y="48236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결 론</a:t>
            </a:r>
          </a:p>
        </p:txBody>
      </p:sp>
    </p:spTree>
    <p:extLst>
      <p:ext uri="{BB962C8B-B14F-4D97-AF65-F5344CB8AC3E}">
        <p14:creationId xmlns:p14="http://schemas.microsoft.com/office/powerpoint/2010/main" val="1643591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,,,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4CDBD-5EFE-4F68-9C6B-EF0DF4DD838E}"/>
              </a:ext>
            </a:extLst>
          </p:cNvPr>
          <p:cNvSpPr txBox="1"/>
          <p:nvPr/>
        </p:nvSpPr>
        <p:spPr>
          <a:xfrm>
            <a:off x="1496182" y="4753659"/>
            <a:ext cx="64087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 </a:t>
            </a:r>
            <a:r>
              <a:rPr lang="ko-KR" altLang="en-US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임무수행에 극심한 수준의 스트레스 경험</a:t>
            </a:r>
            <a:r>
              <a:rPr lang="en-US" altLang="ko-KR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 </a:t>
            </a:r>
            <a:r>
              <a:rPr lang="en-US" altLang="ko-KR" sz="1900" dirty="0">
                <a:solidFill>
                  <a:schemeClr val="accent1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O</a:t>
            </a:r>
            <a:r>
              <a:rPr lang="ko-KR" altLang="en-US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 </a:t>
            </a:r>
            <a:endParaRPr lang="en-US" altLang="ko-KR" sz="105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범인 검거 시 부상이나 사망 목격할 가능성 </a:t>
            </a:r>
            <a:r>
              <a:rPr lang="ko-KR" altLang="en-US" sz="1900" b="1" dirty="0">
                <a:latin typeface="Tium" panose="02000800000000000000" pitchFamily="2" charset="0"/>
                <a:ea typeface="배달의민족 도현" panose="020B0600000101010101" pitchFamily="50" charset="-127"/>
              </a:rPr>
              <a:t>↑</a:t>
            </a:r>
            <a:endParaRPr lang="en-US" altLang="ko-KR" sz="1900" b="1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en-US" altLang="ko-KR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  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6004A43-0E84-41DC-AB32-E03231E810B9}"/>
              </a:ext>
            </a:extLst>
          </p:cNvPr>
          <p:cNvSpPr/>
          <p:nvPr/>
        </p:nvSpPr>
        <p:spPr>
          <a:xfrm>
            <a:off x="179512" y="895546"/>
            <a:ext cx="878497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um" panose="02000800000000000000" pitchFamily="2" charset="0"/>
              <a:ea typeface="나눔스퀘어라운드 Bold" pitchFamily="50" charset="-127"/>
            </a:endParaRPr>
          </a:p>
        </p:txBody>
      </p:sp>
      <p:sp>
        <p:nvSpPr>
          <p:cNvPr id="32" name="사각형: 둥근 모서리 5">
            <a:extLst>
              <a:ext uri="{FF2B5EF4-FFF2-40B4-BE49-F238E27FC236}">
                <a16:creationId xmlns:a16="http://schemas.microsoft.com/office/drawing/2014/main" id="{D682F820-D243-4AA1-B178-C07E20AAF9FF}"/>
              </a:ext>
            </a:extLst>
          </p:cNvPr>
          <p:cNvSpPr/>
          <p:nvPr/>
        </p:nvSpPr>
        <p:spPr>
          <a:xfrm>
            <a:off x="3962746" y="441645"/>
            <a:ext cx="1125545" cy="476759"/>
          </a:xfrm>
          <a:custGeom>
            <a:avLst/>
            <a:gdLst>
              <a:gd name="connsiteX0" fmla="*/ 0 w 1432874"/>
              <a:gd name="connsiteY0" fmla="*/ 105032 h 630180"/>
              <a:gd name="connsiteX1" fmla="*/ 105032 w 1432874"/>
              <a:gd name="connsiteY1" fmla="*/ 0 h 630180"/>
              <a:gd name="connsiteX2" fmla="*/ 1327842 w 1432874"/>
              <a:gd name="connsiteY2" fmla="*/ 0 h 630180"/>
              <a:gd name="connsiteX3" fmla="*/ 1432874 w 1432874"/>
              <a:gd name="connsiteY3" fmla="*/ 105032 h 630180"/>
              <a:gd name="connsiteX4" fmla="*/ 1432874 w 1432874"/>
              <a:gd name="connsiteY4" fmla="*/ 525148 h 630180"/>
              <a:gd name="connsiteX5" fmla="*/ 1327842 w 1432874"/>
              <a:gd name="connsiteY5" fmla="*/ 630180 h 630180"/>
              <a:gd name="connsiteX6" fmla="*/ 105032 w 1432874"/>
              <a:gd name="connsiteY6" fmla="*/ 630180 h 630180"/>
              <a:gd name="connsiteX7" fmla="*/ 0 w 1432874"/>
              <a:gd name="connsiteY7" fmla="*/ 525148 h 630180"/>
              <a:gd name="connsiteX8" fmla="*/ 0 w 1432874"/>
              <a:gd name="connsiteY8" fmla="*/ 105032 h 630180"/>
              <a:gd name="connsiteX0" fmla="*/ 0 w 1432874"/>
              <a:gd name="connsiteY0" fmla="*/ 105032 h 630763"/>
              <a:gd name="connsiteX1" fmla="*/ 105032 w 1432874"/>
              <a:gd name="connsiteY1" fmla="*/ 0 h 630763"/>
              <a:gd name="connsiteX2" fmla="*/ 1327842 w 1432874"/>
              <a:gd name="connsiteY2" fmla="*/ 0 h 630763"/>
              <a:gd name="connsiteX3" fmla="*/ 1432874 w 1432874"/>
              <a:gd name="connsiteY3" fmla="*/ 105032 h 630763"/>
              <a:gd name="connsiteX4" fmla="*/ 1432874 w 1432874"/>
              <a:gd name="connsiteY4" fmla="*/ 525148 h 630763"/>
              <a:gd name="connsiteX5" fmla="*/ 1327842 w 1432874"/>
              <a:gd name="connsiteY5" fmla="*/ 630180 h 630763"/>
              <a:gd name="connsiteX6" fmla="*/ 105032 w 1432874"/>
              <a:gd name="connsiteY6" fmla="*/ 630180 h 630763"/>
              <a:gd name="connsiteX7" fmla="*/ 0 w 1432874"/>
              <a:gd name="connsiteY7" fmla="*/ 581709 h 630763"/>
              <a:gd name="connsiteX8" fmla="*/ 0 w 1432874"/>
              <a:gd name="connsiteY8" fmla="*/ 105032 h 630763"/>
              <a:gd name="connsiteX0" fmla="*/ 0 w 1432874"/>
              <a:gd name="connsiteY0" fmla="*/ 105032 h 642292"/>
              <a:gd name="connsiteX1" fmla="*/ 105032 w 1432874"/>
              <a:gd name="connsiteY1" fmla="*/ 0 h 642292"/>
              <a:gd name="connsiteX2" fmla="*/ 1327842 w 1432874"/>
              <a:gd name="connsiteY2" fmla="*/ 0 h 642292"/>
              <a:gd name="connsiteX3" fmla="*/ 1432874 w 1432874"/>
              <a:gd name="connsiteY3" fmla="*/ 105032 h 642292"/>
              <a:gd name="connsiteX4" fmla="*/ 1432874 w 1432874"/>
              <a:gd name="connsiteY4" fmla="*/ 609989 h 642292"/>
              <a:gd name="connsiteX5" fmla="*/ 1327842 w 1432874"/>
              <a:gd name="connsiteY5" fmla="*/ 630180 h 642292"/>
              <a:gd name="connsiteX6" fmla="*/ 105032 w 1432874"/>
              <a:gd name="connsiteY6" fmla="*/ 630180 h 642292"/>
              <a:gd name="connsiteX7" fmla="*/ 0 w 1432874"/>
              <a:gd name="connsiteY7" fmla="*/ 581709 h 642292"/>
              <a:gd name="connsiteX8" fmla="*/ 0 w 1432874"/>
              <a:gd name="connsiteY8" fmla="*/ 105032 h 6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874" h="642292">
                <a:moveTo>
                  <a:pt x="0" y="105032"/>
                </a:moveTo>
                <a:cubicBezTo>
                  <a:pt x="0" y="47024"/>
                  <a:pt x="47024" y="0"/>
                  <a:pt x="105032" y="0"/>
                </a:cubicBezTo>
                <a:lnTo>
                  <a:pt x="1327842" y="0"/>
                </a:lnTo>
                <a:cubicBezTo>
                  <a:pt x="1385850" y="0"/>
                  <a:pt x="1432874" y="47024"/>
                  <a:pt x="1432874" y="105032"/>
                </a:cubicBezTo>
                <a:lnTo>
                  <a:pt x="1432874" y="609989"/>
                </a:lnTo>
                <a:cubicBezTo>
                  <a:pt x="1432874" y="667997"/>
                  <a:pt x="1385850" y="630180"/>
                  <a:pt x="1327842" y="630180"/>
                </a:cubicBezTo>
                <a:lnTo>
                  <a:pt x="105032" y="630180"/>
                </a:lnTo>
                <a:cubicBezTo>
                  <a:pt x="47024" y="630180"/>
                  <a:pt x="0" y="639717"/>
                  <a:pt x="0" y="581709"/>
                </a:cubicBezTo>
                <a:lnTo>
                  <a:pt x="0" y="1050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4D1256-399E-4FC2-A851-65124608BCFC}"/>
              </a:ext>
            </a:extLst>
          </p:cNvPr>
          <p:cNvSpPr txBox="1"/>
          <p:nvPr/>
        </p:nvSpPr>
        <p:spPr>
          <a:xfrm>
            <a:off x="4178476" y="524898"/>
            <a:ext cx="704039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서 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817617-FBF6-4DE2-AEF4-5A58968A9309}"/>
              </a:ext>
            </a:extLst>
          </p:cNvPr>
          <p:cNvSpPr txBox="1"/>
          <p:nvPr/>
        </p:nvSpPr>
        <p:spPr>
          <a:xfrm>
            <a:off x="5236326" y="482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연구방법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53EDAA-E255-415A-A8B3-5357C5827810}"/>
              </a:ext>
            </a:extLst>
          </p:cNvPr>
          <p:cNvSpPr txBox="1"/>
          <p:nvPr/>
        </p:nvSpPr>
        <p:spPr>
          <a:xfrm>
            <a:off x="6331219" y="482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연구결과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03CA0F-71EE-4E56-9D67-983873E5A3BC}"/>
              </a:ext>
            </a:extLst>
          </p:cNvPr>
          <p:cNvSpPr txBox="1"/>
          <p:nvPr/>
        </p:nvSpPr>
        <p:spPr>
          <a:xfrm>
            <a:off x="7426111" y="48236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결 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B467F-F239-43A2-873E-F98158C23923}"/>
              </a:ext>
            </a:extLst>
          </p:cNvPr>
          <p:cNvSpPr txBox="1"/>
          <p:nvPr/>
        </p:nvSpPr>
        <p:spPr>
          <a:xfrm>
            <a:off x="611560" y="1411029"/>
            <a:ext cx="525024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제 </a:t>
            </a:r>
            <a:r>
              <a:rPr lang="en-US" altLang="ko-KR" sz="20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3</a:t>
            </a:r>
            <a:r>
              <a:rPr lang="ko-KR" altLang="en-US" sz="20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조 </a:t>
            </a:r>
            <a:r>
              <a:rPr lang="en-US" altLang="ko-KR" sz="20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(</a:t>
            </a:r>
            <a:r>
              <a:rPr lang="ko-KR" altLang="en-US" sz="20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국가경찰의 임무</a:t>
            </a:r>
            <a:r>
              <a:rPr lang="en-US" altLang="ko-KR" sz="20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)</a:t>
            </a:r>
          </a:p>
          <a:p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 </a:t>
            </a:r>
          </a:p>
          <a:p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1. 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국민의 생명 신체 및 재산의 보호</a:t>
            </a:r>
            <a:endParaRPr lang="en-US" altLang="ko-KR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2. 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범죄의 예방 진압 및 수사</a:t>
            </a:r>
            <a:endParaRPr lang="en-US" altLang="ko-KR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r>
              <a:rPr lang="en-US" altLang="ko-KR" sz="1600" dirty="0">
                <a:latin typeface="Tium" panose="02000800000000000000" pitchFamily="2" charset="0"/>
                <a:ea typeface="배달의민족 도현" panose="020B0600000101010101" pitchFamily="50" charset="-127"/>
              </a:rPr>
              <a:t>2 -</a:t>
            </a:r>
            <a:r>
              <a:rPr lang="ko-KR" altLang="en-US" sz="1600" dirty="0">
                <a:latin typeface="Tium" panose="02000800000000000000" pitchFamily="2" charset="0"/>
                <a:ea typeface="배달의민족 도현" panose="020B0600000101010101" pitchFamily="50" charset="-127"/>
              </a:rPr>
              <a:t> </a:t>
            </a:r>
            <a:r>
              <a:rPr lang="en-US" altLang="ko-KR" sz="1600" dirty="0">
                <a:latin typeface="Tium" panose="02000800000000000000" pitchFamily="2" charset="0"/>
                <a:ea typeface="배달의민족 도현" panose="020B0600000101010101" pitchFamily="50" charset="-127"/>
              </a:rPr>
              <a:t>2. </a:t>
            </a:r>
            <a:r>
              <a:rPr lang="ko-KR" altLang="en-US" sz="1600" dirty="0">
                <a:latin typeface="Tium" panose="02000800000000000000" pitchFamily="2" charset="0"/>
                <a:ea typeface="배달의민족 도현" panose="020B0600000101010101" pitchFamily="50" charset="-127"/>
              </a:rPr>
              <a:t>범죄피해자 보호</a:t>
            </a:r>
            <a:endParaRPr lang="en-US" altLang="ko-KR" sz="16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3. 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경비 요인경호 및 </a:t>
            </a:r>
            <a:r>
              <a:rPr lang="ko-KR" altLang="en-US" dirty="0" err="1">
                <a:latin typeface="Tium" panose="02000800000000000000" pitchFamily="2" charset="0"/>
                <a:ea typeface="배달의민족 도현" panose="020B0600000101010101" pitchFamily="50" charset="-127"/>
              </a:rPr>
              <a:t>대간첩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 대테러 작전 수행</a:t>
            </a:r>
            <a:endParaRPr lang="en-US" altLang="ko-KR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4. 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치안정보의 수집 작성 및 배포</a:t>
            </a:r>
            <a:endParaRPr lang="en-US" altLang="ko-KR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5. 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교통의 단속과 </a:t>
            </a:r>
            <a:r>
              <a:rPr lang="ko-KR" altLang="en-US" dirty="0" err="1">
                <a:latin typeface="Tium" panose="02000800000000000000" pitchFamily="2" charset="0"/>
                <a:ea typeface="배달의민족 도현" panose="020B0600000101010101" pitchFamily="50" charset="-127"/>
              </a:rPr>
              <a:t>위해의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 방지</a:t>
            </a:r>
            <a:endParaRPr lang="en-US" altLang="ko-KR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6. 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외국 정부기관 및 국제기구와의 국제협력</a:t>
            </a:r>
            <a:endParaRPr lang="en-US" altLang="ko-KR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7. 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그 밖의 공공의 안녕과 질서유지</a:t>
            </a:r>
            <a:endParaRPr lang="en-US" altLang="ko-KR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endParaRPr lang="ko-KR" altLang="en-US" dirty="0">
              <a:latin typeface="Tium" panose="02000800000000000000" pitchFamily="2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2678F6F-C479-4397-8533-1B2916F662E4}"/>
              </a:ext>
            </a:extLst>
          </p:cNvPr>
          <p:cNvSpPr/>
          <p:nvPr/>
        </p:nvSpPr>
        <p:spPr>
          <a:xfrm>
            <a:off x="611560" y="1332796"/>
            <a:ext cx="4583148" cy="29962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um" panose="02000800000000000000" pitchFamily="2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D9D2304-A2A9-43FF-8AE0-54E3364E4939}"/>
              </a:ext>
            </a:extLst>
          </p:cNvPr>
          <p:cNvSpPr/>
          <p:nvPr/>
        </p:nvSpPr>
        <p:spPr>
          <a:xfrm>
            <a:off x="2293468" y="5700844"/>
            <a:ext cx="4814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>
                <a:latin typeface="Tium" panose="02000800000000000000" pitchFamily="2" charset="0"/>
                <a:ea typeface="배달의민족 도현" panose="020B0600000101010101" pitchFamily="50" charset="-127"/>
              </a:rPr>
              <a:t>→</a:t>
            </a:r>
            <a:r>
              <a:rPr lang="en-US" altLang="ko-KR" sz="2000" b="1" dirty="0">
                <a:latin typeface="Tium" panose="02000800000000000000" pitchFamily="2" charset="0"/>
                <a:ea typeface="배달의민족 도현" panose="020B0600000101010101" pitchFamily="50" charset="-127"/>
              </a:rPr>
              <a:t>  </a:t>
            </a:r>
            <a:r>
              <a:rPr lang="ko-KR" altLang="en-US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정신적 손상</a:t>
            </a:r>
            <a:r>
              <a:rPr lang="en-US" altLang="ko-KR" sz="2800" dirty="0">
                <a:latin typeface="Tium" panose="02000800000000000000" pitchFamily="2" charset="0"/>
                <a:ea typeface="배달의민족 도현" panose="020B0600000101010101" pitchFamily="50" charset="-127"/>
              </a:rPr>
              <a:t>, </a:t>
            </a:r>
            <a:r>
              <a:rPr lang="ko-KR" altLang="en-US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스트레스로 인한 우울증 </a:t>
            </a:r>
          </a:p>
        </p:txBody>
      </p:sp>
      <p:pic>
        <p:nvPicPr>
          <p:cNvPr id="9" name="그림 8" descr="스크린샷이(가) 표시된 사진&#10;&#10;자동 생성된 설명">
            <a:extLst>
              <a:ext uri="{FF2B5EF4-FFF2-40B4-BE49-F238E27FC236}">
                <a16:creationId xmlns:a16="http://schemas.microsoft.com/office/drawing/2014/main" id="{B751A75F-7344-48C5-A9F3-9C2507A35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4694427" cy="5433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A0F96157-E80D-4C8E-9509-CC6E9AE9591D}"/>
              </a:ext>
            </a:extLst>
          </p:cNvPr>
          <p:cNvGrpSpPr/>
          <p:nvPr/>
        </p:nvGrpSpPr>
        <p:grpSpPr>
          <a:xfrm>
            <a:off x="6006535" y="3218287"/>
            <a:ext cx="2120539" cy="1358360"/>
            <a:chOff x="5193225" y="2564904"/>
            <a:chExt cx="3524485" cy="1693330"/>
          </a:xfrm>
        </p:grpSpPr>
        <p:pic>
          <p:nvPicPr>
            <p:cNvPr id="20" name="그래픽 19" descr="경찰">
              <a:extLst>
                <a:ext uri="{FF2B5EF4-FFF2-40B4-BE49-F238E27FC236}">
                  <a16:creationId xmlns:a16="http://schemas.microsoft.com/office/drawing/2014/main" id="{A498489A-DF10-4208-AD7E-45C66F4FE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93225" y="2564904"/>
              <a:ext cx="1693330" cy="1693330"/>
            </a:xfrm>
            <a:prstGeom prst="rect">
              <a:avLst/>
            </a:prstGeom>
          </p:spPr>
        </p:pic>
        <p:pic>
          <p:nvPicPr>
            <p:cNvPr id="22" name="그래픽 21" descr="숫 프로필">
              <a:extLst>
                <a:ext uri="{FF2B5EF4-FFF2-40B4-BE49-F238E27FC236}">
                  <a16:creationId xmlns:a16="http://schemas.microsoft.com/office/drawing/2014/main" id="{49188828-EF92-4CF2-9803-9C28A9A95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25710" y="2564904"/>
              <a:ext cx="1692000" cy="1692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2C9681-4E28-4917-86CC-3FD9843B6A0B}"/>
                </a:ext>
              </a:extLst>
            </p:cNvPr>
            <p:cNvSpPr txBox="1"/>
            <p:nvPr/>
          </p:nvSpPr>
          <p:spPr>
            <a:xfrm flipH="1">
              <a:off x="6637530" y="2911095"/>
              <a:ext cx="1307096" cy="113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solidFill>
                    <a:schemeClr val="accent2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&gt;</a:t>
              </a:r>
              <a:endParaRPr lang="ko-KR" altLang="en-US" sz="4000" dirty="0">
                <a:solidFill>
                  <a:schemeClr val="accent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789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564016" y="4149080"/>
            <a:ext cx="3373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6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600" dirty="0">
                <a:latin typeface="Tium" panose="02000800000000000000" pitchFamily="2" charset="0"/>
                <a:ea typeface="배달의민족 도현" panose="020B0600000101010101" pitchFamily="50" charset="-127"/>
              </a:rPr>
              <a:t>심리장애 유발 원인과 </a:t>
            </a:r>
            <a:endParaRPr lang="en-US" altLang="ko-KR" sz="16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600" dirty="0">
                <a:latin typeface="Tium" panose="02000800000000000000" pitchFamily="2" charset="0"/>
                <a:ea typeface="배달의민족 도현" panose="020B0600000101010101" pitchFamily="50" charset="-127"/>
              </a:rPr>
              <a:t>과정을 </a:t>
            </a:r>
            <a:r>
              <a:rPr lang="ko-KR" altLang="en-US" sz="16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통합적</a:t>
            </a:r>
            <a:r>
              <a:rPr lang="ko-KR" altLang="en-US" sz="1600" dirty="0">
                <a:latin typeface="Tium" panose="02000800000000000000" pitchFamily="2" charset="0"/>
                <a:ea typeface="배달의민족 도현" panose="020B0600000101010101" pitchFamily="50" charset="-127"/>
              </a:rPr>
              <a:t>으로 보는 강점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7AD99-B360-41CA-9BDF-9C4F9060CCC0}"/>
              </a:ext>
            </a:extLst>
          </p:cNvPr>
          <p:cNvSpPr txBox="1"/>
          <p:nvPr/>
        </p:nvSpPr>
        <p:spPr>
          <a:xfrm>
            <a:off x="2555776" y="1476760"/>
            <a:ext cx="4082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스트레스 </a:t>
            </a:r>
            <a:r>
              <a:rPr lang="en-US" altLang="ko-KR" sz="30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– </a:t>
            </a:r>
            <a:r>
              <a:rPr lang="ko-KR" altLang="en-US" sz="30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취약성 모델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0DB2229-51C9-4DBA-BC17-AD4200C441DC}"/>
              </a:ext>
            </a:extLst>
          </p:cNvPr>
          <p:cNvSpPr/>
          <p:nvPr/>
        </p:nvSpPr>
        <p:spPr>
          <a:xfrm>
            <a:off x="904008" y="4398203"/>
            <a:ext cx="22866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latin typeface="Tium" panose="02000800000000000000" pitchFamily="2" charset="0"/>
                <a:ea typeface="배달의민족 도현" panose="020B0600000101010101" pitchFamily="50" charset="-127"/>
              </a:rPr>
              <a:t> 생물의학적 요인이 </a:t>
            </a:r>
            <a:endParaRPr lang="en-US" altLang="ko-KR" sz="16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600" dirty="0">
                <a:latin typeface="Tium" panose="02000800000000000000" pitchFamily="2" charset="0"/>
                <a:ea typeface="배달의민족 도현" panose="020B0600000101010101" pitchFamily="50" charset="-127"/>
              </a:rPr>
              <a:t>분명하지 않은 </a:t>
            </a:r>
            <a:endParaRPr lang="en-US" altLang="ko-KR" sz="16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6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불안장애</a:t>
            </a:r>
            <a:r>
              <a:rPr lang="en-US" altLang="ko-KR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·</a:t>
            </a:r>
            <a:r>
              <a:rPr lang="ko-KR" altLang="en-US" sz="16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성격장애 </a:t>
            </a:r>
            <a:r>
              <a:rPr lang="ko-KR" altLang="en-US" sz="1600" dirty="0">
                <a:latin typeface="Tium" panose="02000800000000000000" pitchFamily="2" charset="0"/>
                <a:ea typeface="배달의민족 도현" panose="020B0600000101010101" pitchFamily="50" charset="-127"/>
              </a:rPr>
              <a:t>적용</a:t>
            </a:r>
            <a:endParaRPr lang="en-US" altLang="ko-KR" sz="16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5C39D41-4D40-48DF-B548-871FE5EBAE07}"/>
              </a:ext>
            </a:extLst>
          </p:cNvPr>
          <p:cNvSpPr/>
          <p:nvPr/>
        </p:nvSpPr>
        <p:spPr>
          <a:xfrm>
            <a:off x="3563888" y="4149080"/>
            <a:ext cx="2160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ko-KR" sz="16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600" dirty="0">
                <a:latin typeface="Tium" panose="02000800000000000000" pitchFamily="2" charset="0"/>
                <a:ea typeface="배달의민족 도현" panose="020B0600000101010101" pitchFamily="50" charset="-127"/>
              </a:rPr>
              <a:t>취약성 </a:t>
            </a:r>
            <a:r>
              <a:rPr lang="ko-KR" altLang="en-US" sz="1600" dirty="0" err="1">
                <a:latin typeface="Tium" panose="02000800000000000000" pitchFamily="2" charset="0"/>
                <a:ea typeface="배달의민족 도현" panose="020B0600000101010101" pitchFamily="50" charset="-127"/>
              </a:rPr>
              <a:t>변인과</a:t>
            </a:r>
            <a:r>
              <a:rPr lang="ko-KR" altLang="en-US" sz="1600" dirty="0">
                <a:latin typeface="Tium" panose="02000800000000000000" pitchFamily="2" charset="0"/>
                <a:ea typeface="배달의민족 도현" panose="020B0600000101010101" pitchFamily="50" charset="-127"/>
              </a:rPr>
              <a:t> </a:t>
            </a:r>
            <a:endParaRPr lang="en-US" altLang="ko-KR" sz="16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600" dirty="0">
                <a:latin typeface="Tium" panose="02000800000000000000" pitchFamily="2" charset="0"/>
                <a:ea typeface="배달의민족 도현" panose="020B0600000101010101" pitchFamily="50" charset="-127"/>
              </a:rPr>
              <a:t>환경적 요인을</a:t>
            </a:r>
            <a:r>
              <a:rPr lang="en-US" altLang="ko-KR" sz="1600" dirty="0">
                <a:latin typeface="Tium" panose="02000800000000000000" pitchFamily="2" charset="0"/>
                <a:ea typeface="배달의민족 도현" panose="020B0600000101010101" pitchFamily="50" charset="-127"/>
              </a:rPr>
              <a:t> </a:t>
            </a:r>
          </a:p>
          <a:p>
            <a:pPr algn="ctr"/>
            <a:r>
              <a:rPr lang="ko-KR" altLang="en-US" sz="1600" dirty="0" err="1">
                <a:latin typeface="Tium" panose="02000800000000000000" pitchFamily="2" charset="0"/>
                <a:ea typeface="배달의민족 도현" panose="020B0600000101010101" pitchFamily="50" charset="-127"/>
              </a:rPr>
              <a:t>설명할때</a:t>
            </a:r>
            <a:r>
              <a:rPr lang="ko-KR" altLang="en-US" sz="1600" dirty="0">
                <a:latin typeface="Tium" panose="02000800000000000000" pitchFamily="2" charset="0"/>
                <a:ea typeface="배달의민족 도현" panose="020B0600000101010101" pitchFamily="50" charset="-127"/>
              </a:rPr>
              <a:t> </a:t>
            </a:r>
            <a:r>
              <a:rPr lang="ko-KR" altLang="en-US" sz="16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문제점 보완</a:t>
            </a:r>
            <a:endParaRPr lang="en-US" altLang="ko-KR" sz="1600" dirty="0">
              <a:solidFill>
                <a:schemeClr val="accent2"/>
              </a:solidFill>
              <a:latin typeface="Tium" panose="02000800000000000000" pitchFamily="2" charset="0"/>
              <a:ea typeface="배달의민족 도현" panose="020B0600000101010101" pitchFamily="50" charset="-127"/>
            </a:endParaRPr>
          </a:p>
        </p:txBody>
      </p:sp>
      <p:pic>
        <p:nvPicPr>
          <p:cNvPr id="8" name="그림 7" descr="표지판, 그리기이(가) 표시된 사진&#10;&#10;자동 생성된 설명">
            <a:extLst>
              <a:ext uri="{FF2B5EF4-FFF2-40B4-BE49-F238E27FC236}">
                <a16:creationId xmlns:a16="http://schemas.microsoft.com/office/drawing/2014/main" id="{35F66971-C87D-43C5-B731-A8739561D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96" y="2636912"/>
            <a:ext cx="1440000" cy="1440000"/>
          </a:xfrm>
          <a:prstGeom prst="rect">
            <a:avLst/>
          </a:prstGeom>
        </p:spPr>
      </p:pic>
      <p:pic>
        <p:nvPicPr>
          <p:cNvPr id="17" name="그림 16" descr="그리기이(가) 표시된 사진&#10;&#10;자동 생성된 설명">
            <a:extLst>
              <a:ext uri="{FF2B5EF4-FFF2-40B4-BE49-F238E27FC236}">
                <a16:creationId xmlns:a16="http://schemas.microsoft.com/office/drawing/2014/main" id="{96BF5D2B-973A-478F-B56A-C0E462559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36912"/>
            <a:ext cx="1440000" cy="1440000"/>
          </a:xfrm>
          <a:prstGeom prst="rect">
            <a:avLst/>
          </a:prstGeom>
        </p:spPr>
      </p:pic>
      <p:pic>
        <p:nvPicPr>
          <p:cNvPr id="19" name="그림 18" descr="표지판이(가) 표시된 사진&#10;&#10;자동 생성된 설명">
            <a:extLst>
              <a:ext uri="{FF2B5EF4-FFF2-40B4-BE49-F238E27FC236}">
                <a16:creationId xmlns:a16="http://schemas.microsoft.com/office/drawing/2014/main" id="{6BF4044E-617A-487F-99BB-30FC6381E6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65" y="2708920"/>
            <a:ext cx="1345751" cy="1345751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4F0A5C15-A480-47D9-AC7D-D73A1E7A4400}"/>
              </a:ext>
            </a:extLst>
          </p:cNvPr>
          <p:cNvSpPr/>
          <p:nvPr/>
        </p:nvSpPr>
        <p:spPr>
          <a:xfrm>
            <a:off x="179512" y="895546"/>
            <a:ext cx="878497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32" name="사각형: 둥근 모서리 5">
            <a:extLst>
              <a:ext uri="{FF2B5EF4-FFF2-40B4-BE49-F238E27FC236}">
                <a16:creationId xmlns:a16="http://schemas.microsoft.com/office/drawing/2014/main" id="{69E12384-DF9B-4472-9C2C-924ABA1AD4C6}"/>
              </a:ext>
            </a:extLst>
          </p:cNvPr>
          <p:cNvSpPr/>
          <p:nvPr/>
        </p:nvSpPr>
        <p:spPr>
          <a:xfrm>
            <a:off x="3962746" y="441645"/>
            <a:ext cx="1125545" cy="476759"/>
          </a:xfrm>
          <a:custGeom>
            <a:avLst/>
            <a:gdLst>
              <a:gd name="connsiteX0" fmla="*/ 0 w 1432874"/>
              <a:gd name="connsiteY0" fmla="*/ 105032 h 630180"/>
              <a:gd name="connsiteX1" fmla="*/ 105032 w 1432874"/>
              <a:gd name="connsiteY1" fmla="*/ 0 h 630180"/>
              <a:gd name="connsiteX2" fmla="*/ 1327842 w 1432874"/>
              <a:gd name="connsiteY2" fmla="*/ 0 h 630180"/>
              <a:gd name="connsiteX3" fmla="*/ 1432874 w 1432874"/>
              <a:gd name="connsiteY3" fmla="*/ 105032 h 630180"/>
              <a:gd name="connsiteX4" fmla="*/ 1432874 w 1432874"/>
              <a:gd name="connsiteY4" fmla="*/ 525148 h 630180"/>
              <a:gd name="connsiteX5" fmla="*/ 1327842 w 1432874"/>
              <a:gd name="connsiteY5" fmla="*/ 630180 h 630180"/>
              <a:gd name="connsiteX6" fmla="*/ 105032 w 1432874"/>
              <a:gd name="connsiteY6" fmla="*/ 630180 h 630180"/>
              <a:gd name="connsiteX7" fmla="*/ 0 w 1432874"/>
              <a:gd name="connsiteY7" fmla="*/ 525148 h 630180"/>
              <a:gd name="connsiteX8" fmla="*/ 0 w 1432874"/>
              <a:gd name="connsiteY8" fmla="*/ 105032 h 630180"/>
              <a:gd name="connsiteX0" fmla="*/ 0 w 1432874"/>
              <a:gd name="connsiteY0" fmla="*/ 105032 h 630763"/>
              <a:gd name="connsiteX1" fmla="*/ 105032 w 1432874"/>
              <a:gd name="connsiteY1" fmla="*/ 0 h 630763"/>
              <a:gd name="connsiteX2" fmla="*/ 1327842 w 1432874"/>
              <a:gd name="connsiteY2" fmla="*/ 0 h 630763"/>
              <a:gd name="connsiteX3" fmla="*/ 1432874 w 1432874"/>
              <a:gd name="connsiteY3" fmla="*/ 105032 h 630763"/>
              <a:gd name="connsiteX4" fmla="*/ 1432874 w 1432874"/>
              <a:gd name="connsiteY4" fmla="*/ 525148 h 630763"/>
              <a:gd name="connsiteX5" fmla="*/ 1327842 w 1432874"/>
              <a:gd name="connsiteY5" fmla="*/ 630180 h 630763"/>
              <a:gd name="connsiteX6" fmla="*/ 105032 w 1432874"/>
              <a:gd name="connsiteY6" fmla="*/ 630180 h 630763"/>
              <a:gd name="connsiteX7" fmla="*/ 0 w 1432874"/>
              <a:gd name="connsiteY7" fmla="*/ 581709 h 630763"/>
              <a:gd name="connsiteX8" fmla="*/ 0 w 1432874"/>
              <a:gd name="connsiteY8" fmla="*/ 105032 h 630763"/>
              <a:gd name="connsiteX0" fmla="*/ 0 w 1432874"/>
              <a:gd name="connsiteY0" fmla="*/ 105032 h 642292"/>
              <a:gd name="connsiteX1" fmla="*/ 105032 w 1432874"/>
              <a:gd name="connsiteY1" fmla="*/ 0 h 642292"/>
              <a:gd name="connsiteX2" fmla="*/ 1327842 w 1432874"/>
              <a:gd name="connsiteY2" fmla="*/ 0 h 642292"/>
              <a:gd name="connsiteX3" fmla="*/ 1432874 w 1432874"/>
              <a:gd name="connsiteY3" fmla="*/ 105032 h 642292"/>
              <a:gd name="connsiteX4" fmla="*/ 1432874 w 1432874"/>
              <a:gd name="connsiteY4" fmla="*/ 609989 h 642292"/>
              <a:gd name="connsiteX5" fmla="*/ 1327842 w 1432874"/>
              <a:gd name="connsiteY5" fmla="*/ 630180 h 642292"/>
              <a:gd name="connsiteX6" fmla="*/ 105032 w 1432874"/>
              <a:gd name="connsiteY6" fmla="*/ 630180 h 642292"/>
              <a:gd name="connsiteX7" fmla="*/ 0 w 1432874"/>
              <a:gd name="connsiteY7" fmla="*/ 581709 h 642292"/>
              <a:gd name="connsiteX8" fmla="*/ 0 w 1432874"/>
              <a:gd name="connsiteY8" fmla="*/ 105032 h 6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874" h="642292">
                <a:moveTo>
                  <a:pt x="0" y="105032"/>
                </a:moveTo>
                <a:cubicBezTo>
                  <a:pt x="0" y="47024"/>
                  <a:pt x="47024" y="0"/>
                  <a:pt x="105032" y="0"/>
                </a:cubicBezTo>
                <a:lnTo>
                  <a:pt x="1327842" y="0"/>
                </a:lnTo>
                <a:cubicBezTo>
                  <a:pt x="1385850" y="0"/>
                  <a:pt x="1432874" y="47024"/>
                  <a:pt x="1432874" y="105032"/>
                </a:cubicBezTo>
                <a:lnTo>
                  <a:pt x="1432874" y="609989"/>
                </a:lnTo>
                <a:cubicBezTo>
                  <a:pt x="1432874" y="667997"/>
                  <a:pt x="1385850" y="630180"/>
                  <a:pt x="1327842" y="630180"/>
                </a:cubicBezTo>
                <a:lnTo>
                  <a:pt x="105032" y="630180"/>
                </a:lnTo>
                <a:cubicBezTo>
                  <a:pt x="47024" y="630180"/>
                  <a:pt x="0" y="639717"/>
                  <a:pt x="0" y="581709"/>
                </a:cubicBezTo>
                <a:lnTo>
                  <a:pt x="0" y="1050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ACC5EF-AF03-40BE-BED5-A501ADD95DED}"/>
              </a:ext>
            </a:extLst>
          </p:cNvPr>
          <p:cNvSpPr txBox="1"/>
          <p:nvPr/>
        </p:nvSpPr>
        <p:spPr>
          <a:xfrm>
            <a:off x="4178476" y="524898"/>
            <a:ext cx="704039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서 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26E829-F1D5-4805-ADDA-0C184A5E3E92}"/>
              </a:ext>
            </a:extLst>
          </p:cNvPr>
          <p:cNvSpPr txBox="1"/>
          <p:nvPr/>
        </p:nvSpPr>
        <p:spPr>
          <a:xfrm>
            <a:off x="5236326" y="482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연구방법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819084-FAB6-484F-B945-C73B08F2B393}"/>
              </a:ext>
            </a:extLst>
          </p:cNvPr>
          <p:cNvSpPr txBox="1"/>
          <p:nvPr/>
        </p:nvSpPr>
        <p:spPr>
          <a:xfrm>
            <a:off x="6331219" y="482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연구결과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81C445-95F8-4AF4-ABBB-34B2D5D7D10B}"/>
              </a:ext>
            </a:extLst>
          </p:cNvPr>
          <p:cNvSpPr txBox="1"/>
          <p:nvPr/>
        </p:nvSpPr>
        <p:spPr>
          <a:xfrm>
            <a:off x="7426111" y="48236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결 론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BA5B9551-024E-47F3-B2D5-F1231BF4F557}"/>
              </a:ext>
            </a:extLst>
          </p:cNvPr>
          <p:cNvSpPr/>
          <p:nvPr/>
        </p:nvSpPr>
        <p:spPr>
          <a:xfrm>
            <a:off x="1115616" y="2420888"/>
            <a:ext cx="1908283" cy="182648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C53DDC17-EF63-452C-8AE8-FF40E88EC35A}"/>
              </a:ext>
            </a:extLst>
          </p:cNvPr>
          <p:cNvSpPr/>
          <p:nvPr/>
        </p:nvSpPr>
        <p:spPr>
          <a:xfrm>
            <a:off x="3671829" y="2420888"/>
            <a:ext cx="1908283" cy="182648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8FC34924-A053-4CDD-8126-24B9255E65F0}"/>
              </a:ext>
            </a:extLst>
          </p:cNvPr>
          <p:cNvSpPr/>
          <p:nvPr/>
        </p:nvSpPr>
        <p:spPr>
          <a:xfrm>
            <a:off x="6300192" y="2420888"/>
            <a:ext cx="1908283" cy="182648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734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5" grpId="0"/>
      <p:bldP spid="15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8E377-FBF8-4649-AC83-A7F5A2872CF8}"/>
              </a:ext>
            </a:extLst>
          </p:cNvPr>
          <p:cNvSpPr txBox="1"/>
          <p:nvPr/>
        </p:nvSpPr>
        <p:spPr>
          <a:xfrm>
            <a:off x="971600" y="1684175"/>
            <a:ext cx="7400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연구가설 </a:t>
            </a:r>
            <a:endParaRPr lang="en-US" altLang="ko-KR" sz="3000" dirty="0">
              <a:latin typeface="Tmon몬소리OTF Black" panose="02000A03000000000000" pitchFamily="50" charset="-127"/>
              <a:ea typeface="Tmon몬소리OTF Black" panose="02000A03000000000000" pitchFamily="50" charset="-127"/>
            </a:endParaRPr>
          </a:p>
          <a:p>
            <a:pPr marL="342900" indent="-342900" algn="ctr">
              <a:buAutoNum type="arabicPeriod"/>
            </a:pPr>
            <a:endParaRPr lang="en-US" altLang="ko-KR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342900" indent="-342900" algn="ctr">
              <a:buAutoNum type="arabicPeriod"/>
            </a:pPr>
            <a:r>
              <a:rPr lang="ko-KR" altLang="en-US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스트레스 취약성은 경찰공무원의 자살생각에 영향을 미친다</a:t>
            </a:r>
            <a:r>
              <a:rPr lang="en-US" altLang="ko-KR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.</a:t>
            </a:r>
          </a:p>
          <a:p>
            <a:pPr algn="ctr"/>
            <a:endParaRPr lang="en-US" altLang="ko-KR" sz="10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en-US" altLang="ko-KR" sz="1700" dirty="0">
                <a:latin typeface="Tium" panose="02000800000000000000" pitchFamily="2" charset="0"/>
                <a:ea typeface="배달의민족 도현" panose="020B0600000101010101" pitchFamily="50" charset="-127"/>
              </a:rPr>
              <a:t>1-1. </a:t>
            </a:r>
            <a:r>
              <a:rPr lang="ko-KR" altLang="en-US" sz="1700" dirty="0">
                <a:latin typeface="Tium" panose="02000800000000000000" pitchFamily="2" charset="0"/>
                <a:ea typeface="배달의민족 도현" panose="020B0600000101010101" pitchFamily="50" charset="-127"/>
              </a:rPr>
              <a:t>스트레스 취약성이 높을수록 경찰공무원의 </a:t>
            </a:r>
            <a:endParaRPr lang="en-US" altLang="ko-KR" sz="17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700" dirty="0">
                <a:latin typeface="Tium" panose="02000800000000000000" pitchFamily="2" charset="0"/>
                <a:ea typeface="배달의민족 도현" panose="020B0600000101010101" pitchFamily="50" charset="-127"/>
              </a:rPr>
              <a:t>자살생각에 정</a:t>
            </a:r>
            <a:r>
              <a:rPr lang="en-US" altLang="ko-KR" sz="1700" dirty="0">
                <a:latin typeface="Tium" panose="02000800000000000000" pitchFamily="2" charset="0"/>
                <a:ea typeface="배달의민족 도현" panose="020B0600000101010101" pitchFamily="50" charset="-127"/>
              </a:rPr>
              <a:t>(</a:t>
            </a:r>
            <a:r>
              <a:rPr lang="en-US" altLang="ko-KR" sz="17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+</a:t>
            </a:r>
            <a:r>
              <a:rPr lang="en-US" altLang="ko-KR" sz="1700" dirty="0">
                <a:latin typeface="Tium" panose="02000800000000000000" pitchFamily="2" charset="0"/>
                <a:ea typeface="배달의민족 도현" panose="020B0600000101010101" pitchFamily="50" charset="-127"/>
              </a:rPr>
              <a:t>)</a:t>
            </a:r>
            <a:r>
              <a:rPr lang="ko-KR" altLang="en-US" sz="1700" dirty="0">
                <a:latin typeface="Tium" panose="02000800000000000000" pitchFamily="2" charset="0"/>
                <a:ea typeface="배달의민족 도현" panose="020B0600000101010101" pitchFamily="50" charset="-127"/>
              </a:rPr>
              <a:t>적인 영향을 미칠 것이다</a:t>
            </a:r>
            <a:r>
              <a:rPr lang="en-US" altLang="ko-KR" sz="1700" dirty="0">
                <a:latin typeface="Tium" panose="02000800000000000000" pitchFamily="2" charset="0"/>
                <a:ea typeface="배달의민족 도현" panose="020B0600000101010101" pitchFamily="50" charset="-127"/>
              </a:rPr>
              <a:t>.</a:t>
            </a:r>
          </a:p>
          <a:p>
            <a:pPr algn="ctr"/>
            <a:endParaRPr lang="en-US" altLang="ko-KR" sz="17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 </a:t>
            </a:r>
            <a:r>
              <a:rPr lang="en-US" altLang="ko-KR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2. </a:t>
            </a:r>
            <a:r>
              <a:rPr lang="ko-KR" altLang="en-US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부정적 생활사건은 경찰의 자살생각에 영향을 미친다</a:t>
            </a:r>
            <a:r>
              <a:rPr lang="en-US" altLang="ko-KR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.</a:t>
            </a:r>
          </a:p>
          <a:p>
            <a:pPr algn="ctr"/>
            <a:endParaRPr lang="en-US" altLang="ko-KR" sz="19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en-US" altLang="ko-KR" sz="1700" dirty="0">
                <a:latin typeface="Tium" panose="02000800000000000000" pitchFamily="2" charset="0"/>
                <a:ea typeface="배달의민족 도현" panose="020B0600000101010101" pitchFamily="50" charset="-127"/>
              </a:rPr>
              <a:t>2-1. </a:t>
            </a:r>
            <a:r>
              <a:rPr lang="ko-KR" altLang="en-US" sz="1700" dirty="0">
                <a:latin typeface="Tium" panose="02000800000000000000" pitchFamily="2" charset="0"/>
                <a:ea typeface="배달의민족 도현" panose="020B0600000101010101" pitchFamily="50" charset="-127"/>
              </a:rPr>
              <a:t>배우자와의 이혼이나 별거 경험은 </a:t>
            </a:r>
            <a:endParaRPr lang="en-US" altLang="ko-KR" sz="17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700" dirty="0">
                <a:latin typeface="Tium" panose="02000800000000000000" pitchFamily="2" charset="0"/>
                <a:ea typeface="배달의민족 도현" panose="020B0600000101010101" pitchFamily="50" charset="-127"/>
              </a:rPr>
              <a:t>자살생각에 정</a:t>
            </a:r>
            <a:r>
              <a:rPr lang="en-US" altLang="ko-KR" sz="1700" dirty="0">
                <a:latin typeface="Tium" panose="02000800000000000000" pitchFamily="2" charset="0"/>
                <a:ea typeface="배달의민족 도현" panose="020B0600000101010101" pitchFamily="50" charset="-127"/>
              </a:rPr>
              <a:t>(</a:t>
            </a:r>
            <a:r>
              <a:rPr lang="en-US" altLang="ko-KR" sz="17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+</a:t>
            </a:r>
            <a:r>
              <a:rPr lang="en-US" altLang="ko-KR" sz="1700" dirty="0">
                <a:latin typeface="Tium" panose="02000800000000000000" pitchFamily="2" charset="0"/>
                <a:ea typeface="배달의민족 도현" panose="020B0600000101010101" pitchFamily="50" charset="-127"/>
              </a:rPr>
              <a:t>)</a:t>
            </a:r>
            <a:r>
              <a:rPr lang="ko-KR" altLang="en-US" sz="1700" dirty="0">
                <a:latin typeface="Tium" panose="02000800000000000000" pitchFamily="2" charset="0"/>
                <a:ea typeface="배달의민족 도현" panose="020B0600000101010101" pitchFamily="50" charset="-127"/>
              </a:rPr>
              <a:t>적인 영향을 미칠 것이다</a:t>
            </a:r>
            <a:r>
              <a:rPr lang="en-US" altLang="ko-KR" sz="1700" dirty="0">
                <a:latin typeface="Tium" panose="02000800000000000000" pitchFamily="2" charset="0"/>
                <a:ea typeface="배달의민족 도현" panose="020B0600000101010101" pitchFamily="50" charset="-127"/>
              </a:rPr>
              <a:t>.</a:t>
            </a:r>
          </a:p>
          <a:p>
            <a:pPr algn="ctr"/>
            <a:endParaRPr lang="en-US" altLang="ko-KR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en-US" altLang="ko-KR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3. </a:t>
            </a:r>
            <a:r>
              <a:rPr lang="ko-KR" altLang="en-US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자신의 질병 여부는 자살생각에 정</a:t>
            </a:r>
            <a:r>
              <a:rPr lang="en-US" altLang="ko-KR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(</a:t>
            </a:r>
            <a:r>
              <a:rPr lang="en-US" altLang="ko-KR" sz="20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+</a:t>
            </a:r>
            <a:r>
              <a:rPr lang="en-US" altLang="ko-KR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)</a:t>
            </a:r>
            <a:r>
              <a:rPr lang="ko-KR" altLang="en-US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적인 영향을 미칠 것이다</a:t>
            </a:r>
            <a:r>
              <a:rPr lang="en-US" altLang="ko-KR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.</a:t>
            </a:r>
            <a:endParaRPr lang="ko-KR" altLang="en-US" sz="20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C4667F4-69E2-43E6-A902-24F3C4F74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8" t="30401" r="35279" b="12200"/>
          <a:stretch/>
        </p:blipFill>
        <p:spPr>
          <a:xfrm>
            <a:off x="755576" y="1196752"/>
            <a:ext cx="7616486" cy="5284655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9FFE9220-1853-4C7E-BC8A-9BD97331C4CA}"/>
              </a:ext>
            </a:extLst>
          </p:cNvPr>
          <p:cNvSpPr/>
          <p:nvPr/>
        </p:nvSpPr>
        <p:spPr>
          <a:xfrm>
            <a:off x="179512" y="895546"/>
            <a:ext cx="878497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23" name="사각형: 둥근 모서리 5">
            <a:extLst>
              <a:ext uri="{FF2B5EF4-FFF2-40B4-BE49-F238E27FC236}">
                <a16:creationId xmlns:a16="http://schemas.microsoft.com/office/drawing/2014/main" id="{7DDBD9A1-3B17-480F-B97A-E6F94440C4BF}"/>
              </a:ext>
            </a:extLst>
          </p:cNvPr>
          <p:cNvSpPr/>
          <p:nvPr/>
        </p:nvSpPr>
        <p:spPr>
          <a:xfrm>
            <a:off x="5076056" y="428646"/>
            <a:ext cx="1125545" cy="476759"/>
          </a:xfrm>
          <a:custGeom>
            <a:avLst/>
            <a:gdLst>
              <a:gd name="connsiteX0" fmla="*/ 0 w 1432874"/>
              <a:gd name="connsiteY0" fmla="*/ 105032 h 630180"/>
              <a:gd name="connsiteX1" fmla="*/ 105032 w 1432874"/>
              <a:gd name="connsiteY1" fmla="*/ 0 h 630180"/>
              <a:gd name="connsiteX2" fmla="*/ 1327842 w 1432874"/>
              <a:gd name="connsiteY2" fmla="*/ 0 h 630180"/>
              <a:gd name="connsiteX3" fmla="*/ 1432874 w 1432874"/>
              <a:gd name="connsiteY3" fmla="*/ 105032 h 630180"/>
              <a:gd name="connsiteX4" fmla="*/ 1432874 w 1432874"/>
              <a:gd name="connsiteY4" fmla="*/ 525148 h 630180"/>
              <a:gd name="connsiteX5" fmla="*/ 1327842 w 1432874"/>
              <a:gd name="connsiteY5" fmla="*/ 630180 h 630180"/>
              <a:gd name="connsiteX6" fmla="*/ 105032 w 1432874"/>
              <a:gd name="connsiteY6" fmla="*/ 630180 h 630180"/>
              <a:gd name="connsiteX7" fmla="*/ 0 w 1432874"/>
              <a:gd name="connsiteY7" fmla="*/ 525148 h 630180"/>
              <a:gd name="connsiteX8" fmla="*/ 0 w 1432874"/>
              <a:gd name="connsiteY8" fmla="*/ 105032 h 630180"/>
              <a:gd name="connsiteX0" fmla="*/ 0 w 1432874"/>
              <a:gd name="connsiteY0" fmla="*/ 105032 h 630763"/>
              <a:gd name="connsiteX1" fmla="*/ 105032 w 1432874"/>
              <a:gd name="connsiteY1" fmla="*/ 0 h 630763"/>
              <a:gd name="connsiteX2" fmla="*/ 1327842 w 1432874"/>
              <a:gd name="connsiteY2" fmla="*/ 0 h 630763"/>
              <a:gd name="connsiteX3" fmla="*/ 1432874 w 1432874"/>
              <a:gd name="connsiteY3" fmla="*/ 105032 h 630763"/>
              <a:gd name="connsiteX4" fmla="*/ 1432874 w 1432874"/>
              <a:gd name="connsiteY4" fmla="*/ 525148 h 630763"/>
              <a:gd name="connsiteX5" fmla="*/ 1327842 w 1432874"/>
              <a:gd name="connsiteY5" fmla="*/ 630180 h 630763"/>
              <a:gd name="connsiteX6" fmla="*/ 105032 w 1432874"/>
              <a:gd name="connsiteY6" fmla="*/ 630180 h 630763"/>
              <a:gd name="connsiteX7" fmla="*/ 0 w 1432874"/>
              <a:gd name="connsiteY7" fmla="*/ 581709 h 630763"/>
              <a:gd name="connsiteX8" fmla="*/ 0 w 1432874"/>
              <a:gd name="connsiteY8" fmla="*/ 105032 h 630763"/>
              <a:gd name="connsiteX0" fmla="*/ 0 w 1432874"/>
              <a:gd name="connsiteY0" fmla="*/ 105032 h 642292"/>
              <a:gd name="connsiteX1" fmla="*/ 105032 w 1432874"/>
              <a:gd name="connsiteY1" fmla="*/ 0 h 642292"/>
              <a:gd name="connsiteX2" fmla="*/ 1327842 w 1432874"/>
              <a:gd name="connsiteY2" fmla="*/ 0 h 642292"/>
              <a:gd name="connsiteX3" fmla="*/ 1432874 w 1432874"/>
              <a:gd name="connsiteY3" fmla="*/ 105032 h 642292"/>
              <a:gd name="connsiteX4" fmla="*/ 1432874 w 1432874"/>
              <a:gd name="connsiteY4" fmla="*/ 609989 h 642292"/>
              <a:gd name="connsiteX5" fmla="*/ 1327842 w 1432874"/>
              <a:gd name="connsiteY5" fmla="*/ 630180 h 642292"/>
              <a:gd name="connsiteX6" fmla="*/ 105032 w 1432874"/>
              <a:gd name="connsiteY6" fmla="*/ 630180 h 642292"/>
              <a:gd name="connsiteX7" fmla="*/ 0 w 1432874"/>
              <a:gd name="connsiteY7" fmla="*/ 581709 h 642292"/>
              <a:gd name="connsiteX8" fmla="*/ 0 w 1432874"/>
              <a:gd name="connsiteY8" fmla="*/ 105032 h 6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874" h="642292">
                <a:moveTo>
                  <a:pt x="0" y="105032"/>
                </a:moveTo>
                <a:cubicBezTo>
                  <a:pt x="0" y="47024"/>
                  <a:pt x="47024" y="0"/>
                  <a:pt x="105032" y="0"/>
                </a:cubicBezTo>
                <a:lnTo>
                  <a:pt x="1327842" y="0"/>
                </a:lnTo>
                <a:cubicBezTo>
                  <a:pt x="1385850" y="0"/>
                  <a:pt x="1432874" y="47024"/>
                  <a:pt x="1432874" y="105032"/>
                </a:cubicBezTo>
                <a:lnTo>
                  <a:pt x="1432874" y="609989"/>
                </a:lnTo>
                <a:cubicBezTo>
                  <a:pt x="1432874" y="667997"/>
                  <a:pt x="1385850" y="630180"/>
                  <a:pt x="1327842" y="630180"/>
                </a:cubicBezTo>
                <a:lnTo>
                  <a:pt x="105032" y="630180"/>
                </a:lnTo>
                <a:cubicBezTo>
                  <a:pt x="47024" y="630180"/>
                  <a:pt x="0" y="639717"/>
                  <a:pt x="0" y="581709"/>
                </a:cubicBezTo>
                <a:lnTo>
                  <a:pt x="0" y="1050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6E00DD-4D28-4A53-AFE3-CF884C48B3F0}"/>
              </a:ext>
            </a:extLst>
          </p:cNvPr>
          <p:cNvSpPr txBox="1"/>
          <p:nvPr/>
        </p:nvSpPr>
        <p:spPr>
          <a:xfrm>
            <a:off x="4141433" y="48236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서 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A4544E-192A-416D-A579-0EF6880C5A99}"/>
              </a:ext>
            </a:extLst>
          </p:cNvPr>
          <p:cNvSpPr txBox="1"/>
          <p:nvPr/>
        </p:nvSpPr>
        <p:spPr>
          <a:xfrm>
            <a:off x="5120188" y="5393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연구방법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F7251E-BC30-4922-A3E8-185307D83FF7}"/>
              </a:ext>
            </a:extLst>
          </p:cNvPr>
          <p:cNvSpPr txBox="1"/>
          <p:nvPr/>
        </p:nvSpPr>
        <p:spPr>
          <a:xfrm>
            <a:off x="6331219" y="482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연구결과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5355AD-AE6F-49AF-8C10-A63456D24F61}"/>
              </a:ext>
            </a:extLst>
          </p:cNvPr>
          <p:cNvSpPr txBox="1"/>
          <p:nvPr/>
        </p:nvSpPr>
        <p:spPr>
          <a:xfrm>
            <a:off x="7426111" y="48236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결 론</a:t>
            </a:r>
          </a:p>
        </p:txBody>
      </p:sp>
    </p:spTree>
    <p:extLst>
      <p:ext uri="{BB962C8B-B14F-4D97-AF65-F5344CB8AC3E}">
        <p14:creationId xmlns:p14="http://schemas.microsoft.com/office/powerpoint/2010/main" val="2821467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E1FDE52-0A63-41D3-B3B6-BD31131532B4}"/>
              </a:ext>
            </a:extLst>
          </p:cNvPr>
          <p:cNvGrpSpPr/>
          <p:nvPr/>
        </p:nvGrpSpPr>
        <p:grpSpPr>
          <a:xfrm>
            <a:off x="5149413" y="1196752"/>
            <a:ext cx="3527043" cy="2113190"/>
            <a:chOff x="2005177" y="2552152"/>
            <a:chExt cx="5297110" cy="3131483"/>
          </a:xfrm>
        </p:grpSpPr>
        <p:sp>
          <p:nvSpPr>
            <p:cNvPr id="34" name="원형: 비어 있음 7">
              <a:extLst>
                <a:ext uri="{FF2B5EF4-FFF2-40B4-BE49-F238E27FC236}">
                  <a16:creationId xmlns:a16="http://schemas.microsoft.com/office/drawing/2014/main" id="{0D4B62B7-04EC-45BE-98B3-DD81483E2833}"/>
                </a:ext>
              </a:extLst>
            </p:cNvPr>
            <p:cNvSpPr/>
            <p:nvPr/>
          </p:nvSpPr>
          <p:spPr>
            <a:xfrm>
              <a:off x="2005177" y="2774193"/>
              <a:ext cx="2939151" cy="2909442"/>
            </a:xfrm>
            <a:prstGeom prst="donut">
              <a:avLst>
                <a:gd name="adj" fmla="val 2541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35" name="원호 34">
              <a:extLst>
                <a:ext uri="{FF2B5EF4-FFF2-40B4-BE49-F238E27FC236}">
                  <a16:creationId xmlns:a16="http://schemas.microsoft.com/office/drawing/2014/main" id="{D414FCCF-BACA-4DDA-B598-163D8FB42CCA}"/>
                </a:ext>
              </a:extLst>
            </p:cNvPr>
            <p:cNvSpPr/>
            <p:nvPr/>
          </p:nvSpPr>
          <p:spPr>
            <a:xfrm rot="16200000">
              <a:off x="2370501" y="3107111"/>
              <a:ext cx="2249627" cy="2172490"/>
            </a:xfrm>
            <a:prstGeom prst="arc">
              <a:avLst>
                <a:gd name="adj1" fmla="val 3267149"/>
                <a:gd name="adj2" fmla="val 13233751"/>
              </a:avLst>
            </a:prstGeom>
            <a:noFill/>
            <a:ln w="571500" cap="rnd">
              <a:solidFill>
                <a:schemeClr val="accent1"/>
              </a:solidFill>
              <a:rou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2CC6AB-18B7-4617-BAAF-78A93E05C322}"/>
                </a:ext>
              </a:extLst>
            </p:cNvPr>
            <p:cNvSpPr txBox="1"/>
            <p:nvPr/>
          </p:nvSpPr>
          <p:spPr>
            <a:xfrm>
              <a:off x="2701286" y="3752189"/>
              <a:ext cx="1483282" cy="91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40</a:t>
              </a:r>
              <a:r>
                <a:rPr lang="ko-KR" altLang="en-US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대</a:t>
              </a:r>
              <a:endParaRPr lang="en-US" altLang="ko-KR" sz="1400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  <a:p>
              <a:pPr algn="ctr"/>
              <a:r>
                <a:rPr lang="en-US" altLang="ko-KR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42.63</a:t>
              </a:r>
              <a:r>
                <a:rPr lang="en-US" altLang="ko-KR" sz="20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%</a:t>
              </a:r>
              <a:endPara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37" name="원형: 비어 있음 13">
              <a:extLst>
                <a:ext uri="{FF2B5EF4-FFF2-40B4-BE49-F238E27FC236}">
                  <a16:creationId xmlns:a16="http://schemas.microsoft.com/office/drawing/2014/main" id="{5B294C79-6160-49C5-BDFC-2D9D7695F5FF}"/>
                </a:ext>
              </a:extLst>
            </p:cNvPr>
            <p:cNvSpPr/>
            <p:nvPr/>
          </p:nvSpPr>
          <p:spPr>
            <a:xfrm>
              <a:off x="5104570" y="2552152"/>
              <a:ext cx="2197717" cy="2282479"/>
            </a:xfrm>
            <a:prstGeom prst="donut">
              <a:avLst>
                <a:gd name="adj" fmla="val 2379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38" name="원호 37">
              <a:extLst>
                <a:ext uri="{FF2B5EF4-FFF2-40B4-BE49-F238E27FC236}">
                  <a16:creationId xmlns:a16="http://schemas.microsoft.com/office/drawing/2014/main" id="{DC8C6833-5700-484D-AE11-3C07C8D277F4}"/>
                </a:ext>
              </a:extLst>
            </p:cNvPr>
            <p:cNvSpPr/>
            <p:nvPr/>
          </p:nvSpPr>
          <p:spPr>
            <a:xfrm rot="15632215">
              <a:off x="5523080" y="2792619"/>
              <a:ext cx="1406130" cy="1536205"/>
            </a:xfrm>
            <a:prstGeom prst="arc">
              <a:avLst>
                <a:gd name="adj1" fmla="val 1750592"/>
                <a:gd name="adj2" fmla="val 1851259"/>
              </a:avLst>
            </a:prstGeom>
            <a:noFill/>
            <a:ln w="444500" cap="rnd">
              <a:solidFill>
                <a:schemeClr val="accent2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25E31C-8906-42F9-833B-2577F7DEF226}"/>
                </a:ext>
              </a:extLst>
            </p:cNvPr>
            <p:cNvSpPr txBox="1"/>
            <p:nvPr/>
          </p:nvSpPr>
          <p:spPr>
            <a:xfrm>
              <a:off x="5754931" y="3561272"/>
              <a:ext cx="883332" cy="456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20</a:t>
              </a:r>
              <a:r>
                <a:rPr lang="ko-KR" altLang="en-US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대</a:t>
              </a:r>
              <a:endParaRPr lang="en-US" altLang="ko-KR" sz="1400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9D0C47BD-1EB1-42D5-A07F-DEDFAF8D6CFD}"/>
              </a:ext>
            </a:extLst>
          </p:cNvPr>
          <p:cNvGrpSpPr/>
          <p:nvPr/>
        </p:nvGrpSpPr>
        <p:grpSpPr>
          <a:xfrm>
            <a:off x="611560" y="1268760"/>
            <a:ext cx="3588042" cy="2088902"/>
            <a:chOff x="2036717" y="2524691"/>
            <a:chExt cx="5263953" cy="3225186"/>
          </a:xfrm>
        </p:grpSpPr>
        <p:sp>
          <p:nvSpPr>
            <p:cNvPr id="25" name="원형: 비어 있음 7">
              <a:extLst>
                <a:ext uri="{FF2B5EF4-FFF2-40B4-BE49-F238E27FC236}">
                  <a16:creationId xmlns:a16="http://schemas.microsoft.com/office/drawing/2014/main" id="{C4A63162-09F0-407A-AE0A-C498E8757229}"/>
                </a:ext>
              </a:extLst>
            </p:cNvPr>
            <p:cNvSpPr/>
            <p:nvPr/>
          </p:nvSpPr>
          <p:spPr>
            <a:xfrm>
              <a:off x="2036717" y="2695887"/>
              <a:ext cx="2911322" cy="3053990"/>
            </a:xfrm>
            <a:prstGeom prst="donut">
              <a:avLst>
                <a:gd name="adj" fmla="val 2648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26" name="원호 25">
              <a:extLst>
                <a:ext uri="{FF2B5EF4-FFF2-40B4-BE49-F238E27FC236}">
                  <a16:creationId xmlns:a16="http://schemas.microsoft.com/office/drawing/2014/main" id="{10933BDE-36E4-4C9C-AC11-CCE94FD415C8}"/>
                </a:ext>
              </a:extLst>
            </p:cNvPr>
            <p:cNvSpPr/>
            <p:nvPr/>
          </p:nvSpPr>
          <p:spPr>
            <a:xfrm rot="16200000">
              <a:off x="2341125" y="3077733"/>
              <a:ext cx="2249627" cy="2231246"/>
            </a:xfrm>
            <a:prstGeom prst="arc">
              <a:avLst>
                <a:gd name="adj1" fmla="val 17690450"/>
                <a:gd name="adj2" fmla="val 13233751"/>
              </a:avLst>
            </a:prstGeom>
            <a:noFill/>
            <a:ln w="571500" cap="rnd">
              <a:solidFill>
                <a:schemeClr val="accent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ACD531-4438-4750-A182-4F635BB221CF}"/>
                </a:ext>
              </a:extLst>
            </p:cNvPr>
            <p:cNvSpPr txBox="1"/>
            <p:nvPr/>
          </p:nvSpPr>
          <p:spPr>
            <a:xfrm>
              <a:off x="2776486" y="3785901"/>
              <a:ext cx="1409658" cy="950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남자</a:t>
              </a:r>
              <a:endParaRPr lang="en-US" altLang="ko-KR" sz="1400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  <a:p>
              <a:pPr algn="ctr"/>
              <a:r>
                <a:rPr lang="en-US" altLang="ko-KR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93.66</a:t>
              </a:r>
              <a:r>
                <a:rPr lang="en-US" altLang="ko-KR" sz="20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%</a:t>
              </a:r>
              <a:endPara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28" name="원형: 비어 있음 13">
              <a:extLst>
                <a:ext uri="{FF2B5EF4-FFF2-40B4-BE49-F238E27FC236}">
                  <a16:creationId xmlns:a16="http://schemas.microsoft.com/office/drawing/2014/main" id="{CAACEB9F-0CAB-4594-86BB-FAC7F957FA19}"/>
                </a:ext>
              </a:extLst>
            </p:cNvPr>
            <p:cNvSpPr/>
            <p:nvPr/>
          </p:nvSpPr>
          <p:spPr>
            <a:xfrm>
              <a:off x="5104571" y="2524691"/>
              <a:ext cx="2196099" cy="2309939"/>
            </a:xfrm>
            <a:prstGeom prst="donut">
              <a:avLst>
                <a:gd name="adj" fmla="val 2455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29" name="원호 28">
              <a:extLst>
                <a:ext uri="{FF2B5EF4-FFF2-40B4-BE49-F238E27FC236}">
                  <a16:creationId xmlns:a16="http://schemas.microsoft.com/office/drawing/2014/main" id="{463C89E0-E494-4F34-9B04-49219DC60BEC}"/>
                </a:ext>
              </a:extLst>
            </p:cNvPr>
            <p:cNvSpPr/>
            <p:nvPr/>
          </p:nvSpPr>
          <p:spPr>
            <a:xfrm rot="15632215">
              <a:off x="5523081" y="2792619"/>
              <a:ext cx="1406130" cy="1536205"/>
            </a:xfrm>
            <a:prstGeom prst="arc">
              <a:avLst>
                <a:gd name="adj1" fmla="val 1750592"/>
                <a:gd name="adj2" fmla="val 3537855"/>
              </a:avLst>
            </a:prstGeom>
            <a:noFill/>
            <a:ln w="444500" cap="rnd">
              <a:solidFill>
                <a:schemeClr val="accent2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F8761E-DD53-4DC6-B76B-7063FB95EB5C}"/>
                </a:ext>
              </a:extLst>
            </p:cNvPr>
            <p:cNvSpPr txBox="1"/>
            <p:nvPr/>
          </p:nvSpPr>
          <p:spPr>
            <a:xfrm>
              <a:off x="5754932" y="3561272"/>
              <a:ext cx="883330" cy="47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여자</a:t>
              </a:r>
              <a:endParaRPr lang="en-US" altLang="ko-KR" sz="1400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F50F5A5-CCAE-498A-979B-99111F0BA181}"/>
              </a:ext>
            </a:extLst>
          </p:cNvPr>
          <p:cNvGrpSpPr/>
          <p:nvPr/>
        </p:nvGrpSpPr>
        <p:grpSpPr>
          <a:xfrm>
            <a:off x="467544" y="4293096"/>
            <a:ext cx="3777605" cy="2160240"/>
            <a:chOff x="2005179" y="2636912"/>
            <a:chExt cx="5297108" cy="3068830"/>
          </a:xfrm>
        </p:grpSpPr>
        <p:sp>
          <p:nvSpPr>
            <p:cNvPr id="32" name="원형: 비어 있음 7">
              <a:extLst>
                <a:ext uri="{FF2B5EF4-FFF2-40B4-BE49-F238E27FC236}">
                  <a16:creationId xmlns:a16="http://schemas.microsoft.com/office/drawing/2014/main" id="{F6A9953B-5EBF-4264-A3E3-575D9F60F31B}"/>
                </a:ext>
              </a:extLst>
            </p:cNvPr>
            <p:cNvSpPr/>
            <p:nvPr/>
          </p:nvSpPr>
          <p:spPr>
            <a:xfrm>
              <a:off x="2005179" y="2778172"/>
              <a:ext cx="2940082" cy="2927570"/>
            </a:xfrm>
            <a:prstGeom prst="donut">
              <a:avLst>
                <a:gd name="adj" fmla="val 2390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33" name="원호 32">
              <a:extLst>
                <a:ext uri="{FF2B5EF4-FFF2-40B4-BE49-F238E27FC236}">
                  <a16:creationId xmlns:a16="http://schemas.microsoft.com/office/drawing/2014/main" id="{E919E9F8-9C55-4D02-BE47-BFBF3F1DFA86}"/>
                </a:ext>
              </a:extLst>
            </p:cNvPr>
            <p:cNvSpPr/>
            <p:nvPr/>
          </p:nvSpPr>
          <p:spPr>
            <a:xfrm rot="16200000">
              <a:off x="2370501" y="3107111"/>
              <a:ext cx="2249627" cy="2172490"/>
            </a:xfrm>
            <a:prstGeom prst="arc">
              <a:avLst>
                <a:gd name="adj1" fmla="val 5787389"/>
                <a:gd name="adj2" fmla="val 13233751"/>
              </a:avLst>
            </a:prstGeom>
            <a:noFill/>
            <a:ln w="571500" cap="rnd">
              <a:solidFill>
                <a:schemeClr val="accent1"/>
              </a:solidFill>
              <a:rou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9EBC83C-67C1-4C4F-84E9-DD54FCF0AB9E}"/>
                </a:ext>
              </a:extLst>
            </p:cNvPr>
            <p:cNvSpPr txBox="1"/>
            <p:nvPr/>
          </p:nvSpPr>
          <p:spPr>
            <a:xfrm>
              <a:off x="2763325" y="3850461"/>
              <a:ext cx="1345188" cy="87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고혈압</a:t>
              </a:r>
              <a:endParaRPr lang="en-US" altLang="ko-KR" sz="1400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  <a:p>
              <a:pPr algn="ctr"/>
              <a:r>
                <a:rPr lang="en-US" altLang="ko-KR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38,23</a:t>
              </a:r>
              <a:r>
                <a:rPr lang="en-US" altLang="ko-KR" sz="20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%</a:t>
              </a:r>
              <a:endPara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42" name="원형: 비어 있음 13">
              <a:extLst>
                <a:ext uri="{FF2B5EF4-FFF2-40B4-BE49-F238E27FC236}">
                  <a16:creationId xmlns:a16="http://schemas.microsoft.com/office/drawing/2014/main" id="{4CFE9C25-AA22-4EF3-BEDF-1F4B454E899F}"/>
                </a:ext>
              </a:extLst>
            </p:cNvPr>
            <p:cNvSpPr/>
            <p:nvPr/>
          </p:nvSpPr>
          <p:spPr>
            <a:xfrm>
              <a:off x="5104570" y="2636912"/>
              <a:ext cx="2197717" cy="2197717"/>
            </a:xfrm>
            <a:prstGeom prst="donut">
              <a:avLst>
                <a:gd name="adj" fmla="val 2293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43" name="원호 42">
              <a:extLst>
                <a:ext uri="{FF2B5EF4-FFF2-40B4-BE49-F238E27FC236}">
                  <a16:creationId xmlns:a16="http://schemas.microsoft.com/office/drawing/2014/main" id="{215C8184-8DFE-40C0-A697-F6F4E34D9AAB}"/>
                </a:ext>
              </a:extLst>
            </p:cNvPr>
            <p:cNvSpPr/>
            <p:nvPr/>
          </p:nvSpPr>
          <p:spPr>
            <a:xfrm rot="15632215">
              <a:off x="5510044" y="2771269"/>
              <a:ext cx="1328423" cy="1550291"/>
            </a:xfrm>
            <a:prstGeom prst="arc">
              <a:avLst>
                <a:gd name="adj1" fmla="val 18675289"/>
                <a:gd name="adj2" fmla="val 3537855"/>
              </a:avLst>
            </a:prstGeom>
            <a:noFill/>
            <a:ln w="4445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52D72B8-16FD-4E1B-9617-FEF7AAF9306F}"/>
                </a:ext>
              </a:extLst>
            </p:cNvPr>
            <p:cNvSpPr txBox="1"/>
            <p:nvPr/>
          </p:nvSpPr>
          <p:spPr>
            <a:xfrm>
              <a:off x="5754931" y="3561272"/>
              <a:ext cx="883331" cy="43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400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985872E6-445C-40DD-A9CE-52FDA6CD1B53}"/>
              </a:ext>
            </a:extLst>
          </p:cNvPr>
          <p:cNvSpPr/>
          <p:nvPr/>
        </p:nvSpPr>
        <p:spPr>
          <a:xfrm>
            <a:off x="179512" y="895546"/>
            <a:ext cx="878497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52" name="사각형: 둥근 모서리 5">
            <a:extLst>
              <a:ext uri="{FF2B5EF4-FFF2-40B4-BE49-F238E27FC236}">
                <a16:creationId xmlns:a16="http://schemas.microsoft.com/office/drawing/2014/main" id="{74144010-2617-43A3-B20A-F2A9A8D54DCC}"/>
              </a:ext>
            </a:extLst>
          </p:cNvPr>
          <p:cNvSpPr/>
          <p:nvPr/>
        </p:nvSpPr>
        <p:spPr>
          <a:xfrm>
            <a:off x="6180578" y="428646"/>
            <a:ext cx="1125545" cy="476759"/>
          </a:xfrm>
          <a:custGeom>
            <a:avLst/>
            <a:gdLst>
              <a:gd name="connsiteX0" fmla="*/ 0 w 1432874"/>
              <a:gd name="connsiteY0" fmla="*/ 105032 h 630180"/>
              <a:gd name="connsiteX1" fmla="*/ 105032 w 1432874"/>
              <a:gd name="connsiteY1" fmla="*/ 0 h 630180"/>
              <a:gd name="connsiteX2" fmla="*/ 1327842 w 1432874"/>
              <a:gd name="connsiteY2" fmla="*/ 0 h 630180"/>
              <a:gd name="connsiteX3" fmla="*/ 1432874 w 1432874"/>
              <a:gd name="connsiteY3" fmla="*/ 105032 h 630180"/>
              <a:gd name="connsiteX4" fmla="*/ 1432874 w 1432874"/>
              <a:gd name="connsiteY4" fmla="*/ 525148 h 630180"/>
              <a:gd name="connsiteX5" fmla="*/ 1327842 w 1432874"/>
              <a:gd name="connsiteY5" fmla="*/ 630180 h 630180"/>
              <a:gd name="connsiteX6" fmla="*/ 105032 w 1432874"/>
              <a:gd name="connsiteY6" fmla="*/ 630180 h 630180"/>
              <a:gd name="connsiteX7" fmla="*/ 0 w 1432874"/>
              <a:gd name="connsiteY7" fmla="*/ 525148 h 630180"/>
              <a:gd name="connsiteX8" fmla="*/ 0 w 1432874"/>
              <a:gd name="connsiteY8" fmla="*/ 105032 h 630180"/>
              <a:gd name="connsiteX0" fmla="*/ 0 w 1432874"/>
              <a:gd name="connsiteY0" fmla="*/ 105032 h 630763"/>
              <a:gd name="connsiteX1" fmla="*/ 105032 w 1432874"/>
              <a:gd name="connsiteY1" fmla="*/ 0 h 630763"/>
              <a:gd name="connsiteX2" fmla="*/ 1327842 w 1432874"/>
              <a:gd name="connsiteY2" fmla="*/ 0 h 630763"/>
              <a:gd name="connsiteX3" fmla="*/ 1432874 w 1432874"/>
              <a:gd name="connsiteY3" fmla="*/ 105032 h 630763"/>
              <a:gd name="connsiteX4" fmla="*/ 1432874 w 1432874"/>
              <a:gd name="connsiteY4" fmla="*/ 525148 h 630763"/>
              <a:gd name="connsiteX5" fmla="*/ 1327842 w 1432874"/>
              <a:gd name="connsiteY5" fmla="*/ 630180 h 630763"/>
              <a:gd name="connsiteX6" fmla="*/ 105032 w 1432874"/>
              <a:gd name="connsiteY6" fmla="*/ 630180 h 630763"/>
              <a:gd name="connsiteX7" fmla="*/ 0 w 1432874"/>
              <a:gd name="connsiteY7" fmla="*/ 581709 h 630763"/>
              <a:gd name="connsiteX8" fmla="*/ 0 w 1432874"/>
              <a:gd name="connsiteY8" fmla="*/ 105032 h 630763"/>
              <a:gd name="connsiteX0" fmla="*/ 0 w 1432874"/>
              <a:gd name="connsiteY0" fmla="*/ 105032 h 642292"/>
              <a:gd name="connsiteX1" fmla="*/ 105032 w 1432874"/>
              <a:gd name="connsiteY1" fmla="*/ 0 h 642292"/>
              <a:gd name="connsiteX2" fmla="*/ 1327842 w 1432874"/>
              <a:gd name="connsiteY2" fmla="*/ 0 h 642292"/>
              <a:gd name="connsiteX3" fmla="*/ 1432874 w 1432874"/>
              <a:gd name="connsiteY3" fmla="*/ 105032 h 642292"/>
              <a:gd name="connsiteX4" fmla="*/ 1432874 w 1432874"/>
              <a:gd name="connsiteY4" fmla="*/ 609989 h 642292"/>
              <a:gd name="connsiteX5" fmla="*/ 1327842 w 1432874"/>
              <a:gd name="connsiteY5" fmla="*/ 630180 h 642292"/>
              <a:gd name="connsiteX6" fmla="*/ 105032 w 1432874"/>
              <a:gd name="connsiteY6" fmla="*/ 630180 h 642292"/>
              <a:gd name="connsiteX7" fmla="*/ 0 w 1432874"/>
              <a:gd name="connsiteY7" fmla="*/ 581709 h 642292"/>
              <a:gd name="connsiteX8" fmla="*/ 0 w 1432874"/>
              <a:gd name="connsiteY8" fmla="*/ 105032 h 6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874" h="642292">
                <a:moveTo>
                  <a:pt x="0" y="105032"/>
                </a:moveTo>
                <a:cubicBezTo>
                  <a:pt x="0" y="47024"/>
                  <a:pt x="47024" y="0"/>
                  <a:pt x="105032" y="0"/>
                </a:cubicBezTo>
                <a:lnTo>
                  <a:pt x="1327842" y="0"/>
                </a:lnTo>
                <a:cubicBezTo>
                  <a:pt x="1385850" y="0"/>
                  <a:pt x="1432874" y="47024"/>
                  <a:pt x="1432874" y="105032"/>
                </a:cubicBezTo>
                <a:lnTo>
                  <a:pt x="1432874" y="609989"/>
                </a:lnTo>
                <a:cubicBezTo>
                  <a:pt x="1432874" y="667997"/>
                  <a:pt x="1385850" y="630180"/>
                  <a:pt x="1327842" y="630180"/>
                </a:cubicBezTo>
                <a:lnTo>
                  <a:pt x="105032" y="630180"/>
                </a:lnTo>
                <a:cubicBezTo>
                  <a:pt x="47024" y="630180"/>
                  <a:pt x="0" y="639717"/>
                  <a:pt x="0" y="581709"/>
                </a:cubicBezTo>
                <a:lnTo>
                  <a:pt x="0" y="1050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9EA5EA9-922D-4F50-9621-89583D180B97}"/>
              </a:ext>
            </a:extLst>
          </p:cNvPr>
          <p:cNvSpPr txBox="1"/>
          <p:nvPr/>
        </p:nvSpPr>
        <p:spPr>
          <a:xfrm>
            <a:off x="4141433" y="48236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서 론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EDCEE0-E1FB-4F08-B693-64A7BCA0F5AF}"/>
              </a:ext>
            </a:extLst>
          </p:cNvPr>
          <p:cNvSpPr txBox="1"/>
          <p:nvPr/>
        </p:nvSpPr>
        <p:spPr>
          <a:xfrm>
            <a:off x="4975812" y="482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연구방법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E602BD-0E24-4314-97E5-AC62B422B343}"/>
              </a:ext>
            </a:extLst>
          </p:cNvPr>
          <p:cNvSpPr txBox="1"/>
          <p:nvPr/>
        </p:nvSpPr>
        <p:spPr>
          <a:xfrm>
            <a:off x="6200308" y="5393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연구결과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B1C3E36-C882-4B26-B197-D85BB4808153}"/>
              </a:ext>
            </a:extLst>
          </p:cNvPr>
          <p:cNvSpPr txBox="1"/>
          <p:nvPr/>
        </p:nvSpPr>
        <p:spPr>
          <a:xfrm>
            <a:off x="7464469" y="48607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결 론</a:t>
            </a: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FFDCA5A-C652-4BEA-8D34-0226F8551459}"/>
              </a:ext>
            </a:extLst>
          </p:cNvPr>
          <p:cNvGrpSpPr/>
          <p:nvPr/>
        </p:nvGrpSpPr>
        <p:grpSpPr>
          <a:xfrm>
            <a:off x="4993807" y="4293100"/>
            <a:ext cx="3610641" cy="1944212"/>
            <a:chOff x="2005179" y="2636912"/>
            <a:chExt cx="5297107" cy="3001790"/>
          </a:xfrm>
        </p:grpSpPr>
        <p:sp>
          <p:nvSpPr>
            <p:cNvPr id="58" name="원형: 비어 있음 7">
              <a:extLst>
                <a:ext uri="{FF2B5EF4-FFF2-40B4-BE49-F238E27FC236}">
                  <a16:creationId xmlns:a16="http://schemas.microsoft.com/office/drawing/2014/main" id="{1354A7D1-E814-47FD-A1C8-115C40D19AFE}"/>
                </a:ext>
              </a:extLst>
            </p:cNvPr>
            <p:cNvSpPr/>
            <p:nvPr/>
          </p:nvSpPr>
          <p:spPr>
            <a:xfrm>
              <a:off x="2005179" y="2778172"/>
              <a:ext cx="2871020" cy="2860530"/>
            </a:xfrm>
            <a:prstGeom prst="donut">
              <a:avLst>
                <a:gd name="adj" fmla="val 2336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59" name="원호 58">
              <a:extLst>
                <a:ext uri="{FF2B5EF4-FFF2-40B4-BE49-F238E27FC236}">
                  <a16:creationId xmlns:a16="http://schemas.microsoft.com/office/drawing/2014/main" id="{C3AE2696-008E-4C55-BCD8-EBB983AF15D5}"/>
                </a:ext>
              </a:extLst>
            </p:cNvPr>
            <p:cNvSpPr/>
            <p:nvPr/>
          </p:nvSpPr>
          <p:spPr>
            <a:xfrm rot="16860000">
              <a:off x="2745042" y="3581521"/>
              <a:ext cx="1387482" cy="2059784"/>
            </a:xfrm>
            <a:prstGeom prst="arc">
              <a:avLst>
                <a:gd name="adj1" fmla="val 8614458"/>
                <a:gd name="adj2" fmla="val 13831979"/>
              </a:avLst>
            </a:prstGeom>
            <a:noFill/>
            <a:ln w="571500" cap="rnd">
              <a:solidFill>
                <a:schemeClr val="accent1"/>
              </a:solidFill>
              <a:rou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CA8A937-B35E-4D76-BE32-7BF0BB817921}"/>
                </a:ext>
              </a:extLst>
            </p:cNvPr>
            <p:cNvSpPr txBox="1"/>
            <p:nvPr/>
          </p:nvSpPr>
          <p:spPr>
            <a:xfrm>
              <a:off x="2726445" y="3798896"/>
              <a:ext cx="1409658" cy="950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자살 생각</a:t>
              </a:r>
              <a:endParaRPr lang="en-US" altLang="ko-KR" sz="1400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  <a:p>
              <a:pPr algn="ctr"/>
              <a:r>
                <a:rPr lang="en-US" altLang="ko-KR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7.75</a:t>
              </a:r>
              <a:r>
                <a:rPr lang="en-US" altLang="ko-KR" sz="20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%</a:t>
              </a:r>
              <a:endPara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61" name="원형: 비어 있음 13">
              <a:extLst>
                <a:ext uri="{FF2B5EF4-FFF2-40B4-BE49-F238E27FC236}">
                  <a16:creationId xmlns:a16="http://schemas.microsoft.com/office/drawing/2014/main" id="{EADC6DD7-AE62-4690-8BB9-5AA630D8E10E}"/>
                </a:ext>
              </a:extLst>
            </p:cNvPr>
            <p:cNvSpPr/>
            <p:nvPr/>
          </p:nvSpPr>
          <p:spPr>
            <a:xfrm>
              <a:off x="5104569" y="2636912"/>
              <a:ext cx="2197717" cy="2197718"/>
            </a:xfrm>
            <a:prstGeom prst="donut">
              <a:avLst>
                <a:gd name="adj" fmla="val 2398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62" name="원호 61">
              <a:extLst>
                <a:ext uri="{FF2B5EF4-FFF2-40B4-BE49-F238E27FC236}">
                  <a16:creationId xmlns:a16="http://schemas.microsoft.com/office/drawing/2014/main" id="{009E69CB-71D4-46D4-B2F5-24D215E13116}"/>
                </a:ext>
              </a:extLst>
            </p:cNvPr>
            <p:cNvSpPr/>
            <p:nvPr/>
          </p:nvSpPr>
          <p:spPr>
            <a:xfrm rot="16200000">
              <a:off x="5496614" y="2744609"/>
              <a:ext cx="1427691" cy="1649373"/>
            </a:xfrm>
            <a:prstGeom prst="arc">
              <a:avLst>
                <a:gd name="adj1" fmla="val 16198437"/>
                <a:gd name="adj2" fmla="val 5719709"/>
              </a:avLst>
            </a:prstGeom>
            <a:noFill/>
            <a:ln w="444500" cap="rnd">
              <a:solidFill>
                <a:schemeClr val="accent2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7FBA346-A31B-4D4A-8284-29EFC9E3FF1E}"/>
                </a:ext>
              </a:extLst>
            </p:cNvPr>
            <p:cNvSpPr txBox="1"/>
            <p:nvPr/>
          </p:nvSpPr>
          <p:spPr>
            <a:xfrm>
              <a:off x="5754932" y="3561271"/>
              <a:ext cx="883330" cy="47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400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4E7CC705-9089-46F1-A1F3-4F44C2210854}"/>
              </a:ext>
            </a:extLst>
          </p:cNvPr>
          <p:cNvCxnSpPr>
            <a:cxnSpLocks/>
          </p:cNvCxnSpPr>
          <p:nvPr/>
        </p:nvCxnSpPr>
        <p:spPr>
          <a:xfrm>
            <a:off x="179512" y="3717032"/>
            <a:ext cx="8784976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9A2BB8C3-8A21-4CFF-96ED-4B08E24DE72E}"/>
              </a:ext>
            </a:extLst>
          </p:cNvPr>
          <p:cNvCxnSpPr>
            <a:cxnSpLocks/>
            <a:stCxn id="51" idx="2"/>
            <a:endCxn id="7" idx="2"/>
          </p:cNvCxnSpPr>
          <p:nvPr/>
        </p:nvCxnSpPr>
        <p:spPr>
          <a:xfrm>
            <a:off x="4572000" y="941265"/>
            <a:ext cx="0" cy="5800103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CFDF466-E92F-4725-8D2D-D9845A627EA7}"/>
              </a:ext>
            </a:extLst>
          </p:cNvPr>
          <p:cNvSpPr txBox="1"/>
          <p:nvPr/>
        </p:nvSpPr>
        <p:spPr>
          <a:xfrm>
            <a:off x="3419877" y="3306006"/>
            <a:ext cx="115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남녀비율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4416ED4-E5D5-4FBA-A122-FA7A7DF01C26}"/>
              </a:ext>
            </a:extLst>
          </p:cNvPr>
          <p:cNvSpPr txBox="1"/>
          <p:nvPr/>
        </p:nvSpPr>
        <p:spPr>
          <a:xfrm>
            <a:off x="4572000" y="3316054"/>
            <a:ext cx="115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나이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82FC67D-A160-4852-8F58-727BDD1BB235}"/>
              </a:ext>
            </a:extLst>
          </p:cNvPr>
          <p:cNvSpPr txBox="1"/>
          <p:nvPr/>
        </p:nvSpPr>
        <p:spPr>
          <a:xfrm>
            <a:off x="3419872" y="3818206"/>
            <a:ext cx="115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병적문제</a:t>
            </a:r>
          </a:p>
        </p:txBody>
      </p: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9BA02C3E-B5D9-431D-B25E-C89DCDF46E90}"/>
              </a:ext>
            </a:extLst>
          </p:cNvPr>
          <p:cNvCxnSpPr>
            <a:cxnSpLocks/>
          </p:cNvCxnSpPr>
          <p:nvPr/>
        </p:nvCxnSpPr>
        <p:spPr>
          <a:xfrm>
            <a:off x="179512" y="3724880"/>
            <a:ext cx="8784976" cy="0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1DF9D12-C2C9-47C0-8BA3-E01BC16F556A}"/>
              </a:ext>
            </a:extLst>
          </p:cNvPr>
          <p:cNvSpPr txBox="1"/>
          <p:nvPr/>
        </p:nvSpPr>
        <p:spPr>
          <a:xfrm>
            <a:off x="4572000" y="381820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경찰공무원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C918DC6-EC80-4E39-9EA5-16FF2F38BA3B}"/>
              </a:ext>
            </a:extLst>
          </p:cNvPr>
          <p:cNvSpPr/>
          <p:nvPr/>
        </p:nvSpPr>
        <p:spPr>
          <a:xfrm>
            <a:off x="1250060" y="490224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105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당뇨</a:t>
            </a:r>
            <a:r>
              <a:rPr lang="en-US" altLang="ko-KR" sz="105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105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심장질환</a:t>
            </a:r>
            <a:endParaRPr lang="en-US" altLang="ko-KR" sz="105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05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호흡기 문제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0E61CF2-8A0A-4629-A461-47B596BF2BBC}"/>
              </a:ext>
            </a:extLst>
          </p:cNvPr>
          <p:cNvSpPr/>
          <p:nvPr/>
        </p:nvSpPr>
        <p:spPr>
          <a:xfrm>
            <a:off x="7235324" y="4922928"/>
            <a:ext cx="1237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자살 </a:t>
            </a:r>
            <a:r>
              <a:rPr lang="en-US" altLang="ko-KR" sz="1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5357444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B16BA56-10B6-44A3-8D21-A352905D37A4}"/>
              </a:ext>
            </a:extLst>
          </p:cNvPr>
          <p:cNvSpPr/>
          <p:nvPr/>
        </p:nvSpPr>
        <p:spPr>
          <a:xfrm>
            <a:off x="179512" y="895546"/>
            <a:ext cx="878497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0" name="사각형: 둥근 모서리 5">
            <a:extLst>
              <a:ext uri="{FF2B5EF4-FFF2-40B4-BE49-F238E27FC236}">
                <a16:creationId xmlns:a16="http://schemas.microsoft.com/office/drawing/2014/main" id="{AF2E363F-20BC-436E-9A7E-C4ED80984A4A}"/>
              </a:ext>
            </a:extLst>
          </p:cNvPr>
          <p:cNvSpPr/>
          <p:nvPr/>
        </p:nvSpPr>
        <p:spPr>
          <a:xfrm>
            <a:off x="6180578" y="428646"/>
            <a:ext cx="1125545" cy="476759"/>
          </a:xfrm>
          <a:custGeom>
            <a:avLst/>
            <a:gdLst>
              <a:gd name="connsiteX0" fmla="*/ 0 w 1432874"/>
              <a:gd name="connsiteY0" fmla="*/ 105032 h 630180"/>
              <a:gd name="connsiteX1" fmla="*/ 105032 w 1432874"/>
              <a:gd name="connsiteY1" fmla="*/ 0 h 630180"/>
              <a:gd name="connsiteX2" fmla="*/ 1327842 w 1432874"/>
              <a:gd name="connsiteY2" fmla="*/ 0 h 630180"/>
              <a:gd name="connsiteX3" fmla="*/ 1432874 w 1432874"/>
              <a:gd name="connsiteY3" fmla="*/ 105032 h 630180"/>
              <a:gd name="connsiteX4" fmla="*/ 1432874 w 1432874"/>
              <a:gd name="connsiteY4" fmla="*/ 525148 h 630180"/>
              <a:gd name="connsiteX5" fmla="*/ 1327842 w 1432874"/>
              <a:gd name="connsiteY5" fmla="*/ 630180 h 630180"/>
              <a:gd name="connsiteX6" fmla="*/ 105032 w 1432874"/>
              <a:gd name="connsiteY6" fmla="*/ 630180 h 630180"/>
              <a:gd name="connsiteX7" fmla="*/ 0 w 1432874"/>
              <a:gd name="connsiteY7" fmla="*/ 525148 h 630180"/>
              <a:gd name="connsiteX8" fmla="*/ 0 w 1432874"/>
              <a:gd name="connsiteY8" fmla="*/ 105032 h 630180"/>
              <a:gd name="connsiteX0" fmla="*/ 0 w 1432874"/>
              <a:gd name="connsiteY0" fmla="*/ 105032 h 630763"/>
              <a:gd name="connsiteX1" fmla="*/ 105032 w 1432874"/>
              <a:gd name="connsiteY1" fmla="*/ 0 h 630763"/>
              <a:gd name="connsiteX2" fmla="*/ 1327842 w 1432874"/>
              <a:gd name="connsiteY2" fmla="*/ 0 h 630763"/>
              <a:gd name="connsiteX3" fmla="*/ 1432874 w 1432874"/>
              <a:gd name="connsiteY3" fmla="*/ 105032 h 630763"/>
              <a:gd name="connsiteX4" fmla="*/ 1432874 w 1432874"/>
              <a:gd name="connsiteY4" fmla="*/ 525148 h 630763"/>
              <a:gd name="connsiteX5" fmla="*/ 1327842 w 1432874"/>
              <a:gd name="connsiteY5" fmla="*/ 630180 h 630763"/>
              <a:gd name="connsiteX6" fmla="*/ 105032 w 1432874"/>
              <a:gd name="connsiteY6" fmla="*/ 630180 h 630763"/>
              <a:gd name="connsiteX7" fmla="*/ 0 w 1432874"/>
              <a:gd name="connsiteY7" fmla="*/ 581709 h 630763"/>
              <a:gd name="connsiteX8" fmla="*/ 0 w 1432874"/>
              <a:gd name="connsiteY8" fmla="*/ 105032 h 630763"/>
              <a:gd name="connsiteX0" fmla="*/ 0 w 1432874"/>
              <a:gd name="connsiteY0" fmla="*/ 105032 h 642292"/>
              <a:gd name="connsiteX1" fmla="*/ 105032 w 1432874"/>
              <a:gd name="connsiteY1" fmla="*/ 0 h 642292"/>
              <a:gd name="connsiteX2" fmla="*/ 1327842 w 1432874"/>
              <a:gd name="connsiteY2" fmla="*/ 0 h 642292"/>
              <a:gd name="connsiteX3" fmla="*/ 1432874 w 1432874"/>
              <a:gd name="connsiteY3" fmla="*/ 105032 h 642292"/>
              <a:gd name="connsiteX4" fmla="*/ 1432874 w 1432874"/>
              <a:gd name="connsiteY4" fmla="*/ 609989 h 642292"/>
              <a:gd name="connsiteX5" fmla="*/ 1327842 w 1432874"/>
              <a:gd name="connsiteY5" fmla="*/ 630180 h 642292"/>
              <a:gd name="connsiteX6" fmla="*/ 105032 w 1432874"/>
              <a:gd name="connsiteY6" fmla="*/ 630180 h 642292"/>
              <a:gd name="connsiteX7" fmla="*/ 0 w 1432874"/>
              <a:gd name="connsiteY7" fmla="*/ 581709 h 642292"/>
              <a:gd name="connsiteX8" fmla="*/ 0 w 1432874"/>
              <a:gd name="connsiteY8" fmla="*/ 105032 h 6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874" h="642292">
                <a:moveTo>
                  <a:pt x="0" y="105032"/>
                </a:moveTo>
                <a:cubicBezTo>
                  <a:pt x="0" y="47024"/>
                  <a:pt x="47024" y="0"/>
                  <a:pt x="105032" y="0"/>
                </a:cubicBezTo>
                <a:lnTo>
                  <a:pt x="1327842" y="0"/>
                </a:lnTo>
                <a:cubicBezTo>
                  <a:pt x="1385850" y="0"/>
                  <a:pt x="1432874" y="47024"/>
                  <a:pt x="1432874" y="105032"/>
                </a:cubicBezTo>
                <a:lnTo>
                  <a:pt x="1432874" y="609989"/>
                </a:lnTo>
                <a:cubicBezTo>
                  <a:pt x="1432874" y="667997"/>
                  <a:pt x="1385850" y="630180"/>
                  <a:pt x="1327842" y="630180"/>
                </a:cubicBezTo>
                <a:lnTo>
                  <a:pt x="105032" y="630180"/>
                </a:lnTo>
                <a:cubicBezTo>
                  <a:pt x="47024" y="630180"/>
                  <a:pt x="0" y="639717"/>
                  <a:pt x="0" y="581709"/>
                </a:cubicBezTo>
                <a:lnTo>
                  <a:pt x="0" y="1050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0DB5B6-C5B5-44A3-B302-24026388148B}"/>
              </a:ext>
            </a:extLst>
          </p:cNvPr>
          <p:cNvSpPr txBox="1"/>
          <p:nvPr/>
        </p:nvSpPr>
        <p:spPr>
          <a:xfrm>
            <a:off x="4141433" y="48236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서 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63D2C7-D237-4D03-93FC-181A62B8AB20}"/>
              </a:ext>
            </a:extLst>
          </p:cNvPr>
          <p:cNvSpPr txBox="1"/>
          <p:nvPr/>
        </p:nvSpPr>
        <p:spPr>
          <a:xfrm>
            <a:off x="4975812" y="482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연구방법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C7FBA5-4B58-410D-915A-64CEC33921CB}"/>
              </a:ext>
            </a:extLst>
          </p:cNvPr>
          <p:cNvSpPr txBox="1"/>
          <p:nvPr/>
        </p:nvSpPr>
        <p:spPr>
          <a:xfrm>
            <a:off x="6200308" y="5393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연구결과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A0ABCF-FD1D-4D14-A862-20A7E806931B}"/>
              </a:ext>
            </a:extLst>
          </p:cNvPr>
          <p:cNvSpPr txBox="1"/>
          <p:nvPr/>
        </p:nvSpPr>
        <p:spPr>
          <a:xfrm>
            <a:off x="7464469" y="48607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결 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8E377-FBF8-4649-AC83-A7F5A2872CF8}"/>
              </a:ext>
            </a:extLst>
          </p:cNvPr>
          <p:cNvSpPr txBox="1"/>
          <p:nvPr/>
        </p:nvSpPr>
        <p:spPr>
          <a:xfrm>
            <a:off x="827584" y="1628800"/>
            <a:ext cx="785323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연구결과</a:t>
            </a:r>
            <a:endParaRPr lang="en-US" altLang="ko-KR" sz="3000" dirty="0">
              <a:latin typeface="Tmon몬소리OTF Black" panose="02000A03000000000000" pitchFamily="50" charset="-127"/>
              <a:ea typeface="Tmon몬소리OTF Black" panose="02000A03000000000000" pitchFamily="50" charset="-127"/>
            </a:endParaRPr>
          </a:p>
          <a:p>
            <a:pPr algn="ctr"/>
            <a:endParaRPr lang="en-US" altLang="ko-KR" sz="3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2000" dirty="0">
                <a:latin typeface="Tium" panose="02000800000000000000" pitchFamily="2" charset="0"/>
                <a:ea typeface="배달의민족 도현" panose="020B0600000101010101" pitchFamily="50" charset="-127"/>
              </a:rPr>
              <a:t>경찰공무원의 자살생각에 영향을 미친 변수</a:t>
            </a:r>
            <a:endParaRPr lang="en-US" altLang="ko-KR" sz="20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endParaRPr lang="en-US" altLang="ko-KR" sz="8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- 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연령</a:t>
            </a:r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, 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음주</a:t>
            </a:r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, 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운동</a:t>
            </a:r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,  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건강식</a:t>
            </a:r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,  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흡연</a:t>
            </a:r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, 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일</a:t>
            </a:r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-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가정</a:t>
            </a:r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, 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양립</a:t>
            </a:r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, </a:t>
            </a:r>
          </a:p>
          <a:p>
            <a:pPr algn="ctr"/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이혼 및 별거</a:t>
            </a:r>
            <a:r>
              <a:rPr lang="en-US" altLang="ko-KR" dirty="0">
                <a:latin typeface="Tium" panose="02000800000000000000" pitchFamily="2" charset="0"/>
                <a:ea typeface="배달의민족 도현" panose="020B0600000101010101" pitchFamily="50" charset="-127"/>
              </a:rPr>
              <a:t>, </a:t>
            </a:r>
            <a:r>
              <a:rPr lang="ko-KR" altLang="en-US" dirty="0">
                <a:latin typeface="Tium" panose="02000800000000000000" pitchFamily="2" charset="0"/>
                <a:ea typeface="배달의민족 도현" panose="020B0600000101010101" pitchFamily="50" charset="-127"/>
              </a:rPr>
              <a:t>심장질환이나 호흡기 질환 등의 질병</a:t>
            </a:r>
          </a:p>
          <a:p>
            <a:pPr algn="ctr"/>
            <a:endParaRPr lang="en-US" altLang="ko-KR" sz="10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endParaRPr lang="en-US" altLang="ko-KR" sz="1050" dirty="0">
              <a:solidFill>
                <a:schemeClr val="accent2"/>
              </a:solidFill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endParaRPr lang="en-US" altLang="ko-KR" sz="1050" dirty="0">
              <a:solidFill>
                <a:schemeClr val="accent2"/>
              </a:solidFill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900" dirty="0" err="1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고</a:t>
            </a:r>
            <a:r>
              <a:rPr lang="ko-KR" altLang="en-US" sz="1900" dirty="0" err="1">
                <a:latin typeface="Tium" panose="02000800000000000000" pitchFamily="2" charset="0"/>
                <a:ea typeface="배달의민족 도현" panose="020B0600000101010101" pitchFamily="50" charset="-127"/>
              </a:rPr>
              <a:t>연령</a:t>
            </a:r>
            <a:r>
              <a:rPr lang="en-US" altLang="ko-KR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, </a:t>
            </a:r>
            <a:r>
              <a:rPr lang="ko-KR" altLang="en-US" sz="19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잦은</a:t>
            </a:r>
            <a:r>
              <a:rPr lang="ko-KR" altLang="en-US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 음주</a:t>
            </a:r>
            <a:r>
              <a:rPr lang="en-US" altLang="ko-KR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, </a:t>
            </a:r>
            <a:r>
              <a:rPr lang="ko-KR" altLang="en-US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운동</a:t>
            </a:r>
            <a:r>
              <a:rPr lang="ko-KR" altLang="en-US" sz="19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부족</a:t>
            </a:r>
            <a:r>
              <a:rPr lang="en-US" altLang="ko-KR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, </a:t>
            </a:r>
            <a:r>
              <a:rPr lang="ko-KR" altLang="en-US" sz="19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불균등</a:t>
            </a:r>
            <a:r>
              <a:rPr lang="ko-KR" altLang="en-US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 식단</a:t>
            </a:r>
            <a:r>
              <a:rPr lang="en-US" altLang="ko-KR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, </a:t>
            </a:r>
            <a:r>
              <a:rPr lang="ko-KR" altLang="en-US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심각한 </a:t>
            </a:r>
            <a:r>
              <a:rPr lang="ko-KR" altLang="en-US" sz="19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흡연</a:t>
            </a:r>
            <a:endParaRPr lang="en-US" altLang="ko-KR" sz="1900" dirty="0">
              <a:solidFill>
                <a:schemeClr val="accent2"/>
              </a:solidFill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좋지 </a:t>
            </a:r>
            <a:r>
              <a:rPr lang="ko-KR" altLang="en-US" sz="19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않은</a:t>
            </a:r>
            <a:r>
              <a:rPr lang="ko-KR" altLang="en-US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 건강</a:t>
            </a:r>
            <a:r>
              <a:rPr lang="en-US" altLang="ko-KR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, </a:t>
            </a:r>
            <a:r>
              <a:rPr lang="ko-KR" altLang="en-US" sz="19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이혼</a:t>
            </a:r>
            <a:r>
              <a:rPr lang="ko-KR" altLang="en-US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 및 </a:t>
            </a:r>
            <a:r>
              <a:rPr lang="ko-KR" altLang="en-US" sz="1900" dirty="0">
                <a:solidFill>
                  <a:schemeClr val="accent2"/>
                </a:solidFill>
                <a:latin typeface="Tium" panose="02000800000000000000" pitchFamily="2" charset="0"/>
                <a:ea typeface="배달의민족 도현" panose="020B0600000101010101" pitchFamily="50" charset="-127"/>
              </a:rPr>
              <a:t>별거</a:t>
            </a:r>
            <a:endParaRPr lang="en-US" altLang="ko-KR" sz="19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endParaRPr lang="en-US" altLang="ko-KR" sz="8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직장생활로 인해 가정에서 받는 피해가 클수록</a:t>
            </a:r>
            <a:endParaRPr lang="en-US" altLang="ko-KR" sz="19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  <a:p>
            <a:pPr algn="ctr"/>
            <a:r>
              <a:rPr lang="en-US" altLang="ko-KR" sz="1900" dirty="0">
                <a:latin typeface="Tium" panose="02000800000000000000" pitchFamily="2" charset="0"/>
                <a:ea typeface="배달의민족 도현" panose="020B0600000101010101" pitchFamily="50" charset="-127"/>
              </a:rPr>
              <a:t> </a:t>
            </a:r>
          </a:p>
          <a:p>
            <a:pPr algn="ctr"/>
            <a:r>
              <a:rPr lang="ko-KR" altLang="en-US" sz="2400" dirty="0">
                <a:latin typeface="Tium" panose="02000800000000000000" pitchFamily="2" charset="0"/>
                <a:ea typeface="배달의민족 도현" panose="020B0600000101010101" pitchFamily="50" charset="-127"/>
              </a:rPr>
              <a:t>      </a:t>
            </a:r>
            <a:endParaRPr lang="en-US" altLang="ko-KR" sz="2400" dirty="0">
              <a:latin typeface="Tium" panose="02000800000000000000" pitchFamily="2" charset="0"/>
              <a:ea typeface="배달의민족 도현" panose="020B0600000101010101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3308773-EE16-4E8C-9280-AC84CF87A333}"/>
              </a:ext>
            </a:extLst>
          </p:cNvPr>
          <p:cNvGrpSpPr/>
          <p:nvPr/>
        </p:nvGrpSpPr>
        <p:grpSpPr>
          <a:xfrm>
            <a:off x="2195736" y="5470493"/>
            <a:ext cx="4941084" cy="523220"/>
            <a:chOff x="2195736" y="5470493"/>
            <a:chExt cx="4941084" cy="523220"/>
          </a:xfrm>
        </p:grpSpPr>
        <p:sp>
          <p:nvSpPr>
            <p:cNvPr id="3" name="오른쪽 화살표 2"/>
            <p:cNvSpPr/>
            <p:nvPr/>
          </p:nvSpPr>
          <p:spPr>
            <a:xfrm>
              <a:off x="2195736" y="5589240"/>
              <a:ext cx="480202" cy="286879"/>
            </a:xfrm>
            <a:prstGeom prst="rightArrow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D589A56F-5F21-4586-BA76-C49E719924BA}"/>
                </a:ext>
              </a:extLst>
            </p:cNvPr>
            <p:cNvSpPr/>
            <p:nvPr/>
          </p:nvSpPr>
          <p:spPr>
            <a:xfrm>
              <a:off x="2814803" y="5470493"/>
              <a:ext cx="43220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latin typeface="Tium" panose="02000800000000000000" pitchFamily="2" charset="0"/>
                  <a:ea typeface="배달의민족 도현" panose="020B0600000101010101" pitchFamily="50" charset="-127"/>
                </a:rPr>
                <a:t>자살생각을 할 위험이 증가</a:t>
              </a:r>
              <a:endParaRPr lang="ko-KR" altLang="en-US" sz="2800" dirty="0">
                <a:latin typeface="Tium" panose="020008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061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UVqzYIt0W1j9_MuDqG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LrZb89C0.rW7H53NFs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6BXfSzFEKVIKHhC_6D1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Vt0HjbAkWgGpocglbu.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YGKZOadUmyJoEmJaDMa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xQt0rXmkuSvQBkOPd5bg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화면 슬라이드 쇼(4:3)</PresentationFormat>
  <Paragraphs>144</Paragraphs>
  <Slides>12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Tmon몬소리OTF Black</vt:lpstr>
      <vt:lpstr>맑은 고딕</vt:lpstr>
      <vt:lpstr>Tium</vt:lpstr>
      <vt:lpstr>Arial</vt:lpstr>
      <vt:lpstr>배달의민족 도현</vt:lpstr>
      <vt:lpstr>나눔스퀘어라운드 Bold</vt:lpstr>
      <vt:lpstr>Office 테마</vt:lpstr>
      <vt:lpstr>think-cell Slide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/>
  <cp:lastModifiedBy/>
  <cp:revision>8</cp:revision>
  <dcterms:created xsi:type="dcterms:W3CDTF">2019-05-02T08:28:16Z</dcterms:created>
  <dcterms:modified xsi:type="dcterms:W3CDTF">2019-10-14T09:05:55Z</dcterms:modified>
</cp:coreProperties>
</file>