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62" r:id="rId2"/>
    <p:sldId id="258" r:id="rId3"/>
    <p:sldId id="267" r:id="rId4"/>
    <p:sldId id="264" r:id="rId5"/>
    <p:sldId id="260" r:id="rId6"/>
    <p:sldId id="265" r:id="rId7"/>
    <p:sldId id="263" r:id="rId8"/>
    <p:sldId id="266" r:id="rId9"/>
    <p:sldId id="268" r:id="rId10"/>
  </p:sldIdLst>
  <p:sldSz cx="12188825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howGuides="1">
      <p:cViewPr varScale="1">
        <p:scale>
          <a:sx n="89" d="100"/>
          <a:sy n="89" d="100"/>
        </p:scale>
        <p:origin x="370" y="67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05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D0C27E-396A-49BE-8BC4-76012DE6A6DA}" type="datetime4">
              <a:rPr lang="ko-KR" altLang="en-US" smtClean="0">
                <a:latin typeface="맑은 고딕" panose="020B0503020000020004" pitchFamily="50" charset="-127"/>
              </a:rPr>
              <a:t>2019년 9월 23일</a:t>
            </a:fld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ko-KR" smtClean="0">
                <a:latin typeface="맑은 고딕" panose="020B0503020000020004" pitchFamily="50" charset="-127"/>
              </a:rPr>
              <a:t>‹#›</a:t>
            </a:fld>
            <a:endParaRPr lang="ko-KR" altLang="en-US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232C4A22-548F-441B-9754-26D888EEF8BF}" type="datetime4">
              <a:rPr lang="ko-KR" altLang="en-US" smtClean="0"/>
              <a:pPr/>
              <a:t>2019년 9월 23일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dirty="0" smtClean="0"/>
              <a:t>마스터 텍스트 스타일을 편집하려면 클릭하세요</a:t>
            </a:r>
            <a:r>
              <a:rPr lang="en-US" altLang="ko-KR" dirty="0" smtClean="0"/>
              <a:t>.</a:t>
            </a:r>
          </a:p>
          <a:p>
            <a:pPr lvl="1" rtl="0"/>
            <a:r>
              <a:rPr lang="ko-KR" altLang="en-US" dirty="0" smtClean="0"/>
              <a:t>둘째 수준</a:t>
            </a:r>
          </a:p>
          <a:p>
            <a:pPr lvl="2" rtl="0"/>
            <a:r>
              <a:rPr lang="ko-KR" altLang="en-US" dirty="0" smtClean="0"/>
              <a:t>셋째 수준</a:t>
            </a:r>
          </a:p>
          <a:p>
            <a:pPr lvl="3" rtl="0"/>
            <a:r>
              <a:rPr lang="ko-KR" altLang="en-US" dirty="0" smtClean="0"/>
              <a:t>넷째 수준</a:t>
            </a:r>
          </a:p>
          <a:p>
            <a:pPr lvl="4" rtl="0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841221E5-7225-48EB-A4EE-420E7BFCF705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5453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1082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altLang="ko-KR" smtClean="0">
                <a:solidFill>
                  <a:prstClr val="black"/>
                </a:solidFill>
              </a:rPr>
              <a:pPr/>
              <a:t>3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640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9183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7038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7336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79488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7336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altLang="ko-KR" smtClean="0">
                <a:solidFill>
                  <a:prstClr val="black"/>
                </a:solidFill>
              </a:rPr>
              <a:pPr/>
              <a:t>9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511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-KR" altLang="en-US" smtClean="0"/>
              <a:t>클릭하여 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600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CCF4C6EB-8126-4DA0-99B2-8DC0B6217B4B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7E10F9-95CE-4524-AA96-251522961CC2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F24E6E-E8C7-4DA0-BF7E-E7F9A058E454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4DA123-42DE-4E33-93D0-AAF4A94F860F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009055B3-FDD4-4F33-AB55-D2D0899A81F3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988DFD-D383-4A4F-9D54-57630E6EC51C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7C19DD-2328-464E-9F65-A09A73E3C126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5AB2D-8D19-436C-95EB-D4769675B2D4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D833875E-4FA0-44EB-B021-FA5626385FF2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  <a:p>
            <a:pPr lvl="1" rtl="0"/>
            <a:r>
              <a:rPr lang="ko-KR" altLang="en-US" smtClean="0"/>
              <a:t>둘째 수준</a:t>
            </a:r>
          </a:p>
          <a:p>
            <a:pPr lvl="2" rtl="0"/>
            <a:r>
              <a:rPr lang="ko-KR" altLang="en-US" smtClean="0"/>
              <a:t>셋째 수준</a:t>
            </a:r>
          </a:p>
          <a:p>
            <a:pPr lvl="3" rtl="0"/>
            <a:r>
              <a:rPr lang="ko-KR" altLang="en-US" smtClean="0"/>
              <a:t>넷째 수준</a:t>
            </a:r>
          </a:p>
          <a:p>
            <a:pPr lvl="4" rtl="0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DBFC38-B305-4756-90A7-D04ACFBE4CAB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smtClean="0"/>
              <a:t>그림을 추가하려면 아이콘을 클릭하십시오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8EAFF66-8386-430E-98BD-4F073371C77B}" type="datetime4">
              <a:rPr lang="ko-KR" altLang="en-US" smtClean="0"/>
              <a:t>2019년 9월 23일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ko-KR" altLang="en-US" dirty="0"/>
              <a:t>바닥글 추가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직사각형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 rtl="0"/>
              <a:endParaRPr lang="ko-KR" altLang="en-US" dirty="0">
                <a:latin typeface="맑은 고딕" panose="020B0503020000020004" pitchFamily="50" charset="-127"/>
              </a:endParaRPr>
            </a:p>
          </p:txBody>
        </p:sp>
        <p:grpSp>
          <p:nvGrpSpPr>
            <p:cNvPr id="10" name="그룹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자유형(F)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18" name="자유형(F)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19" name="자유형(F)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0" name="자유형(F)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1" name="자유형(F)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2" name="자유형(F)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3" name="자유형(F)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4" name="자유형(F)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5" name="자유형(F)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6" name="자유형(F)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7" name="자유형(F)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8" name="자유형(F)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9" name="자유형(F)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30" name="자유형(F)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</p:grp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 smtClean="0"/>
              <a:t>마스터 텍스트 스타일을 편집하려면 클릭하세요</a:t>
            </a:r>
            <a:r>
              <a:rPr lang="en-US" altLang="ko-KR" noProof="0" dirty="0" smtClean="0"/>
              <a:t>.</a:t>
            </a:r>
          </a:p>
          <a:p>
            <a:pPr lvl="1" rtl="0"/>
            <a:r>
              <a:rPr lang="ko-KR" altLang="en-US" noProof="0" dirty="0" smtClean="0"/>
              <a:t>둘째 수준</a:t>
            </a:r>
          </a:p>
          <a:p>
            <a:pPr lvl="2" rtl="0"/>
            <a:r>
              <a:rPr lang="ko-KR" altLang="en-US" noProof="0" dirty="0" smtClean="0"/>
              <a:t>셋째 수준</a:t>
            </a:r>
          </a:p>
          <a:p>
            <a:pPr lvl="3" rtl="0"/>
            <a:r>
              <a:rPr lang="ko-KR" altLang="en-US" noProof="0" dirty="0" smtClean="0"/>
              <a:t>넷째 수준</a:t>
            </a:r>
          </a:p>
          <a:p>
            <a:pPr lvl="4" rtl="0"/>
            <a:r>
              <a:rPr lang="ko-KR" altLang="en-US" noProof="0" dirty="0" smtClean="0"/>
              <a:t>다섯째 수준</a:t>
            </a:r>
            <a:endParaRPr lang="ko-KR" altLang="en-US" noProof="0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180249" y="6356351"/>
            <a:ext cx="126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BD67E8FB-59AE-419E-ADDC-661A39B4DF85}" type="datetime4">
              <a:rPr lang="ko-KR" altLang="en-US" smtClean="0"/>
              <a:pPr/>
              <a:t>2019년 9월 23일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r>
              <a:rPr lang="ko-KR" altLang="en-US" dirty="0" smtClean="0"/>
              <a:t>바닥글 추가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맑은 고딕" panose="020B0503020000020004" pitchFamily="50" charset="-127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>
          <a:xfrm>
            <a:off x="2422004" y="548680"/>
            <a:ext cx="8329031" cy="2680127"/>
          </a:xfrm>
        </p:spPr>
        <p:txBody>
          <a:bodyPr rtlCol="0"/>
          <a:lstStyle/>
          <a:p>
            <a:pPr rtl="0"/>
            <a:r>
              <a:rPr lang="ko-KR" altLang="en-US" dirty="0" smtClean="0"/>
              <a:t>공소시효와 사죄</a:t>
            </a:r>
            <a:endParaRPr lang="ko-KR" altLang="en-US" dirty="0"/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4366220" y="4941168"/>
            <a:ext cx="7516442" cy="1116085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ko-KR" altLang="en-US" dirty="0" smtClean="0"/>
              <a:t>                  경찰학과 </a:t>
            </a:r>
            <a:r>
              <a:rPr lang="en-US" altLang="ko-KR" dirty="0" smtClean="0"/>
              <a:t>201721898 </a:t>
            </a:r>
            <a:r>
              <a:rPr lang="ko-KR" altLang="en-US" dirty="0" err="1" smtClean="0"/>
              <a:t>권규범</a:t>
            </a:r>
            <a:endParaRPr lang="en-US" altLang="ko-KR" dirty="0" smtClean="0"/>
          </a:p>
          <a:p>
            <a:pPr rtl="0"/>
            <a:r>
              <a:rPr lang="ko-KR" altLang="en-US" dirty="0" smtClean="0"/>
              <a:t>               </a:t>
            </a:r>
            <a:endParaRPr lang="en-US" altLang="ko-KR" dirty="0" smtClean="0"/>
          </a:p>
          <a:p>
            <a:pPr rtl="0"/>
            <a:r>
              <a:rPr lang="en-US" altLang="ko-KR" dirty="0"/>
              <a:t> </a:t>
            </a:r>
            <a:r>
              <a:rPr lang="en-US" altLang="ko-KR" dirty="0" smtClean="0"/>
              <a:t>                 </a:t>
            </a:r>
            <a:r>
              <a:rPr lang="ko-KR" altLang="en-US" dirty="0" smtClean="0"/>
              <a:t>경찰학과 </a:t>
            </a:r>
            <a:r>
              <a:rPr lang="en-US" altLang="ko-KR" dirty="0" smtClean="0"/>
              <a:t>201721899 </a:t>
            </a:r>
            <a:r>
              <a:rPr lang="ko-KR" altLang="en-US" dirty="0" err="1" smtClean="0"/>
              <a:t>김신원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altLang="ko-KR" dirty="0" smtClean="0"/>
              <a:t>1. </a:t>
            </a:r>
            <a:r>
              <a:rPr lang="ko-KR" altLang="en-US" dirty="0" smtClean="0"/>
              <a:t>사건의 개요</a:t>
            </a:r>
            <a:endParaRPr lang="en-US" altLang="ko-KR" dirty="0" smtClean="0"/>
          </a:p>
          <a:p>
            <a:pPr lvl="0" rtl="0"/>
            <a:endParaRPr lang="en-US" altLang="ko-KR" dirty="0"/>
          </a:p>
          <a:p>
            <a:pPr lvl="0" rtl="0"/>
            <a:r>
              <a:rPr lang="en-US" altLang="ko-KR" dirty="0" smtClean="0"/>
              <a:t>2. </a:t>
            </a:r>
            <a:r>
              <a:rPr lang="ko-KR" altLang="en-US" dirty="0" smtClean="0"/>
              <a:t>공소시효</a:t>
            </a:r>
            <a:endParaRPr lang="en-US" altLang="ko-KR" dirty="0" smtClean="0"/>
          </a:p>
          <a:p>
            <a:pPr lvl="0" rtl="0"/>
            <a:endParaRPr lang="en-US" altLang="ko-KR" dirty="0"/>
          </a:p>
          <a:p>
            <a:pPr lvl="0" rtl="0"/>
            <a:r>
              <a:rPr lang="en-US" altLang="ko-KR" dirty="0" smtClean="0"/>
              <a:t>3. </a:t>
            </a:r>
            <a:r>
              <a:rPr lang="ko-KR" altLang="en-US" dirty="0" smtClean="0"/>
              <a:t>우리의 생각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692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사건의 개요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08" y="2395916"/>
            <a:ext cx="2304256" cy="1944216"/>
          </a:xfr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36" y="2395916"/>
            <a:ext cx="2241146" cy="1872209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951" y="2852936"/>
            <a:ext cx="1234569" cy="123456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919" y="1844824"/>
            <a:ext cx="5976663" cy="367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20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err="1" smtClean="0"/>
              <a:t>공소시효란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lvl="0" rtl="0"/>
            <a:r>
              <a:rPr lang="ko-KR" altLang="en-US" dirty="0" smtClean="0"/>
              <a:t>어떤 범죄에 대하여 일정 기간이 지나면 공소의 제기를 </a:t>
            </a:r>
            <a:endParaRPr lang="en-US" altLang="ko-KR" dirty="0" smtClean="0"/>
          </a:p>
          <a:p>
            <a:pPr lvl="0" rtl="0"/>
            <a:r>
              <a:rPr lang="ko-KR" altLang="en-US" dirty="0" smtClean="0"/>
              <a:t>허용하지 않는 제도로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수사기관이 법원에 재판을 </a:t>
            </a:r>
            <a:endParaRPr lang="en-US" altLang="ko-KR" dirty="0" smtClean="0"/>
          </a:p>
          <a:p>
            <a:pPr lvl="0" rtl="0"/>
            <a:r>
              <a:rPr lang="ko-KR" altLang="en-US" dirty="0" smtClean="0"/>
              <a:t>청구하지 않는 불기소처분의 한 유형이다</a:t>
            </a:r>
            <a:r>
              <a:rPr lang="en-US" altLang="ko-KR" dirty="0" smtClean="0"/>
              <a:t>.</a:t>
            </a:r>
          </a:p>
          <a:p>
            <a:pPr lvl="0" rtl="0"/>
            <a:endParaRPr lang="en-US" altLang="ko-KR" dirty="0"/>
          </a:p>
          <a:p>
            <a:pPr lvl="0" rtl="0"/>
            <a:endParaRPr lang="en-US" altLang="ko-KR" dirty="0" smtClean="0"/>
          </a:p>
          <a:p>
            <a:pPr lvl="0" rtl="0"/>
            <a:r>
              <a:rPr lang="ko-KR" altLang="en-US" dirty="0" smtClean="0"/>
              <a:t>기산점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범죄행위가 종료된 때부터 시작된다</a:t>
            </a:r>
            <a:endParaRPr lang="en-US" altLang="ko-KR" dirty="0" smtClean="0"/>
          </a:p>
          <a:p>
            <a:pPr lvl="0" rtl="0"/>
            <a:r>
              <a:rPr lang="ko-KR" altLang="en-US" dirty="0" smtClean="0"/>
              <a:t>공범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인의 시효 정지는 다른 </a:t>
            </a:r>
            <a:r>
              <a:rPr lang="ko-KR" altLang="en-US" dirty="0" err="1" smtClean="0"/>
              <a:t>공범자에게도</a:t>
            </a:r>
            <a:r>
              <a:rPr lang="ko-KR" altLang="en-US" dirty="0" smtClean="0"/>
              <a:t> 효력이 미치고 당해 사건의 재판이 확정되 때로부터 진행한다</a:t>
            </a:r>
            <a:r>
              <a:rPr lang="en-US" altLang="ko-KR" dirty="0" smtClean="0"/>
              <a:t>.</a:t>
            </a:r>
          </a:p>
          <a:p>
            <a:pPr lvl="0" rtl="0"/>
            <a:r>
              <a:rPr lang="ko-KR" altLang="en-US" dirty="0" smtClean="0"/>
              <a:t>살인죄</a:t>
            </a:r>
            <a:r>
              <a:rPr lang="en-US" altLang="ko-KR" dirty="0" smtClean="0"/>
              <a:t>, 13</a:t>
            </a:r>
            <a:r>
              <a:rPr lang="ko-KR" altLang="en-US" dirty="0" smtClean="0"/>
              <a:t>세미만의 </a:t>
            </a:r>
            <a:r>
              <a:rPr lang="ko-KR" altLang="en-US" dirty="0" err="1" smtClean="0"/>
              <a:t>사람에대한</a:t>
            </a:r>
            <a:r>
              <a:rPr lang="ko-KR" altLang="en-US" dirty="0" smtClean="0"/>
              <a:t> 성범죄 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강간살인죄</a:t>
            </a:r>
            <a:r>
              <a:rPr lang="ko-KR" altLang="en-US" dirty="0" smtClean="0"/>
              <a:t> 공소시효 적용 </a:t>
            </a:r>
            <a:r>
              <a:rPr lang="en-US" altLang="ko-KR" dirty="0" smtClean="0"/>
              <a:t>x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928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49537" y="-180194"/>
            <a:ext cx="9469164" cy="1033896"/>
          </a:xfrm>
        </p:spPr>
        <p:txBody>
          <a:bodyPr rtlCol="0"/>
          <a:lstStyle/>
          <a:p>
            <a:pPr rtl="0"/>
            <a:r>
              <a:rPr lang="ko-KR" altLang="en-US" dirty="0" smtClean="0"/>
              <a:t>우리나라 공소시효 제도 변천사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81828572"/>
              </p:ext>
            </p:extLst>
          </p:nvPr>
        </p:nvGraphicFramePr>
        <p:xfrm>
          <a:off x="1125860" y="1412776"/>
          <a:ext cx="10513168" cy="457959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5043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087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34210">
                <a:tc>
                  <a:txBody>
                    <a:bodyPr/>
                    <a:lstStyle/>
                    <a:p>
                      <a:pPr algn="ctr" rtl="0"/>
                      <a:r>
                        <a:rPr lang="en-US" altLang="ko-KR" baseline="0" dirty="0" smtClean="0"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맑은 고딕" panose="020B0503020000020004" pitchFamily="50" charset="-127"/>
                        </a:rPr>
                        <a:t>시행일</a:t>
                      </a:r>
                      <a:endParaRPr lang="ko-KR" altLang="en-US" dirty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-KR" altLang="en-US" dirty="0" smtClean="0">
                          <a:latin typeface="맑은 고딕" panose="020B0503020000020004" pitchFamily="50" charset="-127"/>
                        </a:rPr>
                        <a:t>내용</a:t>
                      </a:r>
                      <a:endParaRPr lang="ko-KR" altLang="en-US" dirty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2823">
                <a:tc>
                  <a:txBody>
                    <a:bodyPr/>
                    <a:lstStyle/>
                    <a:p>
                      <a:pPr algn="ctr" rtl="0"/>
                      <a:r>
                        <a:rPr lang="en-US" altLang="ko-KR" dirty="0" smtClean="0">
                          <a:latin typeface="맑은 고딕" panose="020B0503020000020004" pitchFamily="50" charset="-127"/>
                        </a:rPr>
                        <a:t>1954.</a:t>
                      </a:r>
                      <a:r>
                        <a:rPr lang="en-US" altLang="ko-KR" baseline="0" dirty="0" smtClean="0">
                          <a:latin typeface="맑은 고딕" panose="020B0503020000020004" pitchFamily="50" charset="-127"/>
                        </a:rPr>
                        <a:t> 9. 23</a:t>
                      </a:r>
                      <a:endParaRPr lang="ko-KR" altLang="en-US" dirty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ko-KR" altLang="en-US" dirty="0" smtClean="0">
                          <a:effectLst/>
                        </a:rPr>
                        <a:t>제정 형사소송법 시행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제</a:t>
                      </a:r>
                      <a:r>
                        <a:rPr lang="en-US" altLang="ko-KR" dirty="0" smtClean="0">
                          <a:effectLst/>
                        </a:rPr>
                        <a:t>249</a:t>
                      </a:r>
                      <a:r>
                        <a:rPr lang="ko-KR" altLang="en-US" dirty="0" smtClean="0">
                          <a:effectLst/>
                        </a:rPr>
                        <a:t>조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공소시효의 기간</a:t>
                      </a:r>
                      <a:r>
                        <a:rPr lang="en-US" altLang="ko-KR" dirty="0" smtClean="0">
                          <a:effectLst/>
                        </a:rPr>
                        <a:t>))</a:t>
                      </a:r>
                      <a:br>
                        <a:rPr lang="en-US" altLang="ko-KR" dirty="0" smtClean="0">
                          <a:effectLst/>
                        </a:rPr>
                      </a:br>
                      <a:r>
                        <a:rPr lang="en-US" altLang="ko-KR" dirty="0" smtClean="0">
                          <a:effectLst/>
                        </a:rPr>
                        <a:t>: </a:t>
                      </a:r>
                      <a:r>
                        <a:rPr lang="ko-KR" altLang="en-US" dirty="0" smtClean="0">
                          <a:effectLst/>
                        </a:rPr>
                        <a:t>사형에 해당하는 범죄에는 공소시효 </a:t>
                      </a:r>
                      <a:r>
                        <a:rPr lang="en-US" altLang="ko-KR" dirty="0" smtClean="0">
                          <a:effectLst/>
                        </a:rPr>
                        <a:t>15</a:t>
                      </a:r>
                      <a:r>
                        <a:rPr lang="ko-KR" altLang="en-US" dirty="0" smtClean="0">
                          <a:effectLst/>
                        </a:rPr>
                        <a:t>년 </a:t>
                      </a:r>
                      <a:endParaRPr lang="ko-KR" altLang="en-US" dirty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48779">
                <a:tc>
                  <a:txBody>
                    <a:bodyPr/>
                    <a:lstStyle/>
                    <a:p>
                      <a:pPr algn="ctr" rtl="0"/>
                      <a:r>
                        <a:rPr lang="en-US" altLang="ko-KR" dirty="0" smtClean="0">
                          <a:latin typeface="맑은 고딕" panose="020B0503020000020004" pitchFamily="50" charset="-127"/>
                        </a:rPr>
                        <a:t>1961</a:t>
                      </a:r>
                      <a:r>
                        <a:rPr lang="en-US" altLang="ko-KR" baseline="0" dirty="0" smtClean="0">
                          <a:latin typeface="맑은 고딕" panose="020B0503020000020004" pitchFamily="50" charset="-127"/>
                        </a:rPr>
                        <a:t> . 9. 1</a:t>
                      </a:r>
                      <a:endParaRPr lang="ko-KR" altLang="en-US" dirty="0" smtClean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effectLst/>
                        </a:rPr>
                        <a:t>재판공소시효제도</a:t>
                      </a:r>
                      <a:r>
                        <a:rPr lang="en-US" altLang="ko-KR" dirty="0" smtClean="0">
                          <a:effectLst/>
                        </a:rPr>
                        <a:t>(15</a:t>
                      </a:r>
                      <a:r>
                        <a:rPr lang="ko-KR" altLang="en-US" dirty="0" smtClean="0">
                          <a:effectLst/>
                        </a:rPr>
                        <a:t>년</a:t>
                      </a:r>
                      <a:r>
                        <a:rPr lang="en-US" altLang="ko-KR" dirty="0" smtClean="0">
                          <a:effectLst/>
                        </a:rPr>
                        <a:t>) </a:t>
                      </a:r>
                      <a:r>
                        <a:rPr lang="ko-KR" altLang="en-US" dirty="0" smtClean="0">
                          <a:effectLst/>
                        </a:rPr>
                        <a:t>도입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제</a:t>
                      </a:r>
                      <a:r>
                        <a:rPr lang="en-US" altLang="ko-KR" dirty="0" smtClean="0">
                          <a:effectLst/>
                        </a:rPr>
                        <a:t>249</a:t>
                      </a:r>
                      <a:r>
                        <a:rPr lang="ko-KR" altLang="en-US" dirty="0" smtClean="0">
                          <a:effectLst/>
                        </a:rPr>
                        <a:t>조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공소시효의 기간</a:t>
                      </a:r>
                      <a:r>
                        <a:rPr lang="en-US" altLang="ko-KR" dirty="0" smtClean="0">
                          <a:effectLst/>
                        </a:rPr>
                        <a:t>) 2</a:t>
                      </a:r>
                      <a:r>
                        <a:rPr lang="ko-KR" altLang="en-US" dirty="0" smtClean="0">
                          <a:effectLst/>
                        </a:rPr>
                        <a:t>항 신설</a:t>
                      </a:r>
                      <a:r>
                        <a:rPr lang="en-US" altLang="ko-KR" dirty="0" smtClean="0">
                          <a:effectLst/>
                        </a:rPr>
                        <a:t>)</a:t>
                      </a:r>
                      <a:br>
                        <a:rPr lang="en-US" altLang="ko-KR" dirty="0" smtClean="0">
                          <a:effectLst/>
                        </a:rPr>
                      </a:br>
                      <a:r>
                        <a:rPr lang="en-US" altLang="ko-KR" dirty="0" smtClean="0">
                          <a:effectLst/>
                        </a:rPr>
                        <a:t>: </a:t>
                      </a:r>
                      <a:r>
                        <a:rPr lang="ko-KR" altLang="en-US" dirty="0" smtClean="0">
                          <a:effectLst/>
                        </a:rPr>
                        <a:t>공소 제기 범죄에 판결 확정 없어도 </a:t>
                      </a:r>
                      <a:r>
                        <a:rPr lang="en-US" altLang="ko-KR" dirty="0" smtClean="0">
                          <a:effectLst/>
                        </a:rPr>
                        <a:t>15</a:t>
                      </a:r>
                      <a:r>
                        <a:rPr lang="ko-KR" altLang="en-US" dirty="0" smtClean="0">
                          <a:effectLst/>
                        </a:rPr>
                        <a:t>년 경과하면 공소시효 완성으로 간주 </a:t>
                      </a:r>
                    </a:p>
                  </a:txBody>
                  <a:tcPr marL="92231" marR="92231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2515">
                <a:tc>
                  <a:txBody>
                    <a:bodyPr/>
                    <a:lstStyle/>
                    <a:p>
                      <a:pPr algn="ctr" rtl="0"/>
                      <a:r>
                        <a:rPr lang="en-US" altLang="ko-KR" dirty="0" smtClean="0">
                          <a:latin typeface="맑은 고딕" panose="020B0503020000020004" pitchFamily="50" charset="-127"/>
                        </a:rPr>
                        <a:t>2007. 12. 21</a:t>
                      </a:r>
                      <a:endParaRPr lang="ko-KR" altLang="en-US" dirty="0" smtClean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effectLst/>
                        </a:rPr>
                        <a:t>공소시효 기간 전면 상향 조정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사형 범죄 </a:t>
                      </a:r>
                      <a:r>
                        <a:rPr lang="en-US" altLang="ko-KR" dirty="0" smtClean="0">
                          <a:effectLst/>
                        </a:rPr>
                        <a:t>15 → 25</a:t>
                      </a:r>
                      <a:r>
                        <a:rPr lang="ko-KR" altLang="en-US" dirty="0" smtClean="0">
                          <a:effectLst/>
                        </a:rPr>
                        <a:t>년</a:t>
                      </a:r>
                      <a:r>
                        <a:rPr lang="en-US" altLang="ko-KR" dirty="0" smtClean="0">
                          <a:effectLst/>
                        </a:rPr>
                        <a:t>) </a:t>
                      </a:r>
                      <a:br>
                        <a:rPr lang="en-US" altLang="ko-KR" dirty="0" smtClean="0">
                          <a:effectLst/>
                        </a:rPr>
                      </a:br>
                      <a:endParaRPr lang="en-US" altLang="ko-KR" dirty="0" smtClean="0">
                        <a:effectLst/>
                      </a:endParaRPr>
                    </a:p>
                  </a:txBody>
                  <a:tcPr marL="92231" marR="92231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91270">
                <a:tc>
                  <a:txBody>
                    <a:bodyPr/>
                    <a:lstStyle/>
                    <a:p>
                      <a:pPr algn="ctr" rtl="0"/>
                      <a:r>
                        <a:rPr lang="en-US" altLang="ko-KR" dirty="0" smtClean="0">
                          <a:latin typeface="맑은 고딕" panose="020B0503020000020004" pitchFamily="50" charset="-127"/>
                        </a:rPr>
                        <a:t>2015. 7. 31</a:t>
                      </a:r>
                      <a:endParaRPr lang="ko-KR" altLang="en-US" dirty="0" smtClean="0">
                        <a:latin typeface="맑은 고딕" panose="020B0503020000020004" pitchFamily="50" charset="-127"/>
                      </a:endParaRPr>
                    </a:p>
                  </a:txBody>
                  <a:tcPr marL="92231" marR="9223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>
                          <a:effectLst/>
                        </a:rPr>
                        <a:t>살인사건 공소시효 폐지</a:t>
                      </a:r>
                      <a:r>
                        <a:rPr lang="en-US" altLang="ko-KR" dirty="0" smtClean="0">
                          <a:effectLst/>
                        </a:rPr>
                        <a:t>(</a:t>
                      </a:r>
                      <a:r>
                        <a:rPr lang="ko-KR" altLang="en-US" dirty="0" smtClean="0">
                          <a:effectLst/>
                        </a:rPr>
                        <a:t>제</a:t>
                      </a:r>
                      <a:r>
                        <a:rPr lang="en-US" altLang="ko-KR" dirty="0" smtClean="0">
                          <a:effectLst/>
                        </a:rPr>
                        <a:t>253</a:t>
                      </a:r>
                      <a:r>
                        <a:rPr lang="ko-KR" altLang="en-US" dirty="0" smtClean="0">
                          <a:effectLst/>
                        </a:rPr>
                        <a:t>조의</a:t>
                      </a:r>
                      <a:r>
                        <a:rPr lang="en-US" altLang="ko-KR" dirty="0" smtClean="0">
                          <a:effectLst/>
                        </a:rPr>
                        <a:t>2, </a:t>
                      </a:r>
                      <a:r>
                        <a:rPr lang="ko-KR" altLang="en-US" dirty="0" smtClean="0">
                          <a:effectLst/>
                        </a:rPr>
                        <a:t>공소시효의 적용 배제 신설</a:t>
                      </a:r>
                      <a:r>
                        <a:rPr lang="en-US" altLang="ko-KR" dirty="0" smtClean="0">
                          <a:effectLst/>
                        </a:rPr>
                        <a:t>) </a:t>
                      </a:r>
                    </a:p>
                  </a:txBody>
                  <a:tcPr marL="92231" marR="92231" anchor="ctr"/>
                </a:tc>
                <a:extLst>
                  <a:ext uri="{0D108BD9-81ED-4DB2-BD59-A6C34878D82A}">
                    <a16:rowId xmlns="" xmlns:a16="http://schemas.microsoft.com/office/drawing/2014/main" val="1832649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6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공소시효의 도입 및 논란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lvl="0" indent="0" rtl="0"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법적 안정성 도모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시간의 경과에 의한 증거 판단 곤란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사회적인 관심의 약화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en-US" altLang="ko-KR" dirty="0" smtClean="0"/>
              <a:t>4. </a:t>
            </a:r>
            <a:r>
              <a:rPr lang="ko-KR" altLang="en-US" dirty="0" smtClean="0"/>
              <a:t>피고인의 생활안정 보장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4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marL="0" lvl="0" indent="0" rtl="0"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사회복귀의 기회배제는 인권 차원에서 맞지 않다</a:t>
            </a:r>
            <a:r>
              <a:rPr lang="en-US" altLang="ko-KR" dirty="0" smtClean="0"/>
              <a:t>.</a:t>
            </a:r>
          </a:p>
          <a:p>
            <a:pPr lvl="0" rtl="0"/>
            <a:endParaRPr lang="en-US" altLang="ko-KR" dirty="0" smtClean="0"/>
          </a:p>
          <a:p>
            <a:pPr marL="0" lvl="0" indent="0" rtl="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공소시효 연장해도 흉악범죄 미제사건의 해결 가능성이 높아진다는 점이 충분히 입증되지 않았다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lvl="0" rtl="0"/>
            <a:endParaRPr lang="en-US" altLang="ko-KR" dirty="0"/>
          </a:p>
          <a:p>
            <a:pPr marL="0" lvl="0" indent="0" rtl="0"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수사인력에 한계가 있어 현안도 처리되지 못하고 있는 상황에서 공소시효가 더 늘어나 과거사에 자원이 집중되면 그 피해는 고스란히 국민이 입게 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34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우리의 생각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lvl="0" indent="0" rtl="0">
              <a:buNone/>
            </a:pPr>
            <a:r>
              <a:rPr lang="ko-KR" altLang="en-US" dirty="0" smtClean="0"/>
              <a:t>공소시효는 </a:t>
            </a:r>
            <a:r>
              <a:rPr lang="ko-KR" altLang="en-US" dirty="0" smtClean="0"/>
              <a:t>폐지 되어야 된다고 생각한다</a:t>
            </a:r>
            <a:r>
              <a:rPr lang="en-US" altLang="ko-KR" dirty="0" smtClean="0"/>
              <a:t>.</a:t>
            </a:r>
          </a:p>
          <a:p>
            <a:pPr marL="0" lvl="0" indent="0" rtl="0">
              <a:buNone/>
            </a:pPr>
            <a:r>
              <a:rPr lang="ko-KR" altLang="en-US" dirty="0" smtClean="0"/>
              <a:t>앞서 공소시효 폐지를 반대하는 입장의 </a:t>
            </a:r>
            <a:r>
              <a:rPr lang="en-US" altLang="ko-KR" dirty="0" smtClean="0"/>
              <a:t>2</a:t>
            </a:r>
            <a:r>
              <a:rPr lang="ko-KR" altLang="en-US" dirty="0" smtClean="0"/>
              <a:t>번째에 반하여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en-US" altLang="ko-KR" dirty="0" smtClean="0"/>
              <a:t>30</a:t>
            </a:r>
            <a:r>
              <a:rPr lang="ko-KR" altLang="en-US" dirty="0" smtClean="0"/>
              <a:t>년 이 지난 흉악범죄 미제사건인 화성연쇄살인사건의 범인을 찾을 정도로 우리나라 과학수사는 발전하여 흉악범죄 미제사건의 해결가능성이 높다는 것을 보여주었고</a:t>
            </a:r>
            <a:endParaRPr lang="en-US" altLang="ko-KR" dirty="0" smtClean="0"/>
          </a:p>
          <a:p>
            <a:pPr marL="0" lvl="0" indent="0" rtl="0">
              <a:buNone/>
            </a:pPr>
            <a:r>
              <a:rPr lang="ko-KR" altLang="en-US" dirty="0" smtClean="0"/>
              <a:t>또 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범죄의 피해자도 국민이기 때문에 피해자의 피해를 밝혀 내는 것도 중요하다고 생각한다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marL="0" lvl="0" indent="0" rtl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680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 dirty="0" smtClean="0"/>
              <a:t>우리의 생각</a:t>
            </a:r>
            <a:endParaRPr lang="ko-KR" altLang="en-US" dirty="0"/>
          </a:p>
        </p:txBody>
      </p:sp>
      <p:sp>
        <p:nvSpPr>
          <p:cNvPr id="14" name="내용 개체 틀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lvl="0" indent="0" rtl="0">
              <a:buNone/>
            </a:pPr>
            <a:r>
              <a:rPr lang="ko-KR" altLang="en-US" dirty="0" smtClean="0"/>
              <a:t>최근 화성연쇄살인사건의 범인이 밝혀졌으나 공소시효가 지나 처벌하지 못하는 아쉬움이 전 국민적으로 있을 거라고 생각합니다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이번 화성연쇄살인사건의 범인이 어떻게 될지는 모르겠지만 앞으로 남은 미제사건들이 범인은 찾았지만 공소시효로 인해 처벌받지 못하는 상황이 되지 않게끔 제도의 개선이 사전에 이루어져 미제사건의 피해자들에게 그 아픔을 조금이나마 덜어줄 수 있었으면 좋겠습니다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253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퍼즐 디자인 서식 파일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685354_TF03460527.potx" id="{29BD53A5-286B-48D0-A9A6-0E9A00C67284}" vid="{49AFC877-BDAD-41AD-998A-399427D746CE}"/>
    </a:ext>
  </a:extLst>
</a:theme>
</file>

<file path=ppt/theme/theme2.xml><?xml version="1.0" encoding="utf-8"?>
<a:theme xmlns:a="http://schemas.openxmlformats.org/drawingml/2006/main" name="Office 테마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퍼즐 디자인 슬라이드</Template>
  <TotalTime>291</TotalTime>
  <Words>347</Words>
  <Application>Microsoft Office PowerPoint</Application>
  <PresentationFormat>사용자 지정</PresentationFormat>
  <Paragraphs>60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Euphemia</vt:lpstr>
      <vt:lpstr>맑은 고딕</vt:lpstr>
      <vt:lpstr>Arial</vt:lpstr>
      <vt:lpstr>Century Gothic</vt:lpstr>
      <vt:lpstr>퍼즐 디자인 서식 파일</vt:lpstr>
      <vt:lpstr>공소시효와 사죄</vt:lpstr>
      <vt:lpstr>목차</vt:lpstr>
      <vt:lpstr>사건의 개요</vt:lpstr>
      <vt:lpstr>공소시효란?</vt:lpstr>
      <vt:lpstr>우리나라 공소시효 제도 변천사</vt:lpstr>
      <vt:lpstr>공소시효의 도입 및 논란</vt:lpstr>
      <vt:lpstr>PowerPoint 프레젠테이션</vt:lpstr>
      <vt:lpstr>우리의 생각</vt:lpstr>
      <vt:lpstr>우리의 생각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공소시효와 사죄</dc:title>
  <dc:creator>KKU</dc:creator>
  <cp:lastModifiedBy>zxam38@daum.net</cp:lastModifiedBy>
  <cp:revision>14</cp:revision>
  <dcterms:created xsi:type="dcterms:W3CDTF">2019-09-23T10:59:55Z</dcterms:created>
  <dcterms:modified xsi:type="dcterms:W3CDTF">2019-09-23T16:13:05Z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