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1" r:id="rId2"/>
    <p:sldId id="295" r:id="rId3"/>
    <p:sldId id="297" r:id="rId4"/>
    <p:sldId id="300" r:id="rId5"/>
    <p:sldId id="283" r:id="rId6"/>
    <p:sldId id="296" r:id="rId7"/>
    <p:sldId id="302" r:id="rId8"/>
    <p:sldId id="303" r:id="rId9"/>
    <p:sldId id="294" r:id="rId10"/>
  </p:sldIdLst>
  <p:sldSz cx="12192000" cy="6858000"/>
  <p:notesSz cx="6858000" cy="9144000"/>
  <p:embeddedFontLs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173"/>
    <a:srgbClr val="FFFFFF"/>
    <a:srgbClr val="F7EFE2"/>
    <a:srgbClr val="645654"/>
    <a:srgbClr val="FCB55D"/>
    <a:srgbClr val="E96953"/>
    <a:srgbClr val="3F3F3F"/>
    <a:srgbClr val="62BB0B"/>
    <a:srgbClr val="FFC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53" y="58"/>
      </p:cViewPr>
      <p:guideLst>
        <p:guide orient="horz" pos="2092"/>
        <p:guide pos="3840"/>
        <p:guide pos="17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570C1-6B6F-4E9C-B2F8-A5F6075C078C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5345-D170-417F-859F-AA3B0646D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68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범행 공백기 행적 조사 강화</a:t>
            </a:r>
            <a:endParaRPr lang="en-US" altLang="ko-KR"/>
          </a:p>
          <a:p>
            <a:r>
              <a:rPr lang="ko-KR" altLang="en-US"/>
              <a:t>수사의 다각화</a:t>
            </a:r>
            <a:endParaRPr lang="en-US" altLang="ko-KR"/>
          </a:p>
          <a:p>
            <a:r>
              <a:rPr lang="ko-KR" altLang="en-US"/>
              <a:t>자백 진술 확보</a:t>
            </a:r>
            <a:endParaRPr lang="en-US" altLang="ko-KR"/>
          </a:p>
          <a:p>
            <a:r>
              <a:rPr lang="ko-KR" altLang="en-US"/>
              <a:t>인센티브</a:t>
            </a:r>
            <a:endParaRPr lang="en-US" altLang="ko-KR"/>
          </a:p>
          <a:p>
            <a:r>
              <a:rPr lang="en-US" altLang="ko-KR"/>
              <a:t>Dna </a:t>
            </a:r>
            <a:r>
              <a:rPr lang="ko-KR" altLang="en-US"/>
              <a:t>분석 의무화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35345-D170-417F-859F-AA3B0646D72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55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114" y="0"/>
            <a:ext cx="12308114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4154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69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17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79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9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45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78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87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3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1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BB7C-ED8A-4757-AD83-71D1217BD5FA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7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naver.com/main/read.nhn?mode=LSD&amp;mid=sec&amp;sid1=001&amp;oid=079&amp;aid=000327171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9BB44EB-34E6-4AE4-899B-DE2582461565}"/>
              </a:ext>
            </a:extLst>
          </p:cNvPr>
          <p:cNvGrpSpPr/>
          <p:nvPr/>
        </p:nvGrpSpPr>
        <p:grpSpPr>
          <a:xfrm>
            <a:off x="3447495" y="2729885"/>
            <a:ext cx="5297010" cy="1398232"/>
            <a:chOff x="3447495" y="2729885"/>
            <a:chExt cx="5297010" cy="1398232"/>
          </a:xfrm>
        </p:grpSpPr>
        <p:sp>
          <p:nvSpPr>
            <p:cNvPr id="5" name="직사각형 4"/>
            <p:cNvSpPr/>
            <p:nvPr/>
          </p:nvSpPr>
          <p:spPr>
            <a:xfrm>
              <a:off x="3447495" y="2729885"/>
              <a:ext cx="5297010" cy="1398232"/>
            </a:xfrm>
            <a:prstGeom prst="rect">
              <a:avLst/>
            </a:prstGeom>
            <a:solidFill>
              <a:srgbClr val="F7EFE2"/>
            </a:solidFill>
            <a:ln w="22225"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3746639" y="2903264"/>
              <a:ext cx="4698722" cy="1098934"/>
              <a:chOff x="3666802" y="2903264"/>
              <a:chExt cx="4698722" cy="1098934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4279149" y="2903264"/>
                <a:ext cx="3474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64565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장기 미제사건 해결의 실마리</a:t>
                </a:r>
                <a:endParaRPr lang="ko-KR" altLang="en-US" sz="2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직사각형 2"/>
              <p:cNvSpPr/>
              <p:nvPr/>
            </p:nvSpPr>
            <p:spPr>
              <a:xfrm>
                <a:off x="3666802" y="3232757"/>
                <a:ext cx="46987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64565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화성연쇄살인사건</a:t>
                </a:r>
                <a:endParaRPr lang="ko-KR" altLang="en-US" sz="4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874D7AE4-679A-41C4-A0D7-869D5DA443B4}"/>
              </a:ext>
            </a:extLst>
          </p:cNvPr>
          <p:cNvSpPr/>
          <p:nvPr/>
        </p:nvSpPr>
        <p:spPr>
          <a:xfrm>
            <a:off x="8179031" y="4916597"/>
            <a:ext cx="2698812" cy="951696"/>
          </a:xfrm>
          <a:prstGeom prst="rect">
            <a:avLst/>
          </a:prstGeom>
          <a:solidFill>
            <a:srgbClr val="F7EFE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201420957 </a:t>
            </a:r>
            <a:r>
              <a:rPr lang="ko-KR" altLang="en-US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최경은</a:t>
            </a:r>
            <a:endParaRPr lang="en-US" altLang="ko-KR"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201420960 </a:t>
            </a:r>
            <a:r>
              <a:rPr lang="ko-KR" altLang="en-US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한세림</a:t>
            </a:r>
          </a:p>
        </p:txBody>
      </p:sp>
    </p:spTree>
    <p:extLst>
      <p:ext uri="{BB962C8B-B14F-4D97-AF65-F5344CB8AC3E}">
        <p14:creationId xmlns:p14="http://schemas.microsoft.com/office/powerpoint/2010/main" val="1377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4799" y="972455"/>
            <a:ext cx="6197600" cy="0"/>
          </a:xfrm>
          <a:prstGeom prst="line">
            <a:avLst/>
          </a:prstGeom>
          <a:ln w="38100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75771" y="423706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목 차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384418E-2F66-4206-8ADF-3A724E465725}"/>
              </a:ext>
            </a:extLst>
          </p:cNvPr>
          <p:cNvGrpSpPr/>
          <p:nvPr/>
        </p:nvGrpSpPr>
        <p:grpSpPr>
          <a:xfrm>
            <a:off x="1122203" y="1801448"/>
            <a:ext cx="2805576" cy="3255105"/>
            <a:chOff x="1122203" y="2103098"/>
            <a:chExt cx="2805576" cy="3255105"/>
          </a:xfrm>
        </p:grpSpPr>
        <p:sp>
          <p:nvSpPr>
            <p:cNvPr id="10" name="직사각형 9"/>
            <p:cNvSpPr/>
            <p:nvPr/>
          </p:nvSpPr>
          <p:spPr>
            <a:xfrm>
              <a:off x="1122205" y="2103098"/>
              <a:ext cx="2281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E49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ko-KR" altLang="en-US" sz="3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E49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사실관계</a:t>
              </a:r>
              <a:endParaRPr lang="ko-KR" altLang="en-US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AF620FF-B081-44A6-923F-FD3C6F34A929}"/>
                </a:ext>
              </a:extLst>
            </p:cNvPr>
            <p:cNvSpPr/>
            <p:nvPr/>
          </p:nvSpPr>
          <p:spPr>
            <a:xfrm>
              <a:off x="1122203" y="3438263"/>
              <a:ext cx="28055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E49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ko-KR" altLang="en-US" sz="3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E49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칼럼의 요지</a:t>
              </a:r>
              <a:endParaRPr lang="ko-KR" altLang="en-US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9AD7028-1676-4422-B5ED-E99965D7BEA1}"/>
                </a:ext>
              </a:extLst>
            </p:cNvPr>
            <p:cNvSpPr/>
            <p:nvPr/>
          </p:nvSpPr>
          <p:spPr>
            <a:xfrm>
              <a:off x="1122203" y="4773428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E49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ko-KR" altLang="en-US" sz="3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E49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주장</a:t>
              </a:r>
              <a:endParaRPr lang="ko-KR" altLang="en-US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D872BC1-A704-4C6B-88D5-A74AF4C9F4CE}"/>
              </a:ext>
            </a:extLst>
          </p:cNvPr>
          <p:cNvSpPr/>
          <p:nvPr/>
        </p:nvSpPr>
        <p:spPr>
          <a:xfrm>
            <a:off x="4400832" y="5407246"/>
            <a:ext cx="3388102" cy="476886"/>
          </a:xfrm>
          <a:prstGeom prst="rect">
            <a:avLst/>
          </a:prstGeom>
          <a:solidFill>
            <a:srgbClr val="F7EFE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봉준호 감독 作 </a:t>
            </a:r>
            <a:r>
              <a:rPr lang="en-US" altLang="ko-KR" sz="1600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ko-KR" altLang="en-US" sz="1600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살인의 추억</a:t>
            </a:r>
            <a:r>
              <a:rPr lang="en-US" altLang="ko-KR" sz="1600"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1600"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0FC4FA9-1AF1-47F7-80B2-0B5A115A24D7}"/>
              </a:ext>
            </a:extLst>
          </p:cNvPr>
          <p:cNvGrpSpPr/>
          <p:nvPr/>
        </p:nvGrpSpPr>
        <p:grpSpPr>
          <a:xfrm>
            <a:off x="3267520" y="1553192"/>
            <a:ext cx="5656960" cy="3751616"/>
            <a:chOff x="3087546" y="1965603"/>
            <a:chExt cx="5656960" cy="3751616"/>
          </a:xfrm>
        </p:grpSpPr>
        <p:pic>
          <p:nvPicPr>
            <p:cNvPr id="1026" name="Picture 2" descr="https://imgnews.pstatic.net/image/079/2019/09/19/0003271712_001_20190920052518556.jpg?type=w647">
              <a:extLst>
                <a:ext uri="{FF2B5EF4-FFF2-40B4-BE49-F238E27FC236}">
                  <a16:creationId xmlns:a16="http://schemas.microsoft.com/office/drawing/2014/main" id="{7B988CAE-E986-42F3-8658-A7423CE06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646" y="2198988"/>
              <a:ext cx="5210526" cy="33211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AC77F5E-2E8A-4A70-8B2A-F90EEF483645}"/>
                </a:ext>
              </a:extLst>
            </p:cNvPr>
            <p:cNvSpPr/>
            <p:nvPr/>
          </p:nvSpPr>
          <p:spPr>
            <a:xfrm>
              <a:off x="3087546" y="1965603"/>
              <a:ext cx="5656960" cy="3751616"/>
            </a:xfrm>
            <a:prstGeom prst="rect">
              <a:avLst/>
            </a:prstGeom>
            <a:noFill/>
            <a:ln w="22225"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478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꺾인 연결선 6"/>
          <p:cNvCxnSpPr/>
          <p:nvPr/>
        </p:nvCxnSpPr>
        <p:spPr>
          <a:xfrm flipV="1">
            <a:off x="2387600" y="4950732"/>
            <a:ext cx="2807204" cy="1167039"/>
          </a:xfrm>
          <a:prstGeom prst="bentConnector3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553029" y="6117771"/>
            <a:ext cx="1669143" cy="0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꺾인 연결선 4"/>
          <p:cNvCxnSpPr/>
          <p:nvPr/>
        </p:nvCxnSpPr>
        <p:spPr>
          <a:xfrm flipV="1">
            <a:off x="4273550" y="3783693"/>
            <a:ext cx="2807204" cy="1167039"/>
          </a:xfrm>
          <a:prstGeom prst="bentConnector3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꺾인 연결선 5"/>
          <p:cNvCxnSpPr/>
          <p:nvPr/>
        </p:nvCxnSpPr>
        <p:spPr>
          <a:xfrm flipV="1">
            <a:off x="6697435" y="2616015"/>
            <a:ext cx="2807204" cy="1167039"/>
          </a:xfrm>
          <a:prstGeom prst="bentConnector3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9223829" y="2616015"/>
            <a:ext cx="1669143" cy="0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553029" y="4950732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spc="-3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endParaRPr lang="ko-KR" altLang="en-US" sz="7200" b="1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810351" y="1525603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spc="-3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ko-KR" altLang="en-US" sz="7200" b="1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04799" y="972455"/>
            <a:ext cx="6197600" cy="0"/>
          </a:xfrm>
          <a:prstGeom prst="line">
            <a:avLst/>
          </a:prstGeom>
          <a:ln w="38100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/>
          <p:cNvGrpSpPr/>
          <p:nvPr/>
        </p:nvGrpSpPr>
        <p:grpSpPr>
          <a:xfrm>
            <a:off x="5521600" y="4817382"/>
            <a:ext cx="266700" cy="266700"/>
            <a:chOff x="1041401" y="2125768"/>
            <a:chExt cx="266700" cy="266700"/>
          </a:xfrm>
        </p:grpSpPr>
        <p:sp>
          <p:nvSpPr>
            <p:cNvPr id="4" name="타원 3"/>
            <p:cNvSpPr/>
            <p:nvPr/>
          </p:nvSpPr>
          <p:spPr>
            <a:xfrm>
              <a:off x="1041401" y="2125768"/>
              <a:ext cx="266700" cy="266700"/>
            </a:xfrm>
            <a:prstGeom prst="ellipse">
              <a:avLst/>
            </a:prstGeom>
            <a:solidFill>
              <a:srgbClr val="E49173"/>
            </a:solidFill>
            <a:ln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1073499" y="2157866"/>
              <a:ext cx="202504" cy="202504"/>
            </a:xfrm>
            <a:prstGeom prst="ellipse">
              <a:avLst/>
            </a:prstGeom>
            <a:solidFill>
              <a:srgbClr val="F7EFE2"/>
            </a:solidFill>
            <a:ln>
              <a:solidFill>
                <a:srgbClr val="F7E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562567" y="3682441"/>
            <a:ext cx="266700" cy="266700"/>
            <a:chOff x="1041401" y="2125768"/>
            <a:chExt cx="266700" cy="266700"/>
          </a:xfrm>
        </p:grpSpPr>
        <p:sp>
          <p:nvSpPr>
            <p:cNvPr id="20" name="타원 19"/>
            <p:cNvSpPr/>
            <p:nvPr/>
          </p:nvSpPr>
          <p:spPr>
            <a:xfrm>
              <a:off x="1041401" y="2125768"/>
              <a:ext cx="266700" cy="266700"/>
            </a:xfrm>
            <a:prstGeom prst="ellipse">
              <a:avLst/>
            </a:prstGeom>
            <a:solidFill>
              <a:srgbClr val="E49173"/>
            </a:solidFill>
            <a:ln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1073499" y="2157866"/>
              <a:ext cx="202504" cy="202504"/>
            </a:xfrm>
            <a:prstGeom prst="ellipse">
              <a:avLst/>
            </a:prstGeom>
            <a:solidFill>
              <a:srgbClr val="F7EFE2"/>
            </a:solidFill>
            <a:ln>
              <a:solidFill>
                <a:srgbClr val="F7E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967687" y="3664193"/>
            <a:ext cx="266700" cy="266700"/>
            <a:chOff x="1041401" y="2125768"/>
            <a:chExt cx="266700" cy="266700"/>
          </a:xfrm>
        </p:grpSpPr>
        <p:sp>
          <p:nvSpPr>
            <p:cNvPr id="23" name="타원 22"/>
            <p:cNvSpPr/>
            <p:nvPr/>
          </p:nvSpPr>
          <p:spPr>
            <a:xfrm>
              <a:off x="1041401" y="2125768"/>
              <a:ext cx="266700" cy="266700"/>
            </a:xfrm>
            <a:prstGeom prst="ellipse">
              <a:avLst/>
            </a:prstGeom>
            <a:solidFill>
              <a:srgbClr val="E49173"/>
            </a:solidFill>
            <a:ln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73499" y="2157866"/>
              <a:ext cx="202504" cy="202504"/>
            </a:xfrm>
            <a:prstGeom prst="ellipse">
              <a:avLst/>
            </a:prstGeom>
            <a:solidFill>
              <a:srgbClr val="F7EFE2"/>
            </a:solidFill>
            <a:ln>
              <a:solidFill>
                <a:srgbClr val="F7E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912B3A4-BA5C-4E81-BD08-5B6554651F9E}"/>
              </a:ext>
            </a:extLst>
          </p:cNvPr>
          <p:cNvSpPr/>
          <p:nvPr/>
        </p:nvSpPr>
        <p:spPr>
          <a:xfrm>
            <a:off x="275771" y="423706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사실관계</a:t>
            </a:r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화성연쇄살인사건</a:t>
            </a:r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ttps://post-phinf.pstatic.net/MjAxOTA5MTlfNzUg/MDAxNTY4ODY4MTkwNjM0.81vDC1VM-2PlpX7AjFeA87-kiCs5kYQxed7omqC2tpEg.sdoaP2Y-x55ftbRwTVnSINRXN-snaiNdyYn2wA0UK-0g.JPEG/%ED%99%94%EC%84%B1%EC%82%B4%EC%9D%B8%EC%82%AC%EA%B1%B4_%EC%9B%8C%ED%84%B0%EB%A7%88%ED%81%AC%EC%B6%94%EA%B0%80.jpg?type=w1200">
            <a:extLst>
              <a:ext uri="{FF2B5EF4-FFF2-40B4-BE49-F238E27FC236}">
                <a16:creationId xmlns:a16="http://schemas.microsoft.com/office/drawing/2014/main" id="{2AEF06CF-BA87-4ADB-9254-B912C7DB4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43" y="1711039"/>
            <a:ext cx="4125778" cy="2726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2A421E6-5F0B-4BAC-94EE-D20E762D16FB}"/>
              </a:ext>
            </a:extLst>
          </p:cNvPr>
          <p:cNvSpPr/>
          <p:nvPr/>
        </p:nvSpPr>
        <p:spPr>
          <a:xfrm>
            <a:off x="5869919" y="2722471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spc="-3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endParaRPr lang="ko-KR" altLang="en-US" sz="7200" b="1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ABAF503-6E1E-4EA1-AF25-6C0A53DEE230}"/>
              </a:ext>
            </a:extLst>
          </p:cNvPr>
          <p:cNvSpPr/>
          <p:nvPr/>
        </p:nvSpPr>
        <p:spPr>
          <a:xfrm>
            <a:off x="8433411" y="2956307"/>
            <a:ext cx="2445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ko-KR" altLang="en-US" sz="4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일치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49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2C59CDC-04F4-469F-9C72-384C7D367495}"/>
              </a:ext>
            </a:extLst>
          </p:cNvPr>
          <p:cNvGrpSpPr/>
          <p:nvPr/>
        </p:nvGrpSpPr>
        <p:grpSpPr>
          <a:xfrm>
            <a:off x="8186251" y="3456722"/>
            <a:ext cx="3043950" cy="2721319"/>
            <a:chOff x="8527547" y="3580574"/>
            <a:chExt cx="3043950" cy="2721319"/>
          </a:xfrm>
        </p:grpSpPr>
        <p:sp>
          <p:nvSpPr>
            <p:cNvPr id="15" name="직사각형 14"/>
            <p:cNvSpPr/>
            <p:nvPr/>
          </p:nvSpPr>
          <p:spPr>
            <a:xfrm>
              <a:off x="8527547" y="5332397"/>
              <a:ext cx="304395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이춘재</a:t>
              </a:r>
              <a:r>
                <a:rPr lang="en-US" altLang="ko-KR" sz="16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(56)</a:t>
              </a:r>
            </a:p>
            <a:p>
              <a:pPr algn="ctr"/>
              <a:endParaRPr lang="en-US" altLang="ko-KR" sz="9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16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청주처제살인사건 범인</a:t>
              </a:r>
              <a:endParaRPr lang="en-US" altLang="ko-KR" sz="16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16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현재 </a:t>
              </a:r>
              <a:r>
                <a:rPr lang="ko-KR" altLang="en-US" sz="16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무기수로 복역중</a:t>
              </a:r>
              <a:endParaRPr lang="ko-KR" altLang="en-US" sz="1600" b="1" dirty="0"/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8E7DF7E0-62EB-432C-83E1-30574640F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83"/>
            <a:stretch/>
          </p:blipFill>
          <p:spPr>
            <a:xfrm>
              <a:off x="8899501" y="3580574"/>
              <a:ext cx="2135818" cy="1863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4799" y="972455"/>
            <a:ext cx="6197600" cy="0"/>
          </a:xfrm>
          <a:prstGeom prst="line">
            <a:avLst/>
          </a:prstGeom>
          <a:ln w="38100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75771" y="423706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사실관계</a:t>
            </a:r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화성연쇄살인사건</a:t>
            </a:r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77D24F5-17C2-44F5-98A3-7EEFC8DC9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6"/>
          <a:stretch/>
        </p:blipFill>
        <p:spPr>
          <a:xfrm>
            <a:off x="554725" y="2059244"/>
            <a:ext cx="5115512" cy="372012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E2BF5BC-BF46-4EEB-A5B4-6718F76A8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/>
          <a:stretch/>
        </p:blipFill>
        <p:spPr>
          <a:xfrm>
            <a:off x="6297096" y="1331650"/>
            <a:ext cx="5340179" cy="49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4799" y="972455"/>
            <a:ext cx="6197600" cy="0"/>
          </a:xfrm>
          <a:prstGeom prst="line">
            <a:avLst/>
          </a:prstGeom>
          <a:ln w="38100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75771" y="423706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칼럼의 요지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104571" y="1465941"/>
            <a:ext cx="7968343" cy="5029318"/>
            <a:chOff x="2104571" y="1465941"/>
            <a:chExt cx="7968343" cy="5029318"/>
          </a:xfrm>
        </p:grpSpPr>
        <p:sp>
          <p:nvSpPr>
            <p:cNvPr id="8" name="이등변 삼각형 7"/>
            <p:cNvSpPr/>
            <p:nvPr/>
          </p:nvSpPr>
          <p:spPr>
            <a:xfrm>
              <a:off x="4100284" y="4903871"/>
              <a:ext cx="3976915" cy="1468017"/>
            </a:xfrm>
            <a:prstGeom prst="triangle">
              <a:avLst/>
            </a:prstGeom>
            <a:solidFill>
              <a:srgbClr val="E49173"/>
            </a:solidFill>
            <a:ln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104571" y="1465941"/>
              <a:ext cx="7968343" cy="4412343"/>
            </a:xfrm>
            <a:prstGeom prst="rect">
              <a:avLst/>
            </a:prstGeom>
            <a:solidFill>
              <a:srgbClr val="E49173"/>
            </a:solidFill>
            <a:ln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6799" y="1722042"/>
              <a:ext cx="7503886" cy="3445042"/>
            </a:xfrm>
            <a:prstGeom prst="rect">
              <a:avLst/>
            </a:prstGeom>
            <a:solidFill>
              <a:srgbClr val="F7EFE2"/>
            </a:solidFill>
            <a:ln>
              <a:solidFill>
                <a:srgbClr val="F7E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5885542" y="5362110"/>
              <a:ext cx="406400" cy="406400"/>
            </a:xfrm>
            <a:prstGeom prst="ellipse">
              <a:avLst/>
            </a:prstGeom>
            <a:solidFill>
              <a:srgbClr val="F7EFE2"/>
            </a:solidFill>
            <a:ln>
              <a:solidFill>
                <a:srgbClr val="F7E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04341" y="6248517"/>
              <a:ext cx="4368800" cy="246742"/>
            </a:xfrm>
            <a:prstGeom prst="rect">
              <a:avLst/>
            </a:prstGeom>
            <a:solidFill>
              <a:srgbClr val="E49173"/>
            </a:solidFill>
            <a:ln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B43FF9C0-10BF-49E7-A9FD-FBF6CA5FB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8" t="27831" r="37378" b="51327"/>
          <a:stretch/>
        </p:blipFill>
        <p:spPr>
          <a:xfrm>
            <a:off x="2336799" y="1732546"/>
            <a:ext cx="7503886" cy="1794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60571F-1971-4124-A621-5007C7CB5F6A}"/>
              </a:ext>
            </a:extLst>
          </p:cNvPr>
          <p:cNvSpPr txBox="1"/>
          <p:nvPr/>
        </p:nvSpPr>
        <p:spPr>
          <a:xfrm>
            <a:off x="2336799" y="3526974"/>
            <a:ext cx="7503886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2000" b="1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검출된 </a:t>
            </a:r>
            <a:r>
              <a:rPr lang="en-US" altLang="ko-KR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증거 만으로는 반쪽짜리 진범을 찾는데 그칠 뿐</a:t>
            </a:r>
            <a:r>
              <a:rPr lang="en-US" altLang="ko-KR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en-US" altLang="ko-KR" sz="2000" b="1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실체적 진실을 밝히는 경찰의 노력은 계속되어야 한다</a:t>
            </a:r>
            <a:r>
              <a:rPr lang="en-US" altLang="ko-KR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ko-KR" altLang="en-US" sz="2000" b="1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BA1156C-0454-4A77-B45D-B67220991E00}"/>
              </a:ext>
            </a:extLst>
          </p:cNvPr>
          <p:cNvCxnSpPr>
            <a:cxnSpLocks/>
          </p:cNvCxnSpPr>
          <p:nvPr/>
        </p:nvCxnSpPr>
        <p:spPr>
          <a:xfrm flipH="1">
            <a:off x="5665757" y="2706892"/>
            <a:ext cx="430244" cy="0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04799" y="972455"/>
            <a:ext cx="6197600" cy="0"/>
          </a:xfrm>
          <a:prstGeom prst="line">
            <a:avLst/>
          </a:prstGeom>
          <a:ln w="38100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75771" y="423706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4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주장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4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4DCA2D8-376E-4228-910B-1CF59A0B00D0}"/>
              </a:ext>
            </a:extLst>
          </p:cNvPr>
          <p:cNvSpPr/>
          <p:nvPr/>
        </p:nvSpPr>
        <p:spPr>
          <a:xfrm>
            <a:off x="511782" y="2436109"/>
            <a:ext cx="515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범행 공백기 행적 조사 강화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49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1F1179F-FA2B-451B-822D-B90195FB9E94}"/>
              </a:ext>
            </a:extLst>
          </p:cNvPr>
          <p:cNvSpPr/>
          <p:nvPr/>
        </p:nvSpPr>
        <p:spPr>
          <a:xfrm>
            <a:off x="2262775" y="4562325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수사 다각화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49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4411F3F-D1EB-49CE-8FF1-A4F1CF82507A}"/>
              </a:ext>
            </a:extLst>
          </p:cNvPr>
          <p:cNvSpPr/>
          <p:nvPr/>
        </p:nvSpPr>
        <p:spPr>
          <a:xfrm>
            <a:off x="8086879" y="3523822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자백 진술 확보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49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B698F94-D3E7-47F2-9425-400EDD6434D0}"/>
              </a:ext>
            </a:extLst>
          </p:cNvPr>
          <p:cNvSpPr/>
          <p:nvPr/>
        </p:nvSpPr>
        <p:spPr>
          <a:xfrm>
            <a:off x="6909847" y="174687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인센티브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49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B41712-32BE-46DD-AB97-5A02E97CA2BF}"/>
              </a:ext>
            </a:extLst>
          </p:cNvPr>
          <p:cNvSpPr/>
          <p:nvPr/>
        </p:nvSpPr>
        <p:spPr>
          <a:xfrm>
            <a:off x="6502399" y="5300770"/>
            <a:ext cx="333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ko-KR" altLang="en-US" sz="3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49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분석 의무화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49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0E344D38-DB50-4050-9E7B-939C918CA5FD}"/>
              </a:ext>
            </a:extLst>
          </p:cNvPr>
          <p:cNvCxnSpPr>
            <a:cxnSpLocks/>
          </p:cNvCxnSpPr>
          <p:nvPr/>
        </p:nvCxnSpPr>
        <p:spPr>
          <a:xfrm>
            <a:off x="6096000" y="1282973"/>
            <a:ext cx="0" cy="4911365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11A850-3354-4D60-8793-CE7BFF239F16}"/>
              </a:ext>
            </a:extLst>
          </p:cNvPr>
          <p:cNvSpPr txBox="1"/>
          <p:nvPr/>
        </p:nvSpPr>
        <p:spPr>
          <a:xfrm>
            <a:off x="4507226" y="3313270"/>
            <a:ext cx="3177549" cy="830997"/>
          </a:xfrm>
          <a:prstGeom prst="rect">
            <a:avLst/>
          </a:prstGeom>
          <a:solidFill>
            <a:srgbClr val="E491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실체적 진실을 밝히는 </a:t>
            </a:r>
            <a:endParaRPr lang="en-US" altLang="ko-KR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경찰의 노력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EAFA922-4004-4533-BB85-5F036293C40B}"/>
              </a:ext>
            </a:extLst>
          </p:cNvPr>
          <p:cNvCxnSpPr>
            <a:cxnSpLocks/>
          </p:cNvCxnSpPr>
          <p:nvPr/>
        </p:nvCxnSpPr>
        <p:spPr>
          <a:xfrm flipH="1">
            <a:off x="4613098" y="4854713"/>
            <a:ext cx="1505393" cy="0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EB4D5ADD-49C1-45EE-BFAB-0221B6211776}"/>
              </a:ext>
            </a:extLst>
          </p:cNvPr>
          <p:cNvCxnSpPr>
            <a:cxnSpLocks/>
          </p:cNvCxnSpPr>
          <p:nvPr/>
        </p:nvCxnSpPr>
        <p:spPr>
          <a:xfrm flipH="1">
            <a:off x="6096002" y="2039262"/>
            <a:ext cx="813845" cy="0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2A1DE4B1-7239-44E9-8D80-29DC42B9C1EF}"/>
              </a:ext>
            </a:extLst>
          </p:cNvPr>
          <p:cNvCxnSpPr>
            <a:cxnSpLocks/>
          </p:cNvCxnSpPr>
          <p:nvPr/>
        </p:nvCxnSpPr>
        <p:spPr>
          <a:xfrm flipH="1">
            <a:off x="7656635" y="3788006"/>
            <a:ext cx="430244" cy="0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AAAC2DF6-05C5-46C4-B6F0-0AB129C62412}"/>
              </a:ext>
            </a:extLst>
          </p:cNvPr>
          <p:cNvCxnSpPr>
            <a:cxnSpLocks/>
          </p:cNvCxnSpPr>
          <p:nvPr/>
        </p:nvCxnSpPr>
        <p:spPr>
          <a:xfrm flipH="1">
            <a:off x="6096000" y="5593158"/>
            <a:ext cx="430244" cy="0"/>
          </a:xfrm>
          <a:prstGeom prst="line">
            <a:avLst/>
          </a:prstGeom>
          <a:ln w="28575">
            <a:solidFill>
              <a:srgbClr val="E49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AAF99-7654-4BFD-A281-3AEDBE37B496}"/>
              </a:ext>
            </a:extLst>
          </p:cNvPr>
          <p:cNvSpPr txBox="1"/>
          <p:nvPr/>
        </p:nvSpPr>
        <p:spPr>
          <a:xfrm>
            <a:off x="3874416" y="2505670"/>
            <a:ext cx="402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hlinkClick r:id="rId2"/>
              </a:rPr>
              <a:t>https://news.naver.com/main/read.nhn?mode=LSD&amp;mid=sec&amp;sid1=001&amp;oid=079&amp;aid=0003271712</a:t>
            </a:r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0053B-305A-4022-B826-102DA8CC4F31}"/>
              </a:ext>
            </a:extLst>
          </p:cNvPr>
          <p:cNvSpPr txBox="1"/>
          <p:nvPr/>
        </p:nvSpPr>
        <p:spPr>
          <a:xfrm>
            <a:off x="4779389" y="1981316"/>
            <a:ext cx="221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칼럼 출처</a:t>
            </a:r>
          </a:p>
        </p:txBody>
      </p:sp>
    </p:spTree>
    <p:extLst>
      <p:ext uri="{BB962C8B-B14F-4D97-AF65-F5344CB8AC3E}">
        <p14:creationId xmlns:p14="http://schemas.microsoft.com/office/powerpoint/2010/main" val="356263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686629" y="2790394"/>
            <a:ext cx="4818742" cy="1277213"/>
            <a:chOff x="3686629" y="2790394"/>
            <a:chExt cx="4818742" cy="1277213"/>
          </a:xfrm>
        </p:grpSpPr>
        <p:sp>
          <p:nvSpPr>
            <p:cNvPr id="5" name="직사각형 4"/>
            <p:cNvSpPr/>
            <p:nvPr/>
          </p:nvSpPr>
          <p:spPr>
            <a:xfrm>
              <a:off x="3686629" y="2790394"/>
              <a:ext cx="4818742" cy="1277213"/>
            </a:xfrm>
            <a:prstGeom prst="rect">
              <a:avLst/>
            </a:prstGeom>
            <a:solidFill>
              <a:srgbClr val="F7EFE2"/>
            </a:solidFill>
            <a:ln w="22225">
              <a:solidFill>
                <a:srgbClr val="E49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3902217" y="2921020"/>
              <a:ext cx="3696759" cy="892701"/>
              <a:chOff x="3822380" y="2921020"/>
              <a:chExt cx="3696759" cy="892701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3822380" y="292102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2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직사각형 2"/>
              <p:cNvSpPr/>
              <p:nvPr/>
            </p:nvSpPr>
            <p:spPr>
              <a:xfrm>
                <a:off x="4513188" y="3044280"/>
                <a:ext cx="30059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64565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감사합니다</a:t>
                </a:r>
                <a:endParaRPr lang="ko-KR" altLang="en-US" sz="4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6456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40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6452</TotalTime>
  <Words>149</Words>
  <Application>Microsoft Office PowerPoint</Application>
  <PresentationFormat>와이드스크린</PresentationFormat>
  <Paragraphs>41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 YANG</dc:creator>
  <cp:lastModifiedBy>한 세림</cp:lastModifiedBy>
  <cp:revision>50</cp:revision>
  <dcterms:created xsi:type="dcterms:W3CDTF">2013-12-18T12:51:48Z</dcterms:created>
  <dcterms:modified xsi:type="dcterms:W3CDTF">2019-10-15T10:26:59Z</dcterms:modified>
</cp:coreProperties>
</file>