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4" r:id="rId2"/>
    <p:sldId id="278" r:id="rId3"/>
    <p:sldId id="279" r:id="rId4"/>
    <p:sldId id="288" r:id="rId5"/>
    <p:sldId id="290" r:id="rId6"/>
    <p:sldId id="281" r:id="rId7"/>
    <p:sldId id="306" r:id="rId8"/>
    <p:sldId id="297" r:id="rId9"/>
    <p:sldId id="292" r:id="rId10"/>
    <p:sldId id="309" r:id="rId11"/>
    <p:sldId id="294" r:id="rId12"/>
    <p:sldId id="307" r:id="rId13"/>
    <p:sldId id="308" r:id="rId14"/>
    <p:sldId id="282" r:id="rId15"/>
    <p:sldId id="312" r:id="rId16"/>
    <p:sldId id="299" r:id="rId17"/>
    <p:sldId id="303" r:id="rId18"/>
    <p:sldId id="313" r:id="rId19"/>
    <p:sldId id="305" r:id="rId20"/>
    <p:sldId id="310" r:id="rId21"/>
    <p:sldId id="315" r:id="rId22"/>
    <p:sldId id="317" r:id="rId23"/>
    <p:sldId id="300" r:id="rId24"/>
    <p:sldId id="302" r:id="rId25"/>
  </p:sldIdLst>
  <p:sldSz cx="9144000" cy="6858000" type="screen4x3"/>
  <p:notesSz cx="6858000" cy="9144000"/>
  <p:embeddedFontLst>
    <p:embeddedFont>
      <p:font typeface="Yoon 윤고딕 520_TT" panose="020B0600000101010101" charset="-127"/>
      <p:regular r:id="rId26"/>
    </p:embeddedFont>
    <p:embeddedFont>
      <p:font typeface="a옛날사진관2" panose="02020600000000000000" pitchFamily="18" charset="-127"/>
      <p:regular r:id="rId27"/>
    </p:embeddedFont>
    <p:embeddedFont>
      <p:font typeface="a옛날사진관3" panose="02020600000000000000" pitchFamily="18" charset="-127"/>
      <p:regular r:id="rId28"/>
    </p:embeddedFont>
    <p:embeddedFont>
      <p:font typeface="맑은 고딕" panose="020B0503020000020004" pitchFamily="50" charset="-127"/>
      <p:regular r:id="rId29"/>
      <p:bold r:id="rId3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933"/>
    <a:srgbClr val="95C464"/>
    <a:srgbClr val="FDA800"/>
    <a:srgbClr val="B72E2E"/>
    <a:srgbClr val="CFBB9F"/>
    <a:srgbClr val="AF9061"/>
    <a:srgbClr val="272123"/>
    <a:srgbClr val="F2281E"/>
    <a:srgbClr val="7AB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21" autoAdjust="0"/>
    <p:restoredTop sz="98113" autoAdjust="0"/>
  </p:normalViewPr>
  <p:slideViewPr>
    <p:cSldViewPr>
      <p:cViewPr varScale="1">
        <p:scale>
          <a:sx n="81" d="100"/>
          <a:sy n="81" d="100"/>
        </p:scale>
        <p:origin x="8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2019-10-13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292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2019-10-13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87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2019-10-13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62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2019-10-13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58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2019-10-13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37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2019-10-13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81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2019-10-13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42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2019-10-13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37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2019-10-13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45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2019-10-13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02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2019-10-13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71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02466-FE76-40E8-BE5D-598A609EDD2B}" type="datetimeFigureOut">
              <a:rPr lang="ko-KR" altLang="en-US" smtClean="0"/>
              <a:t>2019-10-13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97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>
            <a:cxnSpLocks/>
          </p:cNvCxnSpPr>
          <p:nvPr/>
        </p:nvCxnSpPr>
        <p:spPr>
          <a:xfrm flipH="1">
            <a:off x="3347864" y="4549906"/>
            <a:ext cx="2664296" cy="0"/>
          </a:xfrm>
          <a:prstGeom prst="line">
            <a:avLst/>
          </a:prstGeom>
          <a:ln>
            <a:solidFill>
              <a:srgbClr val="272123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-435778" y="6697496"/>
            <a:ext cx="10015557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err="1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CrePAS</a:t>
            </a:r>
            <a:r>
              <a:rPr lang="en-US" altLang="ko-KR" sz="7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 6</a:t>
            </a:r>
            <a:r>
              <a:rPr lang="en-US" altLang="ko-KR" sz="700" baseline="300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th</a:t>
            </a:r>
            <a:r>
              <a:rPr lang="en-US" altLang="ko-KR" sz="7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 the first session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-435778" y="-27384"/>
            <a:ext cx="10015557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35BE8A-BDF2-4C1C-B086-28DF07CE17A5}"/>
              </a:ext>
            </a:extLst>
          </p:cNvPr>
          <p:cNvSpPr txBox="1"/>
          <p:nvPr/>
        </p:nvSpPr>
        <p:spPr>
          <a:xfrm>
            <a:off x="3239852" y="4776913"/>
            <a:ext cx="2880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경찰학과 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201820493 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강현주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경찰학과 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201820562 </a:t>
            </a:r>
            <a:r>
              <a:rPr lang="ko-KR" altLang="en-US" sz="1600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최민선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E1E15E-1BDE-4FF5-A78A-D61FAC362B5A}"/>
              </a:ext>
            </a:extLst>
          </p:cNvPr>
          <p:cNvSpPr txBox="1"/>
          <p:nvPr/>
        </p:nvSpPr>
        <p:spPr>
          <a:xfrm>
            <a:off x="860093" y="2160755"/>
            <a:ext cx="763983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한국 여성연쇄살인사건의 여성학적 재조명 </a:t>
            </a:r>
            <a:endParaRPr lang="en-US" altLang="ko-KR" sz="32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- </a:t>
            </a:r>
            <a:r>
              <a:rPr lang="ko-KR" altLang="en-US" sz="2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유영철</a:t>
            </a:r>
            <a:r>
              <a:rPr lang="en-US" altLang="ko-KR" sz="2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, </a:t>
            </a:r>
            <a:r>
              <a:rPr lang="ko-KR" altLang="en-US" sz="2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강호순 연쇄살인사건 사례분석 </a:t>
            </a:r>
            <a:r>
              <a:rPr lang="en-US" altLang="ko-KR" sz="2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-</a:t>
            </a:r>
          </a:p>
          <a:p>
            <a:pPr algn="ctr">
              <a:lnSpc>
                <a:spcPct val="150000"/>
              </a:lnSpc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60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1813760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2143834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6CCBC1-943A-4C0E-8C21-07534D418279}"/>
              </a:ext>
            </a:extLst>
          </p:cNvPr>
          <p:cNvSpPr txBox="1"/>
          <p:nvPr/>
        </p:nvSpPr>
        <p:spPr>
          <a:xfrm>
            <a:off x="1957696" y="13942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쾌락적 연쇄살인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35" name="갈매기형 수장 25">
            <a:extLst>
              <a:ext uri="{FF2B5EF4-FFF2-40B4-BE49-F238E27FC236}">
                <a16:creationId xmlns:a16="http://schemas.microsoft.com/office/drawing/2014/main" id="{25D0AE6A-691A-4283-BFEE-ADD9340FF6A4}"/>
              </a:ext>
            </a:extLst>
          </p:cNvPr>
          <p:cNvSpPr/>
          <p:nvPr/>
        </p:nvSpPr>
        <p:spPr>
          <a:xfrm>
            <a:off x="1767323" y="15016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갈매기형 수장 26">
            <a:extLst>
              <a:ext uri="{FF2B5EF4-FFF2-40B4-BE49-F238E27FC236}">
                <a16:creationId xmlns:a16="http://schemas.microsoft.com/office/drawing/2014/main" id="{79EEB576-6343-4CA7-8236-D6CFDF07B7CE}"/>
              </a:ext>
            </a:extLst>
          </p:cNvPr>
          <p:cNvSpPr/>
          <p:nvPr/>
        </p:nvSpPr>
        <p:spPr>
          <a:xfrm>
            <a:off x="1619672" y="15016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58B855-C41C-41DD-90FE-65957EC5BB5C}"/>
              </a:ext>
            </a:extLst>
          </p:cNvPr>
          <p:cNvSpPr txBox="1"/>
          <p:nvPr/>
        </p:nvSpPr>
        <p:spPr>
          <a:xfrm>
            <a:off x="1014632" y="138481"/>
            <a:ext cx="1166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이론적 논의</a:t>
            </a:r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0DD332-17D5-4C21-A859-6FA097411608}"/>
              </a:ext>
            </a:extLst>
          </p:cNvPr>
          <p:cNvSpPr txBox="1"/>
          <p:nvPr/>
        </p:nvSpPr>
        <p:spPr>
          <a:xfrm>
            <a:off x="1477981" y="2263986"/>
            <a:ext cx="8314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방화범의 방화나 포르노비디오를 통한 성적유희처럼 살인을 통해 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   </a:t>
            </a:r>
            <a:r>
              <a:rPr lang="ko-KR" altLang="en-US" sz="2000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성적쾌락을</a:t>
            </a: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즐기는 것으로 대상자를 죽이는 과정자체를 즐김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E774D0-5E64-4139-9080-ACEAB51A2AF5}"/>
              </a:ext>
            </a:extLst>
          </p:cNvPr>
          <p:cNvSpPr txBox="1"/>
          <p:nvPr/>
        </p:nvSpPr>
        <p:spPr>
          <a:xfrm>
            <a:off x="1477986" y="3304929"/>
            <a:ext cx="8314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highlight>
                  <a:srgbClr val="CFBB9F"/>
                </a:highlight>
                <a:latin typeface="a옛날사진관2" panose="02020600000000000000" pitchFamily="18" charset="-127"/>
                <a:ea typeface="a옛날사진관2" panose="02020600000000000000" pitchFamily="18" charset="-127"/>
              </a:rPr>
              <a:t>유영철</a:t>
            </a: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의 경우에는 ‘키가 작고 얼굴이 예쁜’ 여성 만을 골라 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r>
              <a: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    </a:t>
            </a: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범행을 저지른 것은 이러한 쾌락적 살인의 예시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888869-A659-4EC3-940B-42787DA00971}"/>
              </a:ext>
            </a:extLst>
          </p:cNvPr>
          <p:cNvSpPr txBox="1"/>
          <p:nvPr/>
        </p:nvSpPr>
        <p:spPr>
          <a:xfrm>
            <a:off x="1477980" y="4402012"/>
            <a:ext cx="6982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highlight>
                  <a:srgbClr val="CFBB9F"/>
                </a:highlight>
                <a:latin typeface="a옛날사진관2" panose="02020600000000000000" pitchFamily="18" charset="-127"/>
                <a:ea typeface="a옛날사진관2" panose="02020600000000000000" pitchFamily="18" charset="-127"/>
              </a:rPr>
              <a:t>강호순</a:t>
            </a: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은 자신의 쾌락을 충족시키기 위해여성들을 성적유희의 대상으로 이용하려고 범행을 저질렀다고 볼 수 있음 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246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1813760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2143834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6CCBC1-943A-4C0E-8C21-07534D418279}"/>
              </a:ext>
            </a:extLst>
          </p:cNvPr>
          <p:cNvSpPr txBox="1"/>
          <p:nvPr/>
        </p:nvSpPr>
        <p:spPr>
          <a:xfrm>
            <a:off x="1957696" y="13942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우월성 과시형 연쇄살인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35" name="갈매기형 수장 25">
            <a:extLst>
              <a:ext uri="{FF2B5EF4-FFF2-40B4-BE49-F238E27FC236}">
                <a16:creationId xmlns:a16="http://schemas.microsoft.com/office/drawing/2014/main" id="{25D0AE6A-691A-4283-BFEE-ADD9340FF6A4}"/>
              </a:ext>
            </a:extLst>
          </p:cNvPr>
          <p:cNvSpPr/>
          <p:nvPr/>
        </p:nvSpPr>
        <p:spPr>
          <a:xfrm>
            <a:off x="1767323" y="15016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갈매기형 수장 26">
            <a:extLst>
              <a:ext uri="{FF2B5EF4-FFF2-40B4-BE49-F238E27FC236}">
                <a16:creationId xmlns:a16="http://schemas.microsoft.com/office/drawing/2014/main" id="{79EEB576-6343-4CA7-8236-D6CFDF07B7CE}"/>
              </a:ext>
            </a:extLst>
          </p:cNvPr>
          <p:cNvSpPr/>
          <p:nvPr/>
        </p:nvSpPr>
        <p:spPr>
          <a:xfrm>
            <a:off x="1619672" y="15016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58B855-C41C-41DD-90FE-65957EC5BB5C}"/>
              </a:ext>
            </a:extLst>
          </p:cNvPr>
          <p:cNvSpPr txBox="1"/>
          <p:nvPr/>
        </p:nvSpPr>
        <p:spPr>
          <a:xfrm>
            <a:off x="1014632" y="138481"/>
            <a:ext cx="1166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이론적 논의</a:t>
            </a:r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0DD332-17D5-4C21-A859-6FA097411608}"/>
              </a:ext>
            </a:extLst>
          </p:cNvPr>
          <p:cNvSpPr txBox="1"/>
          <p:nvPr/>
        </p:nvSpPr>
        <p:spPr>
          <a:xfrm>
            <a:off x="1498616" y="2506697"/>
            <a:ext cx="6798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살인의 피해자에게 위력을 행사 하면서 자기만족과 성적인 쾌락을 얻는 경우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888869-A659-4EC3-940B-42787DA00971}"/>
              </a:ext>
            </a:extLst>
          </p:cNvPr>
          <p:cNvSpPr txBox="1"/>
          <p:nvPr/>
        </p:nvSpPr>
        <p:spPr>
          <a:xfrm>
            <a:off x="1498616" y="3296008"/>
            <a:ext cx="6961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즉 여성으로부터 이혼당하거나 여성에게 거절당한 경험이 있는 이들은 살인이라는 극단적 방법을 통해 여성들을 지배하려는 경향이 나타남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62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1813760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2143834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6CCBC1-943A-4C0E-8C21-07534D418279}"/>
              </a:ext>
            </a:extLst>
          </p:cNvPr>
          <p:cNvSpPr txBox="1"/>
          <p:nvPr/>
        </p:nvSpPr>
        <p:spPr>
          <a:xfrm>
            <a:off x="1957696" y="13942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이윤추구형 연쇄살인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35" name="갈매기형 수장 25">
            <a:extLst>
              <a:ext uri="{FF2B5EF4-FFF2-40B4-BE49-F238E27FC236}">
                <a16:creationId xmlns:a16="http://schemas.microsoft.com/office/drawing/2014/main" id="{25D0AE6A-691A-4283-BFEE-ADD9340FF6A4}"/>
              </a:ext>
            </a:extLst>
          </p:cNvPr>
          <p:cNvSpPr/>
          <p:nvPr/>
        </p:nvSpPr>
        <p:spPr>
          <a:xfrm>
            <a:off x="1767323" y="15016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갈매기형 수장 26">
            <a:extLst>
              <a:ext uri="{FF2B5EF4-FFF2-40B4-BE49-F238E27FC236}">
                <a16:creationId xmlns:a16="http://schemas.microsoft.com/office/drawing/2014/main" id="{79EEB576-6343-4CA7-8236-D6CFDF07B7CE}"/>
              </a:ext>
            </a:extLst>
          </p:cNvPr>
          <p:cNvSpPr/>
          <p:nvPr/>
        </p:nvSpPr>
        <p:spPr>
          <a:xfrm>
            <a:off x="1619672" y="15016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58B855-C41C-41DD-90FE-65957EC5BB5C}"/>
              </a:ext>
            </a:extLst>
          </p:cNvPr>
          <p:cNvSpPr txBox="1"/>
          <p:nvPr/>
        </p:nvSpPr>
        <p:spPr>
          <a:xfrm>
            <a:off x="1014632" y="138481"/>
            <a:ext cx="1166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이론적 논의</a:t>
            </a:r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0DD332-17D5-4C21-A859-6FA097411608}"/>
              </a:ext>
            </a:extLst>
          </p:cNvPr>
          <p:cNvSpPr txBox="1"/>
          <p:nvPr/>
        </p:nvSpPr>
        <p:spPr>
          <a:xfrm>
            <a:off x="1477981" y="2113398"/>
            <a:ext cx="6798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돈과 물질적 보상을 목적으로 하는 연쇄살인의 유형으로 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r>
              <a: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    </a:t>
            </a: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보험금수령</a:t>
            </a:r>
            <a:r>
              <a: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, </a:t>
            </a: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유언을 통한 재산분배를 목적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E774D0-5E64-4139-9080-ACEAB51A2AF5}"/>
              </a:ext>
            </a:extLst>
          </p:cNvPr>
          <p:cNvSpPr txBox="1"/>
          <p:nvPr/>
        </p:nvSpPr>
        <p:spPr>
          <a:xfrm>
            <a:off x="1477980" y="3110148"/>
            <a:ext cx="626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highlight>
                  <a:srgbClr val="CFBB9F"/>
                </a:highlight>
                <a:latin typeface="a옛날사진관2" panose="02020600000000000000" pitchFamily="18" charset="-127"/>
                <a:ea typeface="a옛날사진관2" panose="02020600000000000000" pitchFamily="18" charset="-127"/>
              </a:rPr>
              <a:t>강호순</a:t>
            </a: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의 경우 보험금을 목적으로 자신의 장모와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r>
              <a: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 </a:t>
            </a: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아내를 살해한 것이 이러한 이윤추구형 연쇄살인의 예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990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1813760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2143834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6CCBC1-943A-4C0E-8C21-07534D418279}"/>
              </a:ext>
            </a:extLst>
          </p:cNvPr>
          <p:cNvSpPr txBox="1"/>
          <p:nvPr/>
        </p:nvSpPr>
        <p:spPr>
          <a:xfrm>
            <a:off x="1957696" y="13942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사명형 연쇄살인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35" name="갈매기형 수장 25">
            <a:extLst>
              <a:ext uri="{FF2B5EF4-FFF2-40B4-BE49-F238E27FC236}">
                <a16:creationId xmlns:a16="http://schemas.microsoft.com/office/drawing/2014/main" id="{25D0AE6A-691A-4283-BFEE-ADD9340FF6A4}"/>
              </a:ext>
            </a:extLst>
          </p:cNvPr>
          <p:cNvSpPr/>
          <p:nvPr/>
        </p:nvSpPr>
        <p:spPr>
          <a:xfrm>
            <a:off x="1767323" y="15016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갈매기형 수장 26">
            <a:extLst>
              <a:ext uri="{FF2B5EF4-FFF2-40B4-BE49-F238E27FC236}">
                <a16:creationId xmlns:a16="http://schemas.microsoft.com/office/drawing/2014/main" id="{79EEB576-6343-4CA7-8236-D6CFDF07B7CE}"/>
              </a:ext>
            </a:extLst>
          </p:cNvPr>
          <p:cNvSpPr/>
          <p:nvPr/>
        </p:nvSpPr>
        <p:spPr>
          <a:xfrm>
            <a:off x="1619672" y="15016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58B855-C41C-41DD-90FE-65957EC5BB5C}"/>
              </a:ext>
            </a:extLst>
          </p:cNvPr>
          <p:cNvSpPr txBox="1"/>
          <p:nvPr/>
        </p:nvSpPr>
        <p:spPr>
          <a:xfrm>
            <a:off x="1014632" y="138481"/>
            <a:ext cx="1166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이론적 논의</a:t>
            </a:r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0DD332-17D5-4C21-A859-6FA097411608}"/>
              </a:ext>
            </a:extLst>
          </p:cNvPr>
          <p:cNvSpPr txBox="1"/>
          <p:nvPr/>
        </p:nvSpPr>
        <p:spPr>
          <a:xfrm>
            <a:off x="1598011" y="2424160"/>
            <a:ext cx="715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사회악으로 판단되는 사람들을 스스로 결정하고 </a:t>
            </a:r>
            <a:r>
              <a:rPr lang="ko-KR" altLang="en-US" sz="2000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살해함으로써사회정의의</a:t>
            </a: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실현이나 절대선을 위해 공헌했다고 느끼는 유형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076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704248" y="3028890"/>
            <a:ext cx="3735504" cy="823511"/>
            <a:chOff x="2708422" y="3175292"/>
            <a:chExt cx="3735504" cy="823511"/>
          </a:xfrm>
        </p:grpSpPr>
        <p:sp>
          <p:nvSpPr>
            <p:cNvPr id="4" name="TextBox 3"/>
            <p:cNvSpPr txBox="1"/>
            <p:nvPr/>
          </p:nvSpPr>
          <p:spPr>
            <a:xfrm>
              <a:off x="2708422" y="3175292"/>
              <a:ext cx="3735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a옛날사진관2" panose="02020600000000000000" pitchFamily="18" charset="-127"/>
                  <a:ea typeface="a옛날사진관2" panose="02020600000000000000" pitchFamily="18" charset="-127"/>
                </a:rPr>
                <a:t>한국의 여성연쇄살인 사례연구</a:t>
              </a:r>
              <a:endParaRPr lang="en-US" altLang="ko-KR" sz="20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20990" y="3629471"/>
              <a:ext cx="1710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Yoon 윤고딕 520_TT" pitchFamily="18" charset="-127"/>
                  <a:ea typeface="Yoon 윤고딕 520_TT" pitchFamily="18" charset="-127"/>
                </a:rPr>
                <a:t>Case Study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89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88678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121686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F5AF6D-1AAE-4E84-A3A5-4D496F2BBAE9}"/>
              </a:ext>
            </a:extLst>
          </p:cNvPr>
          <p:cNvSpPr txBox="1"/>
          <p:nvPr/>
        </p:nvSpPr>
        <p:spPr>
          <a:xfrm>
            <a:off x="692540" y="143627"/>
            <a:ext cx="1166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사례연구</a:t>
            </a:r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FB0892-C5A0-4852-8BF2-5ADB464BE921}"/>
              </a:ext>
            </a:extLst>
          </p:cNvPr>
          <p:cNvSpPr txBox="1"/>
          <p:nvPr/>
        </p:nvSpPr>
        <p:spPr>
          <a:xfrm>
            <a:off x="2165605" y="1307820"/>
            <a:ext cx="29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유영철 연쇄살인사건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17" name="갈매기형 수장 19">
            <a:extLst>
              <a:ext uri="{FF2B5EF4-FFF2-40B4-BE49-F238E27FC236}">
                <a16:creationId xmlns:a16="http://schemas.microsoft.com/office/drawing/2014/main" id="{72007BCB-5E95-4EA7-BC58-86B3A7FE2AFB}"/>
              </a:ext>
            </a:extLst>
          </p:cNvPr>
          <p:cNvSpPr/>
          <p:nvPr/>
        </p:nvSpPr>
        <p:spPr>
          <a:xfrm>
            <a:off x="1983347" y="14152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갈매기형 수장 24">
            <a:extLst>
              <a:ext uri="{FF2B5EF4-FFF2-40B4-BE49-F238E27FC236}">
                <a16:creationId xmlns:a16="http://schemas.microsoft.com/office/drawing/2014/main" id="{6CA0405B-EDC6-4D45-AF3D-8A65B8DBF30A}"/>
              </a:ext>
            </a:extLst>
          </p:cNvPr>
          <p:cNvSpPr/>
          <p:nvPr/>
        </p:nvSpPr>
        <p:spPr>
          <a:xfrm>
            <a:off x="1835696" y="14152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9965638-2FB5-4EEE-87D1-8B14D8C803A6}"/>
              </a:ext>
            </a:extLst>
          </p:cNvPr>
          <p:cNvSpPr/>
          <p:nvPr/>
        </p:nvSpPr>
        <p:spPr>
          <a:xfrm>
            <a:off x="2123729" y="1755738"/>
            <a:ext cx="1152122" cy="312274"/>
          </a:xfrm>
          <a:prstGeom prst="rect">
            <a:avLst/>
          </a:prstGeom>
          <a:solidFill>
            <a:srgbClr val="AF90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EF0668-04D5-4D4D-B36F-9358C617C2C6}"/>
              </a:ext>
            </a:extLst>
          </p:cNvPr>
          <p:cNvSpPr txBox="1"/>
          <p:nvPr/>
        </p:nvSpPr>
        <p:spPr>
          <a:xfrm>
            <a:off x="2206861" y="1742598"/>
            <a:ext cx="1068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사건개요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CF1C20-85C8-4EA4-8B1A-4EAE8925CFF5}"/>
              </a:ext>
            </a:extLst>
          </p:cNvPr>
          <p:cNvSpPr txBox="1"/>
          <p:nvPr/>
        </p:nvSpPr>
        <p:spPr>
          <a:xfrm>
            <a:off x="2660108" y="2636912"/>
            <a:ext cx="38237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크레파스 카페 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&lt;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디자인 참고자료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&gt;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게시판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1600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핀터레스트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en-US" altLang="ko-KR" sz="1600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Pinterest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1600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색추출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 프로그램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사진 선택법 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– wallpaper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연습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!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03A927D-776B-475A-855D-482FF7E13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24532"/>
            <a:ext cx="6048667" cy="43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3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1323461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1653535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862096-F0D0-4A1F-9910-5EC629B57C39}"/>
              </a:ext>
            </a:extLst>
          </p:cNvPr>
          <p:cNvSpPr txBox="1"/>
          <p:nvPr/>
        </p:nvSpPr>
        <p:spPr>
          <a:xfrm>
            <a:off x="692540" y="143627"/>
            <a:ext cx="1166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사례연구</a:t>
            </a:r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8824DA-595E-440F-965A-306EAB50EE48}"/>
              </a:ext>
            </a:extLst>
          </p:cNvPr>
          <p:cNvSpPr txBox="1"/>
          <p:nvPr/>
        </p:nvSpPr>
        <p:spPr>
          <a:xfrm>
            <a:off x="2165605" y="1307820"/>
            <a:ext cx="29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유영철 연쇄살인사건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25" name="갈매기형 수장 19">
            <a:extLst>
              <a:ext uri="{FF2B5EF4-FFF2-40B4-BE49-F238E27FC236}">
                <a16:creationId xmlns:a16="http://schemas.microsoft.com/office/drawing/2014/main" id="{DF9F5CDA-8AC8-46E2-90F8-8F852E6AEE59}"/>
              </a:ext>
            </a:extLst>
          </p:cNvPr>
          <p:cNvSpPr/>
          <p:nvPr/>
        </p:nvSpPr>
        <p:spPr>
          <a:xfrm>
            <a:off x="1983347" y="14152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갈매기형 수장 24">
            <a:extLst>
              <a:ext uri="{FF2B5EF4-FFF2-40B4-BE49-F238E27FC236}">
                <a16:creationId xmlns:a16="http://schemas.microsoft.com/office/drawing/2014/main" id="{76B5BCF8-A2C7-4A5D-A09A-CD5DDC8648FE}"/>
              </a:ext>
            </a:extLst>
          </p:cNvPr>
          <p:cNvSpPr/>
          <p:nvPr/>
        </p:nvSpPr>
        <p:spPr>
          <a:xfrm>
            <a:off x="1835696" y="14152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02DBDF0-8001-41FB-8D32-4B8E8FACB767}"/>
              </a:ext>
            </a:extLst>
          </p:cNvPr>
          <p:cNvSpPr/>
          <p:nvPr/>
        </p:nvSpPr>
        <p:spPr>
          <a:xfrm>
            <a:off x="2123729" y="1755738"/>
            <a:ext cx="1152122" cy="312274"/>
          </a:xfrm>
          <a:prstGeom prst="rect">
            <a:avLst/>
          </a:prstGeom>
          <a:solidFill>
            <a:srgbClr val="AF90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CD74E6-34A8-4DD3-BD7D-D9921C482CA1}"/>
              </a:ext>
            </a:extLst>
          </p:cNvPr>
          <p:cNvSpPr txBox="1"/>
          <p:nvPr/>
        </p:nvSpPr>
        <p:spPr>
          <a:xfrm>
            <a:off x="2206861" y="1742598"/>
            <a:ext cx="1068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사건분석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C81E84-A0C4-4BB7-AF2B-4B6619D11DFE}"/>
              </a:ext>
            </a:extLst>
          </p:cNvPr>
          <p:cNvSpPr txBox="1"/>
          <p:nvPr/>
        </p:nvSpPr>
        <p:spPr>
          <a:xfrm>
            <a:off x="1517893" y="1663887"/>
            <a:ext cx="7456508" cy="4461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비정상적 가정환경 속 성장으로 인한 애정결핍과 수년간의 수감생활로 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    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성격장애를 가짐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강제이혼으로 인해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, 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성적 쾌락은 출장마사지사들로 충족했으며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    여성에 대한 증오와 적개심은 살인으로 충족함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자신의 처지와 비슷한 사회적약자를 대상으로 함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살인 이후 장기를 간직하는 형태로 여성에 대한 지배나 우월성을 과시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여성이 범행 대상이 언제라도 될 수 있는 사회적 병리현상의 하나의 사례일 뿐 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    이것이 지속된다면 유사 범죄는 계속될 것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573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1811751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2141825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FE7840-3DBD-4DF1-95B7-774CDEE10032}"/>
              </a:ext>
            </a:extLst>
          </p:cNvPr>
          <p:cNvSpPr txBox="1"/>
          <p:nvPr/>
        </p:nvSpPr>
        <p:spPr>
          <a:xfrm>
            <a:off x="692540" y="143627"/>
            <a:ext cx="1166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사례연구</a:t>
            </a:r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4A811-6FC0-426F-A6B4-51AD741D814C}"/>
              </a:ext>
            </a:extLst>
          </p:cNvPr>
          <p:cNvSpPr txBox="1"/>
          <p:nvPr/>
        </p:nvSpPr>
        <p:spPr>
          <a:xfrm>
            <a:off x="2165605" y="1307820"/>
            <a:ext cx="29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강호순 연쇄살인사건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18" name="갈매기형 수장 19">
            <a:extLst>
              <a:ext uri="{FF2B5EF4-FFF2-40B4-BE49-F238E27FC236}">
                <a16:creationId xmlns:a16="http://schemas.microsoft.com/office/drawing/2014/main" id="{1C074FAE-06B1-45B1-8365-42DE9952F307}"/>
              </a:ext>
            </a:extLst>
          </p:cNvPr>
          <p:cNvSpPr/>
          <p:nvPr/>
        </p:nvSpPr>
        <p:spPr>
          <a:xfrm>
            <a:off x="1983347" y="14152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갈매기형 수장 24">
            <a:extLst>
              <a:ext uri="{FF2B5EF4-FFF2-40B4-BE49-F238E27FC236}">
                <a16:creationId xmlns:a16="http://schemas.microsoft.com/office/drawing/2014/main" id="{33025F5D-91EE-403E-BC10-A97AECC321C1}"/>
              </a:ext>
            </a:extLst>
          </p:cNvPr>
          <p:cNvSpPr/>
          <p:nvPr/>
        </p:nvSpPr>
        <p:spPr>
          <a:xfrm>
            <a:off x="1835696" y="14152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8E71347-6C8B-4022-8983-9A6A486FC8A7}"/>
              </a:ext>
            </a:extLst>
          </p:cNvPr>
          <p:cNvSpPr/>
          <p:nvPr/>
        </p:nvSpPr>
        <p:spPr>
          <a:xfrm>
            <a:off x="2123729" y="1755738"/>
            <a:ext cx="1152122" cy="312274"/>
          </a:xfrm>
          <a:prstGeom prst="rect">
            <a:avLst/>
          </a:prstGeom>
          <a:solidFill>
            <a:srgbClr val="AF90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F679BA-1548-4CBA-A36B-BD29DF0C64F9}"/>
              </a:ext>
            </a:extLst>
          </p:cNvPr>
          <p:cNvSpPr txBox="1"/>
          <p:nvPr/>
        </p:nvSpPr>
        <p:spPr>
          <a:xfrm>
            <a:off x="2206861" y="1742598"/>
            <a:ext cx="1068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사건개요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ED9C1F-3971-4A01-B594-7E02F1287211}"/>
              </a:ext>
            </a:extLst>
          </p:cNvPr>
          <p:cNvSpPr txBox="1"/>
          <p:nvPr/>
        </p:nvSpPr>
        <p:spPr>
          <a:xfrm>
            <a:off x="2660108" y="2636912"/>
            <a:ext cx="38237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크레파스 카페 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&lt;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디자인 참고자료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&gt;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게시판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1600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핀터레스트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en-US" altLang="ko-KR" sz="1600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Pinterest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1600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색추출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 프로그램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사진 선택법 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– wallpaper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연습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!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89BFB40-9773-46E5-A3BB-A03BB68D0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88" y="2267194"/>
            <a:ext cx="7225760" cy="393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7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226850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259858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2EF644-3525-4D00-8042-BCB94D7B152A}"/>
              </a:ext>
            </a:extLst>
          </p:cNvPr>
          <p:cNvSpPr txBox="1"/>
          <p:nvPr/>
        </p:nvSpPr>
        <p:spPr>
          <a:xfrm>
            <a:off x="692540" y="143627"/>
            <a:ext cx="1166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사례연구</a:t>
            </a:r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E2D89C-B901-4B1A-B9B3-0B821FAA92BA}"/>
              </a:ext>
            </a:extLst>
          </p:cNvPr>
          <p:cNvSpPr txBox="1"/>
          <p:nvPr/>
        </p:nvSpPr>
        <p:spPr>
          <a:xfrm>
            <a:off x="2165605" y="1307820"/>
            <a:ext cx="29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강호순 연쇄살인사건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19" name="갈매기형 수장 19">
            <a:extLst>
              <a:ext uri="{FF2B5EF4-FFF2-40B4-BE49-F238E27FC236}">
                <a16:creationId xmlns:a16="http://schemas.microsoft.com/office/drawing/2014/main" id="{12D5A868-C602-4963-A0EA-9AD5DF1C0FC0}"/>
              </a:ext>
            </a:extLst>
          </p:cNvPr>
          <p:cNvSpPr/>
          <p:nvPr/>
        </p:nvSpPr>
        <p:spPr>
          <a:xfrm>
            <a:off x="1983347" y="14152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갈매기형 수장 24">
            <a:extLst>
              <a:ext uri="{FF2B5EF4-FFF2-40B4-BE49-F238E27FC236}">
                <a16:creationId xmlns:a16="http://schemas.microsoft.com/office/drawing/2014/main" id="{2B024EB6-BF09-4A30-BCB9-C08E33194528}"/>
              </a:ext>
            </a:extLst>
          </p:cNvPr>
          <p:cNvSpPr/>
          <p:nvPr/>
        </p:nvSpPr>
        <p:spPr>
          <a:xfrm>
            <a:off x="1835696" y="14152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ECD2141-1B50-4B04-AB82-18FC7E1D4A1F}"/>
              </a:ext>
            </a:extLst>
          </p:cNvPr>
          <p:cNvSpPr/>
          <p:nvPr/>
        </p:nvSpPr>
        <p:spPr>
          <a:xfrm>
            <a:off x="2123729" y="1755738"/>
            <a:ext cx="1152122" cy="312274"/>
          </a:xfrm>
          <a:prstGeom prst="rect">
            <a:avLst/>
          </a:prstGeom>
          <a:solidFill>
            <a:srgbClr val="AF90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BDAC63-F85A-4FE8-989E-5F75B2727DA4}"/>
              </a:ext>
            </a:extLst>
          </p:cNvPr>
          <p:cNvSpPr txBox="1"/>
          <p:nvPr/>
        </p:nvSpPr>
        <p:spPr>
          <a:xfrm>
            <a:off x="2206861" y="1742598"/>
            <a:ext cx="1068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사건분석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E7B7A1-CD33-43B3-BC35-9892B6BC8536}"/>
              </a:ext>
            </a:extLst>
          </p:cNvPr>
          <p:cNvSpPr txBox="1"/>
          <p:nvPr/>
        </p:nvSpPr>
        <p:spPr>
          <a:xfrm>
            <a:off x="1517893" y="1584303"/>
            <a:ext cx="7014546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강호순의 경우에는 개인적 욕구와 쾌락을 위한 연쇄살인으로 이전의 연쇄살인범과는 달리 분류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여성을 성폭력하고 살해하는 일련의 과정을 게임을 즐기는 심정으로 즐겼다는 것을 범행결과에서 확인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전형적인 </a:t>
            </a:r>
            <a:r>
              <a:rPr lang="ko-KR" altLang="en-US" sz="1600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사이코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패스의 모습이고 쾌락적 연쇄살인의 전형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여성을 동등한 인격체로 파악하기보다 성적인 쾌락의 대상으로 보고 통제와 지배의 대상으로 파악하는 남성들의 기본적 시각이 강호순의 경우에는 극단적 범죄로 표출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68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172300" y="2929071"/>
            <a:ext cx="2799400" cy="923330"/>
            <a:chOff x="3176474" y="3075473"/>
            <a:chExt cx="2799400" cy="923330"/>
          </a:xfrm>
        </p:grpSpPr>
        <p:sp>
          <p:nvSpPr>
            <p:cNvPr id="4" name="TextBox 3"/>
            <p:cNvSpPr txBox="1"/>
            <p:nvPr/>
          </p:nvSpPr>
          <p:spPr>
            <a:xfrm>
              <a:off x="3428502" y="3075473"/>
              <a:ext cx="22953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000" b="1" i="0" u="none" strike="noStrike" kern="1200" cap="none" spc="0" normalizeH="0" baseline="0" noProof="0" dirty="0">
                  <a:ln>
                    <a:solidFill>
                      <a:prstClr val="white">
                        <a:lumMod val="85000"/>
                        <a:alpha val="30000"/>
                      </a:prstClr>
                    </a:solidFill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a옛날사진관2" panose="02020600000000000000" pitchFamily="18" charset="-127"/>
                  <a:ea typeface="a옛날사진관2" panose="02020600000000000000" pitchFamily="18" charset="-127"/>
                </a:rPr>
                <a:t>논의 및 결론</a:t>
              </a:r>
              <a:endParaRPr kumimoji="0" lang="en-US" altLang="ko-KR" sz="30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옛날사진관2" panose="02020600000000000000" pitchFamily="18" charset="-127"/>
                <a:ea typeface="a옛날사진관2" panose="02020600000000000000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76474" y="3629471"/>
              <a:ext cx="279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b="1" dirty="0">
                  <a:ln>
                    <a:solidFill>
                      <a:prstClr val="white">
                        <a:lumMod val="85000"/>
                        <a:alpha val="30000"/>
                      </a:prstClr>
                    </a:solidFill>
                  </a:ln>
                  <a:solidFill>
                    <a:prstClr val="white">
                      <a:lumMod val="95000"/>
                    </a:prstClr>
                  </a:solidFill>
                  <a:latin typeface="Yoon 윤고딕 520_TT" pitchFamily="18" charset="-127"/>
                  <a:ea typeface="Yoon 윤고딕 520_TT" pitchFamily="18" charset="-127"/>
                </a:rPr>
                <a:t>Discussion and Conclusion</a:t>
              </a:r>
              <a:endParaRPr kumimoji="0" lang="en-US" altLang="ko-KR" sz="18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Yoon 윤고딕 520_TT" pitchFamily="18" charset="-127"/>
                <a:ea typeface="Yoon 윤고딕 520_TT" pitchFamily="18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59" y="2996952"/>
            <a:ext cx="333302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7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INDEX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59" y="2767280"/>
            <a:ext cx="3333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범죄심리학 논문 발표</a:t>
            </a:r>
            <a:endParaRPr lang="en-US" altLang="ko-KR" sz="11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059832" y="2615886"/>
            <a:ext cx="0" cy="1626228"/>
          </a:xfrm>
          <a:prstGeom prst="line">
            <a:avLst/>
          </a:prstGeom>
          <a:ln>
            <a:solidFill>
              <a:srgbClr val="272123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91880" y="2659558"/>
            <a:ext cx="3240357" cy="152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서론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이론적 논의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한국의 여성연쇄살인 사례연구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논의 및 결론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435778" y="6697496"/>
            <a:ext cx="10015557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err="1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CrePAS</a:t>
            </a:r>
            <a:r>
              <a:rPr lang="en-US" altLang="ko-KR" sz="7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 6</a:t>
            </a:r>
            <a:r>
              <a:rPr lang="en-US" altLang="ko-KR" sz="700" baseline="300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th</a:t>
            </a:r>
            <a:r>
              <a:rPr lang="en-US" altLang="ko-KR" sz="7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 the first session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-435778" y="-27384"/>
            <a:ext cx="10015557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59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-9283" y="88678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각 삼각형 8"/>
          <p:cNvSpPr/>
          <p:nvPr/>
        </p:nvSpPr>
        <p:spPr>
          <a:xfrm rot="5400000">
            <a:off x="702755" y="121686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F7B551-B7D2-4528-A0CC-9009D80B966A}"/>
              </a:ext>
            </a:extLst>
          </p:cNvPr>
          <p:cNvSpPr txBox="1"/>
          <p:nvPr/>
        </p:nvSpPr>
        <p:spPr>
          <a:xfrm>
            <a:off x="793039" y="153965"/>
            <a:ext cx="1166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논의 및 결론</a:t>
            </a:r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C3CF7B4-D036-4AE1-945F-E9D5EB94EB14}"/>
              </a:ext>
            </a:extLst>
          </p:cNvPr>
          <p:cNvSpPr/>
          <p:nvPr/>
        </p:nvSpPr>
        <p:spPr>
          <a:xfrm>
            <a:off x="1959801" y="1642448"/>
            <a:ext cx="2108143" cy="457200"/>
          </a:xfrm>
          <a:prstGeom prst="rect">
            <a:avLst/>
          </a:prstGeom>
          <a:solidFill>
            <a:srgbClr val="FDA8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4C04BE-EE94-45CB-B9C6-EE46129DBEDB}"/>
              </a:ext>
            </a:extLst>
          </p:cNvPr>
          <p:cNvSpPr txBox="1"/>
          <p:nvPr/>
        </p:nvSpPr>
        <p:spPr>
          <a:xfrm>
            <a:off x="1822048" y="1322987"/>
            <a:ext cx="238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여성 연쇄살인에 대한 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r>
              <a:rPr lang="ko-KR" altLang="en-US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사회적대응책</a:t>
            </a:r>
            <a:endParaRPr lang="en-US" altLang="ko-KR" sz="3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13" name="갈매기형 수장 29">
            <a:extLst>
              <a:ext uri="{FF2B5EF4-FFF2-40B4-BE49-F238E27FC236}">
                <a16:creationId xmlns:a16="http://schemas.microsoft.com/office/drawing/2014/main" id="{176C9971-37FC-4DD0-BFDE-6C650E179C01}"/>
              </a:ext>
            </a:extLst>
          </p:cNvPr>
          <p:cNvSpPr/>
          <p:nvPr/>
        </p:nvSpPr>
        <p:spPr>
          <a:xfrm>
            <a:off x="1623307" y="14152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갈매기형 수장 30">
            <a:extLst>
              <a:ext uri="{FF2B5EF4-FFF2-40B4-BE49-F238E27FC236}">
                <a16:creationId xmlns:a16="http://schemas.microsoft.com/office/drawing/2014/main" id="{842DFF40-B6CD-45F7-B23E-601695736A67}"/>
              </a:ext>
            </a:extLst>
          </p:cNvPr>
          <p:cNvSpPr/>
          <p:nvPr/>
        </p:nvSpPr>
        <p:spPr>
          <a:xfrm>
            <a:off x="1475656" y="14152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2D346FE2-D751-4479-99B7-A1A1288E054D}"/>
              </a:ext>
            </a:extLst>
          </p:cNvPr>
          <p:cNvGrpSpPr/>
          <p:nvPr/>
        </p:nvGrpSpPr>
        <p:grpSpPr>
          <a:xfrm>
            <a:off x="1835696" y="2467635"/>
            <a:ext cx="5472608" cy="2861331"/>
            <a:chOff x="1979712" y="2943933"/>
            <a:chExt cx="5472608" cy="2861331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37E45C3A-7AB1-405B-BB28-A2635B2F30AB}"/>
                </a:ext>
              </a:extLst>
            </p:cNvPr>
            <p:cNvSpPr/>
            <p:nvPr/>
          </p:nvSpPr>
          <p:spPr>
            <a:xfrm>
              <a:off x="1979712" y="3187716"/>
              <a:ext cx="5472608" cy="2617548"/>
            </a:xfrm>
            <a:prstGeom prst="rect">
              <a:avLst/>
            </a:prstGeom>
            <a:noFill/>
            <a:ln w="6350">
              <a:solidFill>
                <a:srgbClr val="AF90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F3FC8F64-6520-4589-8EE6-539F469490CA}"/>
                </a:ext>
              </a:extLst>
            </p:cNvPr>
            <p:cNvSpPr/>
            <p:nvPr/>
          </p:nvSpPr>
          <p:spPr>
            <a:xfrm>
              <a:off x="2051720" y="2958140"/>
              <a:ext cx="2880320" cy="37785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A93C36-EEF3-4E24-BF45-9145017C0D0F}"/>
                </a:ext>
              </a:extLst>
            </p:cNvPr>
            <p:cNvSpPr txBox="1"/>
            <p:nvPr/>
          </p:nvSpPr>
          <p:spPr>
            <a:xfrm>
              <a:off x="2151917" y="2943933"/>
              <a:ext cx="26799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>
                  <a:ln>
                    <a:solidFill>
                      <a:srgbClr val="FDA800">
                        <a:alpha val="30000"/>
                      </a:srgbClr>
                    </a:solidFill>
                  </a:ln>
                  <a:solidFill>
                    <a:srgbClr val="FDA800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사회적 대응책</a:t>
              </a:r>
              <a:endParaRPr lang="en-US" altLang="ko-KR" b="1" dirty="0">
                <a:ln>
                  <a:solidFill>
                    <a:srgbClr val="FDA800">
                      <a:alpha val="30000"/>
                    </a:srgbClr>
                  </a:solidFill>
                </a:ln>
                <a:solidFill>
                  <a:srgbClr val="FDA8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D14175-55DD-496F-9FAF-028BC472B3C3}"/>
                </a:ext>
              </a:extLst>
            </p:cNvPr>
            <p:cNvSpPr txBox="1"/>
            <p:nvPr/>
          </p:nvSpPr>
          <p:spPr>
            <a:xfrm>
              <a:off x="2164770" y="3542841"/>
              <a:ext cx="4325321" cy="188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ko-KR" altLang="en-US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solidFill>
                    <a:srgbClr val="272123"/>
                  </a:solidFill>
                  <a:latin typeface="a옛날사진관2" panose="02020600000000000000" pitchFamily="18" charset="-127"/>
                  <a:ea typeface="a옛날사진관2" panose="02020600000000000000" pitchFamily="18" charset="-127"/>
                </a:rPr>
                <a:t>여성 범죄 전문가 양성</a:t>
              </a:r>
              <a:endPara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endParaRPr>
            </a:p>
            <a:p>
              <a:pPr marL="285750" indent="-2857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ko-KR" altLang="en-US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solidFill>
                    <a:srgbClr val="272123"/>
                  </a:solidFill>
                  <a:latin typeface="a옛날사진관2" panose="02020600000000000000" pitchFamily="18" charset="-127"/>
                  <a:ea typeface="a옛날사진관2" panose="02020600000000000000" pitchFamily="18" charset="-127"/>
                </a:rPr>
                <a:t>정부의 여성 정책의 현실화</a:t>
              </a:r>
              <a:endPara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endParaRPr>
            </a:p>
            <a:p>
              <a:pPr marL="285750" indent="-2857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ko-KR" altLang="en-US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solidFill>
                    <a:srgbClr val="272123"/>
                  </a:solidFill>
                  <a:latin typeface="a옛날사진관2" panose="02020600000000000000" pitchFamily="18" charset="-127"/>
                  <a:ea typeface="a옛날사진관2" panose="02020600000000000000" pitchFamily="18" charset="-127"/>
                </a:rPr>
                <a:t>여성 관련 범죄 </a:t>
              </a:r>
              <a:r>
                <a:rPr lang="ko-KR" altLang="en-US" sz="2000" dirty="0" err="1">
                  <a:ln>
                    <a:solidFill>
                      <a:schemeClr val="tx1">
                        <a:alpha val="30000"/>
                      </a:schemeClr>
                    </a:solidFill>
                  </a:ln>
                  <a:solidFill>
                    <a:srgbClr val="272123"/>
                  </a:solidFill>
                  <a:latin typeface="a옛날사진관2" panose="02020600000000000000" pitchFamily="18" charset="-127"/>
                  <a:ea typeface="a옛날사진관2" panose="02020600000000000000" pitchFamily="18" charset="-127"/>
                </a:rPr>
                <a:t>예방ㆍ방지</a:t>
              </a:r>
              <a:r>
                <a:rPr lang="ko-KR" altLang="en-US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solidFill>
                    <a:srgbClr val="272123"/>
                  </a:solidFill>
                  <a:latin typeface="a옛날사진관2" panose="02020600000000000000" pitchFamily="18" charset="-127"/>
                  <a:ea typeface="a옛날사진관2" panose="02020600000000000000" pitchFamily="18" charset="-127"/>
                </a:rPr>
                <a:t> 대책</a:t>
              </a:r>
              <a:endPara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endParaRPr>
            </a:p>
            <a:p>
              <a:pPr marL="285750" indent="-2857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ko-KR" altLang="en-US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solidFill>
                    <a:srgbClr val="272123"/>
                  </a:solidFill>
                  <a:latin typeface="a옛날사진관2" panose="02020600000000000000" pitchFamily="18" charset="-127"/>
                  <a:ea typeface="a옛날사진관2" panose="02020600000000000000" pitchFamily="18" charset="-127"/>
                </a:rPr>
                <a:t>사회적 약자 보호 정책</a:t>
              </a:r>
              <a:endPara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60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-9283" y="88678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각 삼각형 8"/>
          <p:cNvSpPr/>
          <p:nvPr/>
        </p:nvSpPr>
        <p:spPr>
          <a:xfrm rot="5400000">
            <a:off x="702755" y="121686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F7B551-B7D2-4528-A0CC-9009D80B966A}"/>
              </a:ext>
            </a:extLst>
          </p:cNvPr>
          <p:cNvSpPr txBox="1"/>
          <p:nvPr/>
        </p:nvSpPr>
        <p:spPr>
          <a:xfrm>
            <a:off x="793039" y="153965"/>
            <a:ext cx="1166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논의 및 결론</a:t>
            </a:r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0EA47AF-5D96-4826-8704-04BB8CD57531}"/>
              </a:ext>
            </a:extLst>
          </p:cNvPr>
          <p:cNvGrpSpPr/>
          <p:nvPr/>
        </p:nvGrpSpPr>
        <p:grpSpPr>
          <a:xfrm>
            <a:off x="1835696" y="2467635"/>
            <a:ext cx="5472608" cy="2861331"/>
            <a:chOff x="1979712" y="2943933"/>
            <a:chExt cx="5472608" cy="2861331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37E45C3A-7AB1-405B-BB28-A2635B2F30AB}"/>
                </a:ext>
              </a:extLst>
            </p:cNvPr>
            <p:cNvSpPr/>
            <p:nvPr/>
          </p:nvSpPr>
          <p:spPr>
            <a:xfrm>
              <a:off x="1979712" y="3187716"/>
              <a:ext cx="5472608" cy="2617548"/>
            </a:xfrm>
            <a:prstGeom prst="rect">
              <a:avLst/>
            </a:prstGeom>
            <a:noFill/>
            <a:ln w="6350">
              <a:solidFill>
                <a:srgbClr val="AF90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F3FC8F64-6520-4589-8EE6-539F469490CA}"/>
                </a:ext>
              </a:extLst>
            </p:cNvPr>
            <p:cNvSpPr/>
            <p:nvPr/>
          </p:nvSpPr>
          <p:spPr>
            <a:xfrm>
              <a:off x="2051720" y="2958140"/>
              <a:ext cx="2880320" cy="37785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A93C36-EEF3-4E24-BF45-9145017C0D0F}"/>
                </a:ext>
              </a:extLst>
            </p:cNvPr>
            <p:cNvSpPr txBox="1"/>
            <p:nvPr/>
          </p:nvSpPr>
          <p:spPr>
            <a:xfrm>
              <a:off x="2151917" y="2943933"/>
              <a:ext cx="26799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>
                  <a:ln>
                    <a:solidFill>
                      <a:srgbClr val="FDA800">
                        <a:alpha val="30000"/>
                      </a:srgbClr>
                    </a:solidFill>
                  </a:ln>
                  <a:solidFill>
                    <a:srgbClr val="FDA800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여성 연쇄살인범</a:t>
              </a:r>
              <a:endParaRPr lang="en-US" altLang="ko-KR" b="1" dirty="0">
                <a:ln>
                  <a:solidFill>
                    <a:srgbClr val="FDA800">
                      <a:alpha val="30000"/>
                    </a:srgbClr>
                  </a:solidFill>
                </a:ln>
                <a:solidFill>
                  <a:srgbClr val="FDA8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D14175-55DD-496F-9FAF-028BC472B3C3}"/>
                </a:ext>
              </a:extLst>
            </p:cNvPr>
            <p:cNvSpPr txBox="1"/>
            <p:nvPr/>
          </p:nvSpPr>
          <p:spPr>
            <a:xfrm>
              <a:off x="2267744" y="3751589"/>
              <a:ext cx="4325321" cy="188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ko-KR" altLang="en-US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solidFill>
                    <a:srgbClr val="272123"/>
                  </a:solidFill>
                  <a:latin typeface="a옛날사진관2" panose="02020600000000000000" pitchFamily="18" charset="-127"/>
                  <a:ea typeface="a옛날사진관2" panose="02020600000000000000" pitchFamily="18" charset="-127"/>
                </a:rPr>
                <a:t>사회적 약자가 부자에 대한 보복</a:t>
              </a:r>
              <a:endPara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endParaRPr>
            </a:p>
            <a:p>
              <a:pPr marL="285750" indent="-2857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ko-KR" altLang="en-US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solidFill>
                    <a:srgbClr val="272123"/>
                  </a:solidFill>
                  <a:latin typeface="a옛날사진관2" panose="02020600000000000000" pitchFamily="18" charset="-127"/>
                  <a:ea typeface="a옛날사진관2" panose="02020600000000000000" pitchFamily="18" charset="-127"/>
                </a:rPr>
                <a:t>여성에 대한 증오심 해소</a:t>
              </a:r>
              <a:endPara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endParaRPr>
            </a:p>
            <a:p>
              <a:pPr marL="285750" indent="-2857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ko-KR" altLang="en-US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solidFill>
                    <a:srgbClr val="272123"/>
                  </a:solidFill>
                  <a:latin typeface="a옛날사진관2" panose="02020600000000000000" pitchFamily="18" charset="-127"/>
                  <a:ea typeface="a옛날사진관2" panose="02020600000000000000" pitchFamily="18" charset="-127"/>
                </a:rPr>
                <a:t>성적인 쾌락을 위한 살인</a:t>
              </a:r>
              <a:endPara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endParaRPr>
            </a:p>
            <a:p>
              <a:pPr>
                <a:lnSpc>
                  <a:spcPct val="150000"/>
                </a:lnSpc>
              </a:pPr>
              <a:endPara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endParaRPr>
            </a:p>
          </p:txBody>
        </p:sp>
      </p:grp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DE8FD37F-80E4-45D6-B9FC-0A62F4661AF1}"/>
              </a:ext>
            </a:extLst>
          </p:cNvPr>
          <p:cNvSpPr/>
          <p:nvPr/>
        </p:nvSpPr>
        <p:spPr>
          <a:xfrm>
            <a:off x="2000524" y="1345140"/>
            <a:ext cx="2108143" cy="457200"/>
          </a:xfrm>
          <a:prstGeom prst="rect">
            <a:avLst/>
          </a:prstGeom>
          <a:solidFill>
            <a:srgbClr val="FDA8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862FC1-E099-4581-B26C-BF5B6BCFFD7B}"/>
              </a:ext>
            </a:extLst>
          </p:cNvPr>
          <p:cNvSpPr txBox="1"/>
          <p:nvPr/>
        </p:nvSpPr>
        <p:spPr>
          <a:xfrm>
            <a:off x="1862771" y="1025679"/>
            <a:ext cx="2389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r>
              <a:rPr lang="ko-KR" altLang="en-US" sz="21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여성연쇄살인범죄</a:t>
            </a:r>
            <a:endParaRPr lang="en-US" altLang="ko-KR" sz="2100" b="1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37" name="갈매기형 수장 29">
            <a:extLst>
              <a:ext uri="{FF2B5EF4-FFF2-40B4-BE49-F238E27FC236}">
                <a16:creationId xmlns:a16="http://schemas.microsoft.com/office/drawing/2014/main" id="{654697B9-BDB3-4D7F-85A2-2AFA4CD34965}"/>
              </a:ext>
            </a:extLst>
          </p:cNvPr>
          <p:cNvSpPr/>
          <p:nvPr/>
        </p:nvSpPr>
        <p:spPr>
          <a:xfrm>
            <a:off x="1623307" y="14152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갈매기형 수장 30">
            <a:extLst>
              <a:ext uri="{FF2B5EF4-FFF2-40B4-BE49-F238E27FC236}">
                <a16:creationId xmlns:a16="http://schemas.microsoft.com/office/drawing/2014/main" id="{BD82D97A-C6E2-4082-9F51-53E73544054B}"/>
              </a:ext>
            </a:extLst>
          </p:cNvPr>
          <p:cNvSpPr/>
          <p:nvPr/>
        </p:nvSpPr>
        <p:spPr>
          <a:xfrm>
            <a:off x="1475656" y="14152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3429E98-207E-4467-B7CE-132BB3BF5143}"/>
              </a:ext>
            </a:extLst>
          </p:cNvPr>
          <p:cNvSpPr/>
          <p:nvPr/>
        </p:nvSpPr>
        <p:spPr>
          <a:xfrm>
            <a:off x="1745550" y="5488338"/>
            <a:ext cx="64807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여성연쇄살인범죄는 </a:t>
            </a:r>
            <a:r>
              <a:rPr lang="ko-KR" altLang="en-US" sz="2000" dirty="0">
                <a:solidFill>
                  <a:srgbClr val="FDA8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일반적인 대책으로는 예방할 수 없음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31E76F-5F30-48E1-911F-09D0FED89010}"/>
              </a:ext>
            </a:extLst>
          </p:cNvPr>
          <p:cNvSpPr txBox="1"/>
          <p:nvPr/>
        </p:nvSpPr>
        <p:spPr>
          <a:xfrm>
            <a:off x="2280852" y="6167045"/>
            <a:ext cx="521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a옛날사진관2" panose="02020600000000000000" pitchFamily="18" charset="-127"/>
                <a:ea typeface="a옛날사진관2" panose="02020600000000000000" pitchFamily="18" charset="-127"/>
              </a:rPr>
              <a:t>∴ 여성범죄학자, </a:t>
            </a:r>
            <a:r>
              <a:rPr lang="ko-KR" altLang="en-US" dirty="0" err="1">
                <a:latin typeface="a옛날사진관2" panose="02020600000000000000" pitchFamily="18" charset="-127"/>
                <a:ea typeface="a옛날사진관2" panose="02020600000000000000" pitchFamily="18" charset="-127"/>
              </a:rPr>
              <a:t>여성법집행기구종사자</a:t>
            </a:r>
            <a:r>
              <a:rPr lang="ko-KR" altLang="en-US" dirty="0">
                <a:latin typeface="a옛날사진관2" panose="02020600000000000000" pitchFamily="18" charset="-127"/>
                <a:ea typeface="a옛날사진관2" panose="02020600000000000000" pitchFamily="18" charset="-127"/>
              </a:rPr>
              <a:t>, 여성학자, </a:t>
            </a:r>
            <a:endParaRPr lang="en-US" altLang="ko-KR" dirty="0"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pPr algn="ctr"/>
            <a:r>
              <a:rPr lang="ko-KR" altLang="en-US" dirty="0">
                <a:latin typeface="a옛날사진관2" panose="02020600000000000000" pitchFamily="18" charset="-127"/>
                <a:ea typeface="a옛날사진관2" panose="02020600000000000000" pitchFamily="18" charset="-127"/>
              </a:rPr>
              <a:t>여성정치가들의 </a:t>
            </a:r>
            <a:r>
              <a:rPr lang="ko-KR" altLang="en-US" dirty="0">
                <a:solidFill>
                  <a:srgbClr val="FDA800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지속적 협력활동 필요</a:t>
            </a:r>
          </a:p>
        </p:txBody>
      </p:sp>
      <p:sp>
        <p:nvSpPr>
          <p:cNvPr id="41" name="갈매기형 수장 25">
            <a:extLst>
              <a:ext uri="{FF2B5EF4-FFF2-40B4-BE49-F238E27FC236}">
                <a16:creationId xmlns:a16="http://schemas.microsoft.com/office/drawing/2014/main" id="{9FD8E52A-ABAF-4A20-92D8-DCD35408C053}"/>
              </a:ext>
            </a:extLst>
          </p:cNvPr>
          <p:cNvSpPr/>
          <p:nvPr/>
        </p:nvSpPr>
        <p:spPr>
          <a:xfrm>
            <a:off x="1523758" y="5648753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갈매기형 수장 26">
            <a:extLst>
              <a:ext uri="{FF2B5EF4-FFF2-40B4-BE49-F238E27FC236}">
                <a16:creationId xmlns:a16="http://schemas.microsoft.com/office/drawing/2014/main" id="{0D9C2D9B-6D4F-4047-845F-BC7177E0F055}"/>
              </a:ext>
            </a:extLst>
          </p:cNvPr>
          <p:cNvSpPr/>
          <p:nvPr/>
        </p:nvSpPr>
        <p:spPr>
          <a:xfrm>
            <a:off x="1376107" y="5648753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1340768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1670842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3579DE-5029-4D16-8EFD-FAF111227977}"/>
              </a:ext>
            </a:extLst>
          </p:cNvPr>
          <p:cNvSpPr txBox="1"/>
          <p:nvPr/>
        </p:nvSpPr>
        <p:spPr>
          <a:xfrm>
            <a:off x="793039" y="153965"/>
            <a:ext cx="1166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논의 및 결론</a:t>
            </a:r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19" name="갈매기형 수장 36">
            <a:extLst>
              <a:ext uri="{FF2B5EF4-FFF2-40B4-BE49-F238E27FC236}">
                <a16:creationId xmlns:a16="http://schemas.microsoft.com/office/drawing/2014/main" id="{758FC45E-C7A7-4449-A8D8-7BD3CA35FE36}"/>
              </a:ext>
            </a:extLst>
          </p:cNvPr>
          <p:cNvSpPr/>
          <p:nvPr/>
        </p:nvSpPr>
        <p:spPr>
          <a:xfrm>
            <a:off x="1623307" y="14152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갈매기형 수장 37">
            <a:extLst>
              <a:ext uri="{FF2B5EF4-FFF2-40B4-BE49-F238E27FC236}">
                <a16:creationId xmlns:a16="http://schemas.microsoft.com/office/drawing/2014/main" id="{2812E9C8-2D6D-4164-9F55-690985BB58A2}"/>
              </a:ext>
            </a:extLst>
          </p:cNvPr>
          <p:cNvSpPr/>
          <p:nvPr/>
        </p:nvSpPr>
        <p:spPr>
          <a:xfrm>
            <a:off x="1475656" y="14152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CDE7C4-9B46-4850-94A1-D9B9EA260819}"/>
              </a:ext>
            </a:extLst>
          </p:cNvPr>
          <p:cNvSpPr txBox="1"/>
          <p:nvPr/>
        </p:nvSpPr>
        <p:spPr>
          <a:xfrm>
            <a:off x="2035540" y="2623447"/>
            <a:ext cx="5800324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여성들의 </a:t>
            </a:r>
            <a:r>
              <a:rPr lang="ko-KR" altLang="en-US" sz="1600" b="1" dirty="0">
                <a:solidFill>
                  <a:srgbClr val="FDB93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사회적</a:t>
            </a:r>
            <a:r>
              <a:rPr lang="en-US" altLang="ko-KR" sz="1600" b="1" dirty="0">
                <a:solidFill>
                  <a:srgbClr val="FDB93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, </a:t>
            </a:r>
            <a:r>
              <a:rPr lang="ko-KR" altLang="en-US" sz="1600" b="1" dirty="0">
                <a:solidFill>
                  <a:srgbClr val="FDB93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경제적 위치를 </a:t>
            </a:r>
            <a:r>
              <a:rPr lang="ko-KR" altLang="en-US" sz="1600" b="1" dirty="0" err="1">
                <a:solidFill>
                  <a:srgbClr val="FDB93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확보</a:t>
            </a:r>
            <a:r>
              <a:rPr lang="ko-KR" altLang="en-US" sz="1600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해야함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정부차원 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: 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사회 제도권에서 소외된 빈민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, 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장애인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, 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노약자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, 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여성 등에 대한 </a:t>
            </a:r>
            <a:r>
              <a:rPr lang="ko-KR" altLang="en-US" sz="1600" b="1" dirty="0">
                <a:solidFill>
                  <a:srgbClr val="FDB93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이해와 근본적 보호대책이 지속적이고 현실적으로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95C464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이루어져야 함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.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494E650-5123-4BAF-AD9A-2E1641743C9A}"/>
              </a:ext>
            </a:extLst>
          </p:cNvPr>
          <p:cNvSpPr/>
          <p:nvPr/>
        </p:nvSpPr>
        <p:spPr>
          <a:xfrm>
            <a:off x="2000524" y="1345139"/>
            <a:ext cx="5520162" cy="650684"/>
          </a:xfrm>
          <a:prstGeom prst="rect">
            <a:avLst/>
          </a:prstGeom>
          <a:solidFill>
            <a:srgbClr val="FDA8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B811FA-22FC-42C7-9463-5CCA3154C6BF}"/>
              </a:ext>
            </a:extLst>
          </p:cNvPr>
          <p:cNvSpPr txBox="1"/>
          <p:nvPr/>
        </p:nvSpPr>
        <p:spPr>
          <a:xfrm>
            <a:off x="1700836" y="1357898"/>
            <a:ext cx="605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여성연쇄살인범죄는 사법기관의 수사기법개선이나 </a:t>
            </a:r>
            <a:endParaRPr lang="en-US" altLang="ko-KR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algn="ctr"/>
            <a:r>
              <a:rPr lang="ko-KR" altLang="en-US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경찰의 노력만으로는 해결될 수 없음</a:t>
            </a:r>
          </a:p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 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725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1811751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2141825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9E082B-D575-41B3-AC84-88CBFE939C3E}"/>
              </a:ext>
            </a:extLst>
          </p:cNvPr>
          <p:cNvSpPr txBox="1"/>
          <p:nvPr/>
        </p:nvSpPr>
        <p:spPr>
          <a:xfrm>
            <a:off x="793039" y="153965"/>
            <a:ext cx="1166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논의 및 결론</a:t>
            </a:r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C51C813-DF6F-4316-85F5-F9B8A4A430DE}"/>
              </a:ext>
            </a:extLst>
          </p:cNvPr>
          <p:cNvSpPr/>
          <p:nvPr/>
        </p:nvSpPr>
        <p:spPr>
          <a:xfrm>
            <a:off x="1921424" y="1351516"/>
            <a:ext cx="2880320" cy="312274"/>
          </a:xfrm>
          <a:prstGeom prst="rect">
            <a:avLst/>
          </a:prstGeom>
          <a:solidFill>
            <a:srgbClr val="7AB53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B7D107-1B17-4569-9D06-B5670365F476}"/>
              </a:ext>
            </a:extLst>
          </p:cNvPr>
          <p:cNvSpPr txBox="1"/>
          <p:nvPr/>
        </p:nvSpPr>
        <p:spPr>
          <a:xfrm>
            <a:off x="2647819" y="1309990"/>
            <a:ext cx="142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우리의 생각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13" name="갈매기형 수장 36">
            <a:extLst>
              <a:ext uri="{FF2B5EF4-FFF2-40B4-BE49-F238E27FC236}">
                <a16:creationId xmlns:a16="http://schemas.microsoft.com/office/drawing/2014/main" id="{96CE67BD-CD78-42FC-B3AB-88B8EB408DF5}"/>
              </a:ext>
            </a:extLst>
          </p:cNvPr>
          <p:cNvSpPr/>
          <p:nvPr/>
        </p:nvSpPr>
        <p:spPr>
          <a:xfrm>
            <a:off x="1623307" y="14152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갈매기형 수장 37">
            <a:extLst>
              <a:ext uri="{FF2B5EF4-FFF2-40B4-BE49-F238E27FC236}">
                <a16:creationId xmlns:a16="http://schemas.microsoft.com/office/drawing/2014/main" id="{68B7CEDD-AC06-43A2-8E7F-0E686CC3CF6F}"/>
              </a:ext>
            </a:extLst>
          </p:cNvPr>
          <p:cNvSpPr/>
          <p:nvPr/>
        </p:nvSpPr>
        <p:spPr>
          <a:xfrm>
            <a:off x="1475656" y="14152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F6F6C4-DD5F-4E3A-8CBA-255230305485}"/>
              </a:ext>
            </a:extLst>
          </p:cNvPr>
          <p:cNvSpPr txBox="1"/>
          <p:nvPr/>
        </p:nvSpPr>
        <p:spPr>
          <a:xfrm>
            <a:off x="1104273" y="1459013"/>
            <a:ext cx="7364655" cy="444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유영철</a:t>
            </a:r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,</a:t>
            </a:r>
            <a:r>
              <a:rPr lang="ko-KR" altLang="en-US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이춘재와</a:t>
            </a: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 같은 연쇄살인범의 출현을 막기 위해서는 사회학</a:t>
            </a:r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,</a:t>
            </a: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심리학 분야 뿐만 아니라 </a:t>
            </a:r>
            <a:r>
              <a:rPr lang="ko-KR" altLang="en-US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학제간의</a:t>
            </a: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 여러 분야에서 </a:t>
            </a:r>
            <a:r>
              <a:rPr lang="ko-KR" altLang="en-US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사이코패스의</a:t>
            </a: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 심리와 범죄와의 역학관계를 심층적으로 추적하고 분석함으로써 살인범죄를 예방하고 효과적인 대처 필요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범죄분석시스템을 강구하여 차원 높은 수사기법을 개발해 범죄예방에 도움을 주어야 함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910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3075057"/>
            <a:ext cx="333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Thank you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2877903"/>
            <a:ext cx="2754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범죄심리학 논문 발표</a:t>
            </a:r>
            <a:endParaRPr lang="en-US" altLang="ko-KR" sz="14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58A15BD-3C9F-4FF0-BFAD-79966FB2CBF0}"/>
              </a:ext>
            </a:extLst>
          </p:cNvPr>
          <p:cNvCxnSpPr>
            <a:cxnSpLocks/>
          </p:cNvCxnSpPr>
          <p:nvPr/>
        </p:nvCxnSpPr>
        <p:spPr>
          <a:xfrm flipH="1">
            <a:off x="6012160" y="5229200"/>
            <a:ext cx="2664296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EEDAFD6-2807-46BC-900B-0EC6FE898C4A}"/>
              </a:ext>
            </a:extLst>
          </p:cNvPr>
          <p:cNvSpPr txBox="1"/>
          <p:nvPr/>
        </p:nvSpPr>
        <p:spPr>
          <a:xfrm>
            <a:off x="5904148" y="5229200"/>
            <a:ext cx="2880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경찰학과 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201820493 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강현주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경찰학과 </a:t>
            </a:r>
            <a:r>
              <a:rPr lang="en-US" altLang="ko-KR"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201820562 </a:t>
            </a:r>
            <a:r>
              <a:rPr lang="ko-KR" altLang="en-US" sz="1600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최민선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339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716816" y="3005599"/>
            <a:ext cx="1710368" cy="846802"/>
            <a:chOff x="3720990" y="3152001"/>
            <a:chExt cx="1710368" cy="846802"/>
          </a:xfrm>
        </p:grpSpPr>
        <p:sp>
          <p:nvSpPr>
            <p:cNvPr id="4" name="TextBox 3"/>
            <p:cNvSpPr txBox="1"/>
            <p:nvPr/>
          </p:nvSpPr>
          <p:spPr>
            <a:xfrm>
              <a:off x="3720990" y="3152001"/>
              <a:ext cx="17103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a옛날사진관2" panose="02020600000000000000" pitchFamily="18" charset="-127"/>
                  <a:ea typeface="a옛날사진관2" panose="02020600000000000000" pitchFamily="18" charset="-127"/>
                </a:rPr>
                <a:t>서론</a:t>
              </a:r>
              <a:endParaRPr lang="en-US" altLang="ko-KR" sz="30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20990" y="3629471"/>
              <a:ext cx="1710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Yoon 윤고딕 520_TT" pitchFamily="18" charset="-127"/>
                  <a:ea typeface="Yoon 윤고딕 520_TT" pitchFamily="18" charset="-127"/>
                </a:rPr>
                <a:t>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68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5042" y="138482"/>
            <a:ext cx="965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서론</a:t>
            </a:r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-9283" y="88678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각 삼각형 8"/>
          <p:cNvSpPr/>
          <p:nvPr/>
        </p:nvSpPr>
        <p:spPr>
          <a:xfrm rot="5400000">
            <a:off x="702755" y="121686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1" name="직각 삼각형 10">
            <a:extLst>
              <a:ext uri="{FF2B5EF4-FFF2-40B4-BE49-F238E27FC236}">
                <a16:creationId xmlns:a16="http://schemas.microsoft.com/office/drawing/2014/main" id="{0413D99F-EC20-4D4D-8749-EF99DADC9BED}"/>
              </a:ext>
            </a:extLst>
          </p:cNvPr>
          <p:cNvSpPr/>
          <p:nvPr/>
        </p:nvSpPr>
        <p:spPr>
          <a:xfrm rot="5400000">
            <a:off x="702755" y="121686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Picture 2" descr="C:\Users\user\Desktop\화성연쇄살인사건.PNG">
            <a:extLst>
              <a:ext uri="{FF2B5EF4-FFF2-40B4-BE49-F238E27FC236}">
                <a16:creationId xmlns:a16="http://schemas.microsoft.com/office/drawing/2014/main" id="{340727DB-775B-430E-98AD-72724F28A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82386"/>
            <a:ext cx="3832130" cy="242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\Desktop\지존파사건.PNG">
            <a:extLst>
              <a:ext uri="{FF2B5EF4-FFF2-40B4-BE49-F238E27FC236}">
                <a16:creationId xmlns:a16="http://schemas.microsoft.com/office/drawing/2014/main" id="{907D5FB0-AD02-4436-BA2A-D2DB207C6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879" y="892389"/>
            <a:ext cx="3192002" cy="25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user\Desktop\온보현 사건.PNG">
            <a:extLst>
              <a:ext uri="{FF2B5EF4-FFF2-40B4-BE49-F238E27FC236}">
                <a16:creationId xmlns:a16="http://schemas.microsoft.com/office/drawing/2014/main" id="{D01733EA-6131-43C4-A654-D6655556C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00" y="3994836"/>
            <a:ext cx="3940762" cy="224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user\Desktop\유영철사건.PNG">
            <a:extLst>
              <a:ext uri="{FF2B5EF4-FFF2-40B4-BE49-F238E27FC236}">
                <a16:creationId xmlns:a16="http://schemas.microsoft.com/office/drawing/2014/main" id="{5386B71B-D582-4A69-8B69-A0C199EC0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736" y="3709616"/>
            <a:ext cx="2592288" cy="281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5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1340768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1670842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FBF4E3-D6EE-4147-A0CA-1C71C294EBD1}"/>
              </a:ext>
            </a:extLst>
          </p:cNvPr>
          <p:cNvSpPr txBox="1"/>
          <p:nvPr/>
        </p:nvSpPr>
        <p:spPr>
          <a:xfrm>
            <a:off x="825042" y="138482"/>
            <a:ext cx="965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서론</a:t>
            </a:r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D20B28-65B0-45BD-B02E-40C21EA07C73}"/>
              </a:ext>
            </a:extLst>
          </p:cNvPr>
          <p:cNvSpPr txBox="1"/>
          <p:nvPr/>
        </p:nvSpPr>
        <p:spPr>
          <a:xfrm>
            <a:off x="946460" y="2204864"/>
            <a:ext cx="80674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a옛날사진관2" panose="02020600000000000000" pitchFamily="18" charset="-127"/>
                <a:ea typeface="a옛날사진관2" panose="02020600000000000000" pitchFamily="18" charset="-127"/>
              </a:rPr>
              <a:t>여성을 대상으로 발생한 강력범죄를 통해 연구한 </a:t>
            </a:r>
            <a:endParaRPr lang="en-US" altLang="ko-KR" sz="2800" dirty="0"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pPr algn="ctr"/>
            <a:r>
              <a:rPr lang="ko-KR" altLang="en-US" sz="2800" dirty="0">
                <a:latin typeface="a옛날사진관2" panose="02020600000000000000" pitchFamily="18" charset="-127"/>
                <a:ea typeface="a옛날사진관2" panose="02020600000000000000" pitchFamily="18" charset="-127"/>
              </a:rPr>
              <a:t>남성위주의 범죄분석과 범죄대책</a:t>
            </a:r>
            <a:r>
              <a:rPr lang="en-US" altLang="ko-KR" sz="2800" dirty="0">
                <a:latin typeface="a옛날사진관2" panose="02020600000000000000" pitchFamily="18" charset="-127"/>
                <a:ea typeface="a옛날사진관2" panose="02020600000000000000" pitchFamily="18" charset="-127"/>
              </a:rPr>
              <a:t>, </a:t>
            </a:r>
            <a:r>
              <a:rPr lang="ko-KR" altLang="en-US" sz="2800" dirty="0">
                <a:latin typeface="a옛날사진관2" panose="02020600000000000000" pitchFamily="18" charset="-127"/>
                <a:ea typeface="a옛날사진관2" panose="02020600000000000000" pitchFamily="18" charset="-127"/>
              </a:rPr>
              <a:t>수감대책을 통해 </a:t>
            </a:r>
            <a:endParaRPr lang="en-US" altLang="ko-KR" sz="2800" dirty="0"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pPr algn="ctr"/>
            <a:r>
              <a:rPr lang="ko-KR" altLang="en-US" sz="2800" dirty="0">
                <a:latin typeface="a옛날사진관2" panose="02020600000000000000" pitchFamily="18" charset="-127"/>
                <a:ea typeface="a옛날사진관2" panose="02020600000000000000" pitchFamily="18" charset="-127"/>
              </a:rPr>
              <a:t>여성강력범죄를 막을 수 없음</a:t>
            </a:r>
            <a:endParaRPr lang="en-US" altLang="ko-KR" sz="2800" dirty="0"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938EB2-AFAB-4F66-8BC4-5F49417FCE59}"/>
              </a:ext>
            </a:extLst>
          </p:cNvPr>
          <p:cNvSpPr txBox="1"/>
          <p:nvPr/>
        </p:nvSpPr>
        <p:spPr>
          <a:xfrm>
            <a:off x="1943909" y="4293096"/>
            <a:ext cx="6072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-&gt; </a:t>
            </a:r>
            <a:r>
              <a:rPr lang="ko-KR" altLang="en-US" sz="280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여성연쇄살인 범죄분석을 여성학적 </a:t>
            </a:r>
            <a:endParaRPr lang="en-US" altLang="ko-KR" sz="280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algn="ctr"/>
            <a:r>
              <a:rPr lang="en-US" altLang="ko-KR" sz="280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&amp; </a:t>
            </a:r>
            <a:r>
              <a:rPr lang="ko-KR" altLang="en-US" sz="2800" dirty="0" err="1">
                <a:latin typeface="a옛날사진관3" panose="02020600000000000000" pitchFamily="18" charset="-127"/>
                <a:ea typeface="a옛날사진관3" panose="02020600000000000000" pitchFamily="18" charset="-127"/>
              </a:rPr>
              <a:t>젠더적입장에서</a:t>
            </a:r>
            <a:r>
              <a:rPr lang="ko-KR" altLang="en-US" sz="280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 재정의 </a:t>
            </a:r>
            <a:r>
              <a:rPr lang="en-US" altLang="ko-KR" sz="280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+ </a:t>
            </a:r>
            <a:r>
              <a:rPr lang="ko-KR" altLang="en-US" sz="280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대책마련</a:t>
            </a:r>
          </a:p>
        </p:txBody>
      </p:sp>
    </p:spTree>
    <p:extLst>
      <p:ext uri="{BB962C8B-B14F-4D97-AF65-F5344CB8AC3E}">
        <p14:creationId xmlns:p14="http://schemas.microsoft.com/office/powerpoint/2010/main" val="24541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512110" y="2933441"/>
            <a:ext cx="2119780" cy="918960"/>
            <a:chOff x="3516284" y="3079843"/>
            <a:chExt cx="2119780" cy="918960"/>
          </a:xfrm>
        </p:grpSpPr>
        <p:sp>
          <p:nvSpPr>
            <p:cNvPr id="4" name="TextBox 3"/>
            <p:cNvSpPr txBox="1"/>
            <p:nvPr/>
          </p:nvSpPr>
          <p:spPr>
            <a:xfrm>
              <a:off x="3516284" y="3079843"/>
              <a:ext cx="21197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a옛날사진관2" panose="02020600000000000000" pitchFamily="18" charset="-127"/>
                  <a:ea typeface="a옛날사진관2" panose="02020600000000000000" pitchFamily="18" charset="-127"/>
                </a:rPr>
                <a:t>이론적 논의</a:t>
              </a:r>
              <a:endParaRPr lang="en-US" altLang="ko-KR" sz="30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20990" y="3629471"/>
              <a:ext cx="1710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Yoon 윤고딕 520_TT" pitchFamily="18" charset="-127"/>
                  <a:ea typeface="Yoon 윤고딕 520_TT" pitchFamily="18" charset="-127"/>
                </a:rPr>
                <a:t>Theory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979715" y="2276872"/>
            <a:ext cx="5616621" cy="2646876"/>
          </a:xfrm>
          <a:prstGeom prst="rect">
            <a:avLst/>
          </a:prstGeom>
          <a:noFill/>
          <a:ln w="6350">
            <a:solidFill>
              <a:srgbClr val="AF9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877188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1207262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lumMod val="75000"/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3311860" y="2047297"/>
            <a:ext cx="2880320" cy="37785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740000" y="2037194"/>
            <a:ext cx="202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AF906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연쇄살인범의 정의</a:t>
            </a:r>
            <a:endParaRPr lang="en-US" altLang="ko-KR" b="1" dirty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AF9061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3732" y="2630456"/>
            <a:ext cx="532858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AF906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성적 목적을 가지고 </a:t>
            </a:r>
            <a:r>
              <a:rPr lang="en-US" altLang="ko-KR" sz="1600" dirty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AF906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3</a:t>
            </a:r>
            <a:r>
              <a:rPr lang="ko-KR" altLang="en-US" sz="1600" dirty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AF906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명이상의 피해자를 발생시키는</a:t>
            </a:r>
            <a:endParaRPr lang="en-US" altLang="ko-KR" sz="1600" dirty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AF906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AF906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 살인범죄자를 연쇄살인범으로 정의하고 있으며</a:t>
            </a:r>
            <a:r>
              <a:rPr lang="en-US" altLang="ko-KR" sz="1600" dirty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AF906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,</a:t>
            </a:r>
          </a:p>
          <a:p>
            <a:pPr algn="ctr">
              <a:lnSpc>
                <a:spcPct val="150000"/>
              </a:lnSpc>
            </a:pPr>
            <a:endParaRPr lang="en-US" altLang="ko-KR" sz="1600" dirty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AF906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AF906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연속적으로 단기간에 범행을 저지르고 </a:t>
            </a:r>
            <a:endParaRPr lang="en-US" altLang="ko-KR" sz="1600" dirty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AF906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AF906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검거망을 피하기 위해서 잠복기</a:t>
            </a:r>
            <a:r>
              <a:rPr lang="en-US" altLang="ko-KR" sz="1600" dirty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AF906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(</a:t>
            </a:r>
            <a:r>
              <a:rPr lang="ko-KR" altLang="en-US" sz="1600" dirty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AF906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냉각기</a:t>
            </a:r>
            <a:r>
              <a:rPr lang="en-US" altLang="ko-KR" sz="1600" dirty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AF906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)</a:t>
            </a:r>
            <a:r>
              <a:rPr lang="ko-KR" altLang="en-US" sz="1600" dirty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AF906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를 가지는 것이 특징</a:t>
            </a:r>
            <a:endParaRPr lang="en-US" altLang="ko-KR" sz="1600" dirty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AF906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algn="ctr">
              <a:lnSpc>
                <a:spcPct val="150000"/>
              </a:lnSpc>
            </a:pPr>
            <a:endParaRPr lang="ko-KR" altLang="en-US" sz="1600" dirty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AF9061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F62876-5184-449A-9400-547A4516C2E6}"/>
              </a:ext>
            </a:extLst>
          </p:cNvPr>
          <p:cNvSpPr txBox="1"/>
          <p:nvPr/>
        </p:nvSpPr>
        <p:spPr>
          <a:xfrm>
            <a:off x="1014632" y="138481"/>
            <a:ext cx="1166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이론적 논의</a:t>
            </a:r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495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1320875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1650949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57696" y="13942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연쇄살인범의 발생과정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26" name="갈매기형 수장 25"/>
          <p:cNvSpPr/>
          <p:nvPr/>
        </p:nvSpPr>
        <p:spPr>
          <a:xfrm>
            <a:off x="1767323" y="15016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갈매기형 수장 26"/>
          <p:cNvSpPr/>
          <p:nvPr/>
        </p:nvSpPr>
        <p:spPr>
          <a:xfrm>
            <a:off x="1619672" y="15016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274582-B056-4D78-BD7D-76AB363FAEE9}"/>
              </a:ext>
            </a:extLst>
          </p:cNvPr>
          <p:cNvSpPr txBox="1"/>
          <p:nvPr/>
        </p:nvSpPr>
        <p:spPr>
          <a:xfrm>
            <a:off x="1014632" y="138481"/>
            <a:ext cx="1166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이론적 논의</a:t>
            </a:r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6D7971-E85E-460E-96EC-FA419BA1E99A}"/>
              </a:ext>
            </a:extLst>
          </p:cNvPr>
          <p:cNvSpPr txBox="1"/>
          <p:nvPr/>
        </p:nvSpPr>
        <p:spPr>
          <a:xfrm>
            <a:off x="1793465" y="2298358"/>
            <a:ext cx="6343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여성에 증오심과 적개심</a:t>
            </a:r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, </a:t>
            </a: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성매매 여성에 대한 멸시 등 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여성에 대한 왜곡된 사고를 가지게 되고</a:t>
            </a:r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, </a:t>
            </a:r>
          </a:p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이러한 사고가 살인이라는 행위로 표출</a:t>
            </a:r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65D7B7-571B-4357-B79B-9F9E2A0CD31A}"/>
              </a:ext>
            </a:extLst>
          </p:cNvPr>
          <p:cNvSpPr txBox="1"/>
          <p:nvPr/>
        </p:nvSpPr>
        <p:spPr>
          <a:xfrm>
            <a:off x="1793465" y="3789040"/>
            <a:ext cx="6343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연쇄살인범의 발생에는 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성장배경에서 이혼</a:t>
            </a:r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, </a:t>
            </a: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아동학대</a:t>
            </a:r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, </a:t>
            </a:r>
            <a:r>
              <a:rPr lang="ko-KR" altLang="en-US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성적열등감</a:t>
            </a: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등으로 여성에 대한 증오가 바탕이 되어 왜곡된 형태로 이를 해소한 것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9A2C7B-55C8-41B6-B974-96586EED9326}"/>
              </a:ext>
            </a:extLst>
          </p:cNvPr>
          <p:cNvSpPr txBox="1"/>
          <p:nvPr/>
        </p:nvSpPr>
        <p:spPr>
          <a:xfrm>
            <a:off x="1811369" y="5279722"/>
            <a:ext cx="6343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highlight>
                  <a:srgbClr val="CFBB9F"/>
                </a:highlight>
                <a:latin typeface="a옛날사진관2" panose="02020600000000000000" pitchFamily="18" charset="-127"/>
                <a:ea typeface="a옛날사진관2" panose="02020600000000000000" pitchFamily="18" charset="-127"/>
              </a:rPr>
              <a:t>유영철</a:t>
            </a:r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highlight>
                  <a:srgbClr val="CFBB9F"/>
                </a:highlight>
                <a:latin typeface="a옛날사진관2" panose="02020600000000000000" pitchFamily="18" charset="-127"/>
                <a:ea typeface="a옛날사진관2" panose="02020600000000000000" pitchFamily="18" charset="-127"/>
              </a:rPr>
              <a:t>, </a:t>
            </a: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highlight>
                  <a:srgbClr val="CFBB9F"/>
                </a:highlight>
                <a:latin typeface="a옛날사진관2" panose="02020600000000000000" pitchFamily="18" charset="-127"/>
                <a:ea typeface="a옛날사진관2" panose="02020600000000000000" pitchFamily="18" charset="-127"/>
              </a:rPr>
              <a:t>강호순</a:t>
            </a: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사건의 경우</a:t>
            </a:r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,</a:t>
            </a:r>
          </a:p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성매매 업소 근처에서 생활하거나</a:t>
            </a:r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, </a:t>
            </a: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이혼 등의 경험으로 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여성에 대한 왜곡된 시각을 가지고 있었다는 공통점을 발견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38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5497" y="1817528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15006" y="2144688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E1DE21BF-7B74-4617-B6DA-8A4D43DF838D}"/>
              </a:ext>
            </a:extLst>
          </p:cNvPr>
          <p:cNvSpPr/>
          <p:nvPr/>
        </p:nvSpPr>
        <p:spPr>
          <a:xfrm>
            <a:off x="1691680" y="1911875"/>
            <a:ext cx="3240355" cy="415636"/>
          </a:xfrm>
          <a:prstGeom prst="rect">
            <a:avLst/>
          </a:prstGeom>
          <a:solidFill>
            <a:srgbClr val="AF90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1F1E3E-C772-498D-8759-99C58E291168}"/>
              </a:ext>
            </a:extLst>
          </p:cNvPr>
          <p:cNvSpPr txBox="1"/>
          <p:nvPr/>
        </p:nvSpPr>
        <p:spPr>
          <a:xfrm>
            <a:off x="1619672" y="1552436"/>
            <a:ext cx="4464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300" dirty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AF906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endParaRPr lang="en-US" altLang="ko-KR" sz="1300" dirty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AF9061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82E2FF-17BE-4CDD-B951-EBDCEC82859A}"/>
              </a:ext>
            </a:extLst>
          </p:cNvPr>
          <p:cNvSpPr txBox="1"/>
          <p:nvPr/>
        </p:nvSpPr>
        <p:spPr>
          <a:xfrm>
            <a:off x="2273615" y="1949141"/>
            <a:ext cx="304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연쇄살인범의 유형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83441A-4F7D-4050-BD45-05CF7AA92353}"/>
              </a:ext>
            </a:extLst>
          </p:cNvPr>
          <p:cNvSpPr txBox="1"/>
          <p:nvPr/>
        </p:nvSpPr>
        <p:spPr>
          <a:xfrm>
            <a:off x="1979712" y="2856100"/>
            <a:ext cx="208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쾌락적 연쇄살인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C02B0F-D0A8-45DB-B4CA-813140C9899E}"/>
              </a:ext>
            </a:extLst>
          </p:cNvPr>
          <p:cNvSpPr txBox="1"/>
          <p:nvPr/>
        </p:nvSpPr>
        <p:spPr>
          <a:xfrm>
            <a:off x="1979712" y="3655521"/>
            <a:ext cx="280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우월성 과시형 연쇄살인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51FC66-1DB2-41B0-B560-5EE682A317C7}"/>
              </a:ext>
            </a:extLst>
          </p:cNvPr>
          <p:cNvSpPr txBox="1"/>
          <p:nvPr/>
        </p:nvSpPr>
        <p:spPr>
          <a:xfrm>
            <a:off x="1979713" y="4439554"/>
            <a:ext cx="405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이윤추구형 연쇄살인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AC5554-3766-41B4-BB4E-0500BEB214B1}"/>
              </a:ext>
            </a:extLst>
          </p:cNvPr>
          <p:cNvSpPr txBox="1"/>
          <p:nvPr/>
        </p:nvSpPr>
        <p:spPr>
          <a:xfrm>
            <a:off x="1979712" y="5219920"/>
            <a:ext cx="405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사명형 연쇄살인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1A5B74-267A-4DC5-8BE3-24B6012C0401}"/>
              </a:ext>
            </a:extLst>
          </p:cNvPr>
          <p:cNvSpPr txBox="1"/>
          <p:nvPr/>
        </p:nvSpPr>
        <p:spPr>
          <a:xfrm>
            <a:off x="107504" y="923984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3BB59B-A908-4723-A95F-91201E2C1C8F}"/>
              </a:ext>
            </a:extLst>
          </p:cNvPr>
          <p:cNvSpPr txBox="1"/>
          <p:nvPr/>
        </p:nvSpPr>
        <p:spPr>
          <a:xfrm>
            <a:off x="1014632" y="138481"/>
            <a:ext cx="1166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이론적 논의</a:t>
            </a:r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568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695</Words>
  <Application>Microsoft Office PowerPoint</Application>
  <PresentationFormat>화면 슬라이드 쇼(4:3)</PresentationFormat>
  <Paragraphs>194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1" baseType="lpstr">
      <vt:lpstr>Yoon 윤고딕 520_TT</vt:lpstr>
      <vt:lpstr>a옛날사진관3</vt:lpstr>
      <vt:lpstr>a옛날사진관2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hp</dc:creator>
  <cp:lastModifiedBy>강현주</cp:lastModifiedBy>
  <cp:revision>226</cp:revision>
  <dcterms:created xsi:type="dcterms:W3CDTF">2013-09-05T09:43:46Z</dcterms:created>
  <dcterms:modified xsi:type="dcterms:W3CDTF">2019-10-13T12:26:32Z</dcterms:modified>
</cp:coreProperties>
</file>