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258" r:id="rId3"/>
    <p:sldId id="282" r:id="rId4"/>
    <p:sldId id="283" r:id="rId5"/>
    <p:sldId id="284" r:id="rId6"/>
    <p:sldId id="261" r:id="rId7"/>
    <p:sldId id="286" r:id="rId8"/>
    <p:sldId id="260" r:id="rId9"/>
    <p:sldId id="272" r:id="rId10"/>
    <p:sldId id="273" r:id="rId11"/>
    <p:sldId id="262" r:id="rId12"/>
    <p:sldId id="263" r:id="rId13"/>
    <p:sldId id="264" r:id="rId14"/>
    <p:sldId id="274" r:id="rId15"/>
    <p:sldId id="275" r:id="rId16"/>
    <p:sldId id="276" r:id="rId17"/>
    <p:sldId id="277" r:id="rId18"/>
    <p:sldId id="269" r:id="rId19"/>
    <p:sldId id="278" r:id="rId20"/>
    <p:sldId id="271" r:id="rId21"/>
    <p:sldId id="279" r:id="rId22"/>
    <p:sldId id="280" r:id="rId23"/>
    <p:sldId id="281" r:id="rId24"/>
    <p:sldId id="285" r:id="rId25"/>
    <p:sldId id="287" r:id="rId26"/>
    <p:sldId id="288" r:id="rId27"/>
    <p:sldId id="289" r:id="rId28"/>
    <p:sldId id="290" r:id="rId29"/>
    <p:sldId id="291" r:id="rId30"/>
    <p:sldId id="292" r:id="rId31"/>
    <p:sldId id="293" r:id="rId32"/>
    <p:sldId id="294" r:id="rId33"/>
    <p:sldId id="295" r:id="rId34"/>
    <p:sldId id="296" r:id="rId35"/>
    <p:sldId id="265" r:id="rId36"/>
    <p:sldId id="266" r:id="rId37"/>
    <p:sldId id="267" r:id="rId38"/>
    <p:sldId id="268" r:id="rId39"/>
    <p:sldId id="270"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50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howGuides="1">
      <p:cViewPr varScale="1">
        <p:scale>
          <a:sx n="62" d="100"/>
          <a:sy n="62" d="100"/>
        </p:scale>
        <p:origin x="1400" y="48"/>
      </p:cViewPr>
      <p:guideLst>
        <p:guide orient="horz" pos="2160"/>
        <p:guide pos="288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022343-6B58-4EA4-B228-429236C415A0}" type="datetimeFigureOut">
              <a:rPr lang="en-US" smtClean="0"/>
              <a:pPr/>
              <a:t>11/15/2019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B6932FB-6EA8-49A9-A2E3-E36112DA5571}" type="slidenum">
              <a:rPr lang="en-US" smtClean="0"/>
              <a:pPr/>
              <a:t>‹#›</a:t>
            </a:fld>
            <a:endParaRPr lang="en-US"/>
          </a:p>
        </p:txBody>
      </p:sp>
    </p:spTree>
    <p:extLst>
      <p:ext uri="{BB962C8B-B14F-4D97-AF65-F5344CB8AC3E}">
        <p14:creationId xmlns:p14="http://schemas.microsoft.com/office/powerpoint/2010/main" val="36187790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thomas.loc.gov/cgi-bin/cpquery/?&amp;dbname=cp109&amp;sid=cp109djs6R&amp;refer=&amp;r_n=hr333.109&amp;item=&amp;sel=TOC_358801&amp;%3e"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9AE706-734D-4802-B7AA-CFF3EE12344D}" type="slidenum">
              <a:rPr lang="en-US" smtClean="0"/>
              <a:pPr/>
              <a:t>3</a:t>
            </a:fld>
            <a:endParaRPr lang="en-US"/>
          </a:p>
        </p:txBody>
      </p:sp>
    </p:spTree>
    <p:extLst>
      <p:ext uri="{BB962C8B-B14F-4D97-AF65-F5344CB8AC3E}">
        <p14:creationId xmlns:p14="http://schemas.microsoft.com/office/powerpoint/2010/main" val="2308899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9AE706-734D-4802-B7AA-CFF3EE12344D}" type="slidenum">
              <a:rPr lang="en-US" smtClean="0"/>
              <a:pPr/>
              <a:t>4</a:t>
            </a:fld>
            <a:endParaRPr lang="en-US"/>
          </a:p>
        </p:txBody>
      </p:sp>
    </p:spTree>
    <p:extLst>
      <p:ext uri="{BB962C8B-B14F-4D97-AF65-F5344CB8AC3E}">
        <p14:creationId xmlns:p14="http://schemas.microsoft.com/office/powerpoint/2010/main" val="23088991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A578753-79B4-42C4-8EDB-39A6F7D1970F}" type="slidenum">
              <a:rPr lang="en-US" altLang="en-US"/>
              <a:pPr fontAlgn="base">
                <a:spcBef>
                  <a:spcPct val="0"/>
                </a:spcBef>
                <a:spcAft>
                  <a:spcPct val="0"/>
                </a:spcAft>
              </a:pPr>
              <a:t>5</a:t>
            </a:fld>
            <a:endParaRPr lang="en-US" altLang="en-US"/>
          </a:p>
        </p:txBody>
      </p:sp>
      <p:sp>
        <p:nvSpPr>
          <p:cNvPr id="317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Super controllers can provide both positive or negative incentives.  Rewards for reducing crime facilitating conditions are in principle no different than penalties.  Though politically, one may be preferable to the other.</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a:t>Rana</a:t>
            </a:r>
            <a:r>
              <a:rPr lang="en-US" dirty="0"/>
              <a:t> Sampson developed the idea of super controllers.  We wrote a paper on this,</a:t>
            </a:r>
            <a:r>
              <a:rPr lang="en-US" baseline="0" dirty="0"/>
              <a:t> which will come out shortly in Security Journal.  She has an entire session on this topic later today.  Basically, super controllers help you put pressure on place managers who are not cooperating.</a:t>
            </a:r>
            <a:endParaRPr lang="en-US" dirty="0"/>
          </a:p>
        </p:txBody>
      </p:sp>
      <p:sp>
        <p:nvSpPr>
          <p:cNvPr id="4" name="Slide Number Placeholder 3"/>
          <p:cNvSpPr>
            <a:spLocks noGrp="1"/>
          </p:cNvSpPr>
          <p:nvPr>
            <p:ph type="sldNum" sz="quarter" idx="10"/>
          </p:nvPr>
        </p:nvSpPr>
        <p:spPr/>
        <p:txBody>
          <a:bodyPr/>
          <a:lstStyle/>
          <a:p>
            <a:fld id="{538B58BA-B4E9-44E7-85C5-1EF9610A36B8}"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a:t>Clarke’s Situational Crime Prevention describes 5 standard universal criteria people use to make decisions.  Manipulating them influences offenders’ decisions.  But they can also be manipulated by super controllers to manipulate controller decisions.  It is likely that the categories of super controllers influence different criteria.  Formal super controllers probably have more influence on risk, effort and reward. Personal super controllers may be better for addressing excuses and provocations.  Diffuse super controllers may address rewards and excuses.  This is just a suggestion, and it any specific super controller could have other influences.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I tend to think of crime and disorder as a form of pollution.</a:t>
            </a:r>
            <a:r>
              <a:rPr lang="en-US" baseline="0" dirty="0"/>
              <a:t>  My daughter, who studies economics and environmental policy, reminds me that this is what is called “point source” pollution.  This perspective brings with it some analytical and moral perspectives.</a:t>
            </a:r>
            <a:endParaRPr lang="en-US" dirty="0"/>
          </a:p>
        </p:txBody>
      </p:sp>
      <p:sp>
        <p:nvSpPr>
          <p:cNvPr id="4" name="Slide Number Placeholder 3"/>
          <p:cNvSpPr>
            <a:spLocks noGrp="1"/>
          </p:cNvSpPr>
          <p:nvPr>
            <p:ph type="sldNum" sz="quarter" idx="10"/>
          </p:nvPr>
        </p:nvSpPr>
        <p:spPr/>
        <p:txBody>
          <a:bodyPr/>
          <a:lstStyle/>
          <a:p>
            <a:fld id="{538B58BA-B4E9-44E7-85C5-1EF9610A36B8}" type="slidenum">
              <a:rPr lang="en-US" smtClean="0"/>
              <a:pPr/>
              <a:t>8</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13458">
              <a:spcBef>
                <a:spcPct val="0"/>
              </a:spcBef>
            </a:pPr>
            <a:r>
              <a:rPr lang="en-US" altLang="en-US"/>
              <a:t>Pollution has several consequences.  It deteriorates the lives of others and costs money to clean up.  It is a form of externalizing the costs of production – a subsidy if you will – and as such leads to cheaper production and consequently overproduction.</a:t>
            </a:r>
          </a:p>
          <a:p>
            <a:pPr defTabSz="913458">
              <a:spcBef>
                <a:spcPct val="0"/>
              </a:spcBef>
            </a:pPr>
            <a:endParaRPr lang="en-US" altLang="en-US"/>
          </a:p>
          <a:p>
            <a:pPr defTabSz="913458">
              <a:spcBef>
                <a:spcPct val="0"/>
              </a:spcBef>
            </a:pPr>
            <a:r>
              <a:rPr lang="en-US" altLang="en-US"/>
              <a:t>We turn next to five common pollution control policies in use.  All but the last have been applied to crime or disorder.  </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cs typeface="Arial" charset="0"/>
              </a:defRPr>
            </a:lvl1pPr>
            <a:lvl2pPr marL="730766" indent="-281064" eaLnBrk="0" hangingPunct="0">
              <a:defRPr>
                <a:solidFill>
                  <a:schemeClr val="tx1"/>
                </a:solidFill>
                <a:latin typeface="Arial" charset="0"/>
                <a:cs typeface="Arial" charset="0"/>
              </a:defRPr>
            </a:lvl2pPr>
            <a:lvl3pPr marL="1124255" indent="-224851" eaLnBrk="0" hangingPunct="0">
              <a:defRPr>
                <a:solidFill>
                  <a:schemeClr val="tx1"/>
                </a:solidFill>
                <a:latin typeface="Arial" charset="0"/>
                <a:cs typeface="Arial" charset="0"/>
              </a:defRPr>
            </a:lvl3pPr>
            <a:lvl4pPr marL="1573957" indent="-224851" eaLnBrk="0" hangingPunct="0">
              <a:defRPr>
                <a:solidFill>
                  <a:schemeClr val="tx1"/>
                </a:solidFill>
                <a:latin typeface="Arial" charset="0"/>
                <a:cs typeface="Arial" charset="0"/>
              </a:defRPr>
            </a:lvl4pPr>
            <a:lvl5pPr marL="2023659" indent="-224851" eaLnBrk="0" hangingPunct="0">
              <a:defRPr>
                <a:solidFill>
                  <a:schemeClr val="tx1"/>
                </a:solidFill>
                <a:latin typeface="Arial" charset="0"/>
                <a:cs typeface="Arial" charset="0"/>
              </a:defRPr>
            </a:lvl5pPr>
            <a:lvl6pPr marL="2473361" indent="-224851" eaLnBrk="0" fontAlgn="base" hangingPunct="0">
              <a:spcBef>
                <a:spcPct val="0"/>
              </a:spcBef>
              <a:spcAft>
                <a:spcPct val="0"/>
              </a:spcAft>
              <a:defRPr>
                <a:solidFill>
                  <a:schemeClr val="tx1"/>
                </a:solidFill>
                <a:latin typeface="Arial" charset="0"/>
                <a:cs typeface="Arial" charset="0"/>
              </a:defRPr>
            </a:lvl6pPr>
            <a:lvl7pPr marL="2923062" indent="-224851" eaLnBrk="0" fontAlgn="base" hangingPunct="0">
              <a:spcBef>
                <a:spcPct val="0"/>
              </a:spcBef>
              <a:spcAft>
                <a:spcPct val="0"/>
              </a:spcAft>
              <a:defRPr>
                <a:solidFill>
                  <a:schemeClr val="tx1"/>
                </a:solidFill>
                <a:latin typeface="Arial" charset="0"/>
                <a:cs typeface="Arial" charset="0"/>
              </a:defRPr>
            </a:lvl7pPr>
            <a:lvl8pPr marL="3372764" indent="-224851" eaLnBrk="0" fontAlgn="base" hangingPunct="0">
              <a:spcBef>
                <a:spcPct val="0"/>
              </a:spcBef>
              <a:spcAft>
                <a:spcPct val="0"/>
              </a:spcAft>
              <a:defRPr>
                <a:solidFill>
                  <a:schemeClr val="tx1"/>
                </a:solidFill>
                <a:latin typeface="Arial" charset="0"/>
                <a:cs typeface="Arial" charset="0"/>
              </a:defRPr>
            </a:lvl8pPr>
            <a:lvl9pPr marL="3822466" indent="-224851" eaLnBrk="0" fontAlgn="base" hangingPunct="0">
              <a:spcBef>
                <a:spcPct val="0"/>
              </a:spcBef>
              <a:spcAft>
                <a:spcPct val="0"/>
              </a:spcAft>
              <a:defRPr>
                <a:solidFill>
                  <a:schemeClr val="tx1"/>
                </a:solidFill>
                <a:latin typeface="Arial" charset="0"/>
                <a:cs typeface="Arial" charset="0"/>
              </a:defRPr>
            </a:lvl9pPr>
          </a:lstStyle>
          <a:p>
            <a:pPr eaLnBrk="1" hangingPunct="1"/>
            <a:fld id="{53DD694C-8419-4F67-A36C-25995ED6FC8C}" type="slidenum">
              <a:rPr lang="en-US" altLang="en-US" smtClean="0"/>
              <a:pPr eaLnBrk="1" hangingPunct="1"/>
              <a:t>10</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 is an idea that was</a:t>
            </a:r>
            <a:r>
              <a:rPr lang="en-US" baseline="0" dirty="0"/>
              <a:t> brought to my attention by a number of smart women:  Karin </a:t>
            </a:r>
            <a:r>
              <a:rPr lang="en-US" baseline="0" dirty="0" err="1"/>
              <a:t>Schmerler</a:t>
            </a:r>
            <a:r>
              <a:rPr lang="en-US" baseline="0" dirty="0"/>
              <a:t> Head Crime Analyst for the Chula Vista Police Department; Sgt. Maris Herald and Officer Katie Werner of the Cincinnati Police Department; and my daughter, who noted that this is the basic difference among pollution control policies.</a:t>
            </a:r>
            <a:endParaRPr lang="en-US" dirty="0"/>
          </a:p>
        </p:txBody>
      </p:sp>
      <p:sp>
        <p:nvSpPr>
          <p:cNvPr id="4" name="Slide Number Placeholder 3"/>
          <p:cNvSpPr>
            <a:spLocks noGrp="1"/>
          </p:cNvSpPr>
          <p:nvPr>
            <p:ph type="sldNum" sz="quarter" idx="10"/>
          </p:nvPr>
        </p:nvSpPr>
        <p:spPr/>
        <p:txBody>
          <a:bodyPr/>
          <a:lstStyle/>
          <a:p>
            <a:fld id="{538B58BA-B4E9-44E7-85C5-1EF9610A36B8}" type="slidenum">
              <a:rPr lang="en-US" smtClean="0"/>
              <a:pPr/>
              <a:t>11</a:t>
            </a:fld>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So drawing</a:t>
            </a:r>
            <a:r>
              <a:rPr lang="en-US" baseline="0" dirty="0"/>
              <a:t> on these experts I have developed some guidance.</a:t>
            </a:r>
            <a:endParaRPr lang="en-US" dirty="0"/>
          </a:p>
        </p:txBody>
      </p:sp>
      <p:sp>
        <p:nvSpPr>
          <p:cNvPr id="4" name="Slide Number Placeholder 3"/>
          <p:cNvSpPr>
            <a:spLocks noGrp="1"/>
          </p:cNvSpPr>
          <p:nvPr>
            <p:ph type="sldNum" sz="quarter" idx="10"/>
          </p:nvPr>
        </p:nvSpPr>
        <p:spPr/>
        <p:txBody>
          <a:bodyPr/>
          <a:lstStyle/>
          <a:p>
            <a:fld id="{538B58BA-B4E9-44E7-85C5-1EF9610A36B8}" type="slidenum">
              <a:rPr lang="en-US" smtClean="0"/>
              <a:pPr/>
              <a:t>12</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Pollution has several consequences.  It deteriorates the lives of others and costs money to clean up.  It is a form of externalizing the costs of production – a subsidy if you will – and as such leads to cheaper production and consequently overproduction.</a:t>
            </a:r>
            <a:endParaRPr lang="en-US" dirty="0"/>
          </a:p>
          <a:p>
            <a:endParaRPr lang="en-US" dirty="0"/>
          </a:p>
          <a:p>
            <a:r>
              <a:rPr lang="en-US" dirty="0"/>
              <a:t>We turn next to five common pollution</a:t>
            </a:r>
            <a:r>
              <a:rPr lang="en-US" baseline="0" dirty="0"/>
              <a:t> control policies in use.  All but the last have been applied to crime or disorder.  </a:t>
            </a:r>
            <a:endParaRPr lang="en-US" dirty="0"/>
          </a:p>
        </p:txBody>
      </p:sp>
      <p:sp>
        <p:nvSpPr>
          <p:cNvPr id="4" name="Slide Number Placeholder 3"/>
          <p:cNvSpPr>
            <a:spLocks noGrp="1"/>
          </p:cNvSpPr>
          <p:nvPr>
            <p:ph type="sldNum" sz="quarter" idx="10"/>
          </p:nvPr>
        </p:nvSpPr>
        <p:spPr/>
        <p:txBody>
          <a:bodyPr/>
          <a:lstStyle/>
          <a:p>
            <a:fld id="{6CB1B9D0-C151-4CE0-B15C-F35C7D5CF259}" type="slidenum">
              <a:rPr lang="en-US" smtClean="0"/>
              <a:pPr/>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altLang="en-US"/>
              <a:t>.</a:t>
            </a:r>
          </a:p>
        </p:txBody>
      </p:sp>
      <p:sp>
        <p:nvSpPr>
          <p:cNvPr id="52228" name="Slide Number Placeholder 3"/>
          <p:cNvSpPr txBox="1">
            <a:spLocks noGrp="1"/>
          </p:cNvSpPr>
          <p:nvPr/>
        </p:nvSpPr>
        <p:spPr bwMode="auto">
          <a:xfrm>
            <a:off x="3884852" y="8685235"/>
            <a:ext cx="297159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30275" eaLnBrk="0" hangingPunct="0">
              <a:defRPr>
                <a:solidFill>
                  <a:schemeClr val="tx1"/>
                </a:solidFill>
                <a:latin typeface="Arial" charset="0"/>
                <a:cs typeface="Arial" charset="0"/>
              </a:defRPr>
            </a:lvl1pPr>
            <a:lvl2pPr marL="742950" indent="-285750" defTabSz="930275" eaLnBrk="0" hangingPunct="0">
              <a:defRPr>
                <a:solidFill>
                  <a:schemeClr val="tx1"/>
                </a:solidFill>
                <a:latin typeface="Arial" charset="0"/>
                <a:cs typeface="Arial" charset="0"/>
              </a:defRPr>
            </a:lvl2pPr>
            <a:lvl3pPr marL="1143000" indent="-228600" defTabSz="930275" eaLnBrk="0" hangingPunct="0">
              <a:defRPr>
                <a:solidFill>
                  <a:schemeClr val="tx1"/>
                </a:solidFill>
                <a:latin typeface="Arial" charset="0"/>
                <a:cs typeface="Arial" charset="0"/>
              </a:defRPr>
            </a:lvl3pPr>
            <a:lvl4pPr marL="1600200" indent="-228600" defTabSz="930275" eaLnBrk="0" hangingPunct="0">
              <a:defRPr>
                <a:solidFill>
                  <a:schemeClr val="tx1"/>
                </a:solidFill>
                <a:latin typeface="Arial" charset="0"/>
                <a:cs typeface="Arial" charset="0"/>
              </a:defRPr>
            </a:lvl4pPr>
            <a:lvl5pPr marL="2057400" indent="-228600" defTabSz="930275" eaLnBrk="0" hangingPunct="0">
              <a:defRPr>
                <a:solidFill>
                  <a:schemeClr val="tx1"/>
                </a:solidFill>
                <a:latin typeface="Arial" charset="0"/>
                <a:cs typeface="Arial" charset="0"/>
              </a:defRPr>
            </a:lvl5pPr>
            <a:lvl6pPr marL="2514600" indent="-228600" defTabSz="930275" eaLnBrk="0" fontAlgn="base" hangingPunct="0">
              <a:spcBef>
                <a:spcPct val="0"/>
              </a:spcBef>
              <a:spcAft>
                <a:spcPct val="0"/>
              </a:spcAft>
              <a:defRPr>
                <a:solidFill>
                  <a:schemeClr val="tx1"/>
                </a:solidFill>
                <a:latin typeface="Arial" charset="0"/>
                <a:cs typeface="Arial" charset="0"/>
              </a:defRPr>
            </a:lvl6pPr>
            <a:lvl7pPr marL="2971800" indent="-228600" defTabSz="930275" eaLnBrk="0" fontAlgn="base" hangingPunct="0">
              <a:spcBef>
                <a:spcPct val="0"/>
              </a:spcBef>
              <a:spcAft>
                <a:spcPct val="0"/>
              </a:spcAft>
              <a:defRPr>
                <a:solidFill>
                  <a:schemeClr val="tx1"/>
                </a:solidFill>
                <a:latin typeface="Arial" charset="0"/>
                <a:cs typeface="Arial" charset="0"/>
              </a:defRPr>
            </a:lvl7pPr>
            <a:lvl8pPr marL="3429000" indent="-228600" defTabSz="930275" eaLnBrk="0" fontAlgn="base" hangingPunct="0">
              <a:spcBef>
                <a:spcPct val="0"/>
              </a:spcBef>
              <a:spcAft>
                <a:spcPct val="0"/>
              </a:spcAft>
              <a:defRPr>
                <a:solidFill>
                  <a:schemeClr val="tx1"/>
                </a:solidFill>
                <a:latin typeface="Arial" charset="0"/>
                <a:cs typeface="Arial" charset="0"/>
              </a:defRPr>
            </a:lvl8pPr>
            <a:lvl9pPr marL="3886200" indent="-228600" defTabSz="930275" eaLnBrk="0" fontAlgn="base" hangingPunct="0">
              <a:spcBef>
                <a:spcPct val="0"/>
              </a:spcBef>
              <a:spcAft>
                <a:spcPct val="0"/>
              </a:spcAft>
              <a:defRPr>
                <a:solidFill>
                  <a:schemeClr val="tx1"/>
                </a:solidFill>
                <a:latin typeface="Arial" charset="0"/>
                <a:cs typeface="Arial" charset="0"/>
              </a:defRPr>
            </a:lvl9pPr>
          </a:lstStyle>
          <a:p>
            <a:pPr algn="r" eaLnBrk="1" hangingPunct="1"/>
            <a:fld id="{B64BBC40-340F-4A85-93F2-7C0EB62F0FF2}" type="slidenum">
              <a:rPr lang="en-US" altLang="en-US" sz="1200"/>
              <a:pPr algn="r" eaLnBrk="1" hangingPunct="1"/>
              <a:t>14</a:t>
            </a:fld>
            <a:endParaRPr lang="en-US" altLang="en-US" sz="120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3252" name="Slide Number Placeholder 3"/>
          <p:cNvSpPr txBox="1">
            <a:spLocks noGrp="1"/>
          </p:cNvSpPr>
          <p:nvPr/>
        </p:nvSpPr>
        <p:spPr bwMode="auto">
          <a:xfrm>
            <a:off x="3884852" y="8685235"/>
            <a:ext cx="297159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30275" eaLnBrk="0" hangingPunct="0">
              <a:defRPr>
                <a:solidFill>
                  <a:schemeClr val="tx1"/>
                </a:solidFill>
                <a:latin typeface="Arial" charset="0"/>
                <a:cs typeface="Arial" charset="0"/>
              </a:defRPr>
            </a:lvl1pPr>
            <a:lvl2pPr marL="742950" indent="-285750" defTabSz="930275" eaLnBrk="0" hangingPunct="0">
              <a:defRPr>
                <a:solidFill>
                  <a:schemeClr val="tx1"/>
                </a:solidFill>
                <a:latin typeface="Arial" charset="0"/>
                <a:cs typeface="Arial" charset="0"/>
              </a:defRPr>
            </a:lvl2pPr>
            <a:lvl3pPr marL="1143000" indent="-228600" defTabSz="930275" eaLnBrk="0" hangingPunct="0">
              <a:defRPr>
                <a:solidFill>
                  <a:schemeClr val="tx1"/>
                </a:solidFill>
                <a:latin typeface="Arial" charset="0"/>
                <a:cs typeface="Arial" charset="0"/>
              </a:defRPr>
            </a:lvl3pPr>
            <a:lvl4pPr marL="1600200" indent="-228600" defTabSz="930275" eaLnBrk="0" hangingPunct="0">
              <a:defRPr>
                <a:solidFill>
                  <a:schemeClr val="tx1"/>
                </a:solidFill>
                <a:latin typeface="Arial" charset="0"/>
                <a:cs typeface="Arial" charset="0"/>
              </a:defRPr>
            </a:lvl4pPr>
            <a:lvl5pPr marL="2057400" indent="-228600" defTabSz="930275" eaLnBrk="0" hangingPunct="0">
              <a:defRPr>
                <a:solidFill>
                  <a:schemeClr val="tx1"/>
                </a:solidFill>
                <a:latin typeface="Arial" charset="0"/>
                <a:cs typeface="Arial" charset="0"/>
              </a:defRPr>
            </a:lvl5pPr>
            <a:lvl6pPr marL="2514600" indent="-228600" defTabSz="930275" eaLnBrk="0" fontAlgn="base" hangingPunct="0">
              <a:spcBef>
                <a:spcPct val="0"/>
              </a:spcBef>
              <a:spcAft>
                <a:spcPct val="0"/>
              </a:spcAft>
              <a:defRPr>
                <a:solidFill>
                  <a:schemeClr val="tx1"/>
                </a:solidFill>
                <a:latin typeface="Arial" charset="0"/>
                <a:cs typeface="Arial" charset="0"/>
              </a:defRPr>
            </a:lvl6pPr>
            <a:lvl7pPr marL="2971800" indent="-228600" defTabSz="930275" eaLnBrk="0" fontAlgn="base" hangingPunct="0">
              <a:spcBef>
                <a:spcPct val="0"/>
              </a:spcBef>
              <a:spcAft>
                <a:spcPct val="0"/>
              </a:spcAft>
              <a:defRPr>
                <a:solidFill>
                  <a:schemeClr val="tx1"/>
                </a:solidFill>
                <a:latin typeface="Arial" charset="0"/>
                <a:cs typeface="Arial" charset="0"/>
              </a:defRPr>
            </a:lvl7pPr>
            <a:lvl8pPr marL="3429000" indent="-228600" defTabSz="930275" eaLnBrk="0" fontAlgn="base" hangingPunct="0">
              <a:spcBef>
                <a:spcPct val="0"/>
              </a:spcBef>
              <a:spcAft>
                <a:spcPct val="0"/>
              </a:spcAft>
              <a:defRPr>
                <a:solidFill>
                  <a:schemeClr val="tx1"/>
                </a:solidFill>
                <a:latin typeface="Arial" charset="0"/>
                <a:cs typeface="Arial" charset="0"/>
              </a:defRPr>
            </a:lvl8pPr>
            <a:lvl9pPr marL="3886200" indent="-228600" defTabSz="930275" eaLnBrk="0" fontAlgn="base" hangingPunct="0">
              <a:spcBef>
                <a:spcPct val="0"/>
              </a:spcBef>
              <a:spcAft>
                <a:spcPct val="0"/>
              </a:spcAft>
              <a:defRPr>
                <a:solidFill>
                  <a:schemeClr val="tx1"/>
                </a:solidFill>
                <a:latin typeface="Arial" charset="0"/>
                <a:cs typeface="Arial" charset="0"/>
              </a:defRPr>
            </a:lvl9pPr>
          </a:lstStyle>
          <a:p>
            <a:pPr algn="r" eaLnBrk="1" hangingPunct="1"/>
            <a:fld id="{DD2FE405-DDAF-461D-8E77-801C864DC275}" type="slidenum">
              <a:rPr lang="en-US" altLang="en-US" sz="1200"/>
              <a:pPr algn="r" eaLnBrk="1" hangingPunct="1"/>
              <a:t>15</a:t>
            </a:fld>
            <a:endParaRPr lang="en-US" altLang="en-US" sz="120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4276" name="Slide Number Placeholder 3"/>
          <p:cNvSpPr txBox="1">
            <a:spLocks noGrp="1"/>
          </p:cNvSpPr>
          <p:nvPr/>
        </p:nvSpPr>
        <p:spPr bwMode="auto">
          <a:xfrm>
            <a:off x="3884852" y="8685235"/>
            <a:ext cx="297159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30275" eaLnBrk="0" hangingPunct="0">
              <a:defRPr>
                <a:solidFill>
                  <a:schemeClr val="tx1"/>
                </a:solidFill>
                <a:latin typeface="Arial" charset="0"/>
                <a:cs typeface="Arial" charset="0"/>
              </a:defRPr>
            </a:lvl1pPr>
            <a:lvl2pPr marL="742950" indent="-285750" defTabSz="930275" eaLnBrk="0" hangingPunct="0">
              <a:defRPr>
                <a:solidFill>
                  <a:schemeClr val="tx1"/>
                </a:solidFill>
                <a:latin typeface="Arial" charset="0"/>
                <a:cs typeface="Arial" charset="0"/>
              </a:defRPr>
            </a:lvl2pPr>
            <a:lvl3pPr marL="1143000" indent="-228600" defTabSz="930275" eaLnBrk="0" hangingPunct="0">
              <a:defRPr>
                <a:solidFill>
                  <a:schemeClr val="tx1"/>
                </a:solidFill>
                <a:latin typeface="Arial" charset="0"/>
                <a:cs typeface="Arial" charset="0"/>
              </a:defRPr>
            </a:lvl3pPr>
            <a:lvl4pPr marL="1600200" indent="-228600" defTabSz="930275" eaLnBrk="0" hangingPunct="0">
              <a:defRPr>
                <a:solidFill>
                  <a:schemeClr val="tx1"/>
                </a:solidFill>
                <a:latin typeface="Arial" charset="0"/>
                <a:cs typeface="Arial" charset="0"/>
              </a:defRPr>
            </a:lvl4pPr>
            <a:lvl5pPr marL="2057400" indent="-228600" defTabSz="930275" eaLnBrk="0" hangingPunct="0">
              <a:defRPr>
                <a:solidFill>
                  <a:schemeClr val="tx1"/>
                </a:solidFill>
                <a:latin typeface="Arial" charset="0"/>
                <a:cs typeface="Arial" charset="0"/>
              </a:defRPr>
            </a:lvl5pPr>
            <a:lvl6pPr marL="2514600" indent="-228600" defTabSz="930275" eaLnBrk="0" fontAlgn="base" hangingPunct="0">
              <a:spcBef>
                <a:spcPct val="0"/>
              </a:spcBef>
              <a:spcAft>
                <a:spcPct val="0"/>
              </a:spcAft>
              <a:defRPr>
                <a:solidFill>
                  <a:schemeClr val="tx1"/>
                </a:solidFill>
                <a:latin typeface="Arial" charset="0"/>
                <a:cs typeface="Arial" charset="0"/>
              </a:defRPr>
            </a:lvl6pPr>
            <a:lvl7pPr marL="2971800" indent="-228600" defTabSz="930275" eaLnBrk="0" fontAlgn="base" hangingPunct="0">
              <a:spcBef>
                <a:spcPct val="0"/>
              </a:spcBef>
              <a:spcAft>
                <a:spcPct val="0"/>
              </a:spcAft>
              <a:defRPr>
                <a:solidFill>
                  <a:schemeClr val="tx1"/>
                </a:solidFill>
                <a:latin typeface="Arial" charset="0"/>
                <a:cs typeface="Arial" charset="0"/>
              </a:defRPr>
            </a:lvl7pPr>
            <a:lvl8pPr marL="3429000" indent="-228600" defTabSz="930275" eaLnBrk="0" fontAlgn="base" hangingPunct="0">
              <a:spcBef>
                <a:spcPct val="0"/>
              </a:spcBef>
              <a:spcAft>
                <a:spcPct val="0"/>
              </a:spcAft>
              <a:defRPr>
                <a:solidFill>
                  <a:schemeClr val="tx1"/>
                </a:solidFill>
                <a:latin typeface="Arial" charset="0"/>
                <a:cs typeface="Arial" charset="0"/>
              </a:defRPr>
            </a:lvl8pPr>
            <a:lvl9pPr marL="3886200" indent="-228600" defTabSz="930275" eaLnBrk="0" fontAlgn="base" hangingPunct="0">
              <a:spcBef>
                <a:spcPct val="0"/>
              </a:spcBef>
              <a:spcAft>
                <a:spcPct val="0"/>
              </a:spcAft>
              <a:defRPr>
                <a:solidFill>
                  <a:schemeClr val="tx1"/>
                </a:solidFill>
                <a:latin typeface="Arial" charset="0"/>
                <a:cs typeface="Arial" charset="0"/>
              </a:defRPr>
            </a:lvl9pPr>
          </a:lstStyle>
          <a:p>
            <a:pPr algn="r" eaLnBrk="1" hangingPunct="1"/>
            <a:fld id="{39F40C45-2B8A-42DC-B508-B6B01D7E2AE6}" type="slidenum">
              <a:rPr lang="en-US" altLang="en-US" sz="1200"/>
              <a:pPr algn="r" eaLnBrk="1" hangingPunct="1"/>
              <a:t>16</a:t>
            </a:fld>
            <a:endParaRPr lang="en-US" altLang="en-US" sz="120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5300" name="Slide Number Placeholder 3"/>
          <p:cNvSpPr txBox="1">
            <a:spLocks noGrp="1"/>
          </p:cNvSpPr>
          <p:nvPr/>
        </p:nvSpPr>
        <p:spPr bwMode="auto">
          <a:xfrm>
            <a:off x="3884852" y="8685235"/>
            <a:ext cx="297159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30275" eaLnBrk="0" hangingPunct="0">
              <a:defRPr>
                <a:solidFill>
                  <a:schemeClr val="tx1"/>
                </a:solidFill>
                <a:latin typeface="Arial" charset="0"/>
                <a:cs typeface="Arial" charset="0"/>
              </a:defRPr>
            </a:lvl1pPr>
            <a:lvl2pPr marL="742950" indent="-285750" defTabSz="930275" eaLnBrk="0" hangingPunct="0">
              <a:defRPr>
                <a:solidFill>
                  <a:schemeClr val="tx1"/>
                </a:solidFill>
                <a:latin typeface="Arial" charset="0"/>
                <a:cs typeface="Arial" charset="0"/>
              </a:defRPr>
            </a:lvl2pPr>
            <a:lvl3pPr marL="1143000" indent="-228600" defTabSz="930275" eaLnBrk="0" hangingPunct="0">
              <a:defRPr>
                <a:solidFill>
                  <a:schemeClr val="tx1"/>
                </a:solidFill>
                <a:latin typeface="Arial" charset="0"/>
                <a:cs typeface="Arial" charset="0"/>
              </a:defRPr>
            </a:lvl3pPr>
            <a:lvl4pPr marL="1600200" indent="-228600" defTabSz="930275" eaLnBrk="0" hangingPunct="0">
              <a:defRPr>
                <a:solidFill>
                  <a:schemeClr val="tx1"/>
                </a:solidFill>
                <a:latin typeface="Arial" charset="0"/>
                <a:cs typeface="Arial" charset="0"/>
              </a:defRPr>
            </a:lvl4pPr>
            <a:lvl5pPr marL="2057400" indent="-228600" defTabSz="930275" eaLnBrk="0" hangingPunct="0">
              <a:defRPr>
                <a:solidFill>
                  <a:schemeClr val="tx1"/>
                </a:solidFill>
                <a:latin typeface="Arial" charset="0"/>
                <a:cs typeface="Arial" charset="0"/>
              </a:defRPr>
            </a:lvl5pPr>
            <a:lvl6pPr marL="2514600" indent="-228600" defTabSz="930275" eaLnBrk="0" fontAlgn="base" hangingPunct="0">
              <a:spcBef>
                <a:spcPct val="0"/>
              </a:spcBef>
              <a:spcAft>
                <a:spcPct val="0"/>
              </a:spcAft>
              <a:defRPr>
                <a:solidFill>
                  <a:schemeClr val="tx1"/>
                </a:solidFill>
                <a:latin typeface="Arial" charset="0"/>
                <a:cs typeface="Arial" charset="0"/>
              </a:defRPr>
            </a:lvl6pPr>
            <a:lvl7pPr marL="2971800" indent="-228600" defTabSz="930275" eaLnBrk="0" fontAlgn="base" hangingPunct="0">
              <a:spcBef>
                <a:spcPct val="0"/>
              </a:spcBef>
              <a:spcAft>
                <a:spcPct val="0"/>
              </a:spcAft>
              <a:defRPr>
                <a:solidFill>
                  <a:schemeClr val="tx1"/>
                </a:solidFill>
                <a:latin typeface="Arial" charset="0"/>
                <a:cs typeface="Arial" charset="0"/>
              </a:defRPr>
            </a:lvl7pPr>
            <a:lvl8pPr marL="3429000" indent="-228600" defTabSz="930275" eaLnBrk="0" fontAlgn="base" hangingPunct="0">
              <a:spcBef>
                <a:spcPct val="0"/>
              </a:spcBef>
              <a:spcAft>
                <a:spcPct val="0"/>
              </a:spcAft>
              <a:defRPr>
                <a:solidFill>
                  <a:schemeClr val="tx1"/>
                </a:solidFill>
                <a:latin typeface="Arial" charset="0"/>
                <a:cs typeface="Arial" charset="0"/>
              </a:defRPr>
            </a:lvl8pPr>
            <a:lvl9pPr marL="3886200" indent="-228600" defTabSz="930275" eaLnBrk="0" fontAlgn="base" hangingPunct="0">
              <a:spcBef>
                <a:spcPct val="0"/>
              </a:spcBef>
              <a:spcAft>
                <a:spcPct val="0"/>
              </a:spcAft>
              <a:defRPr>
                <a:solidFill>
                  <a:schemeClr val="tx1"/>
                </a:solidFill>
                <a:latin typeface="Arial" charset="0"/>
                <a:cs typeface="Arial" charset="0"/>
              </a:defRPr>
            </a:lvl9pPr>
          </a:lstStyle>
          <a:p>
            <a:pPr algn="r" eaLnBrk="1" hangingPunct="1"/>
            <a:fld id="{ADDCF67D-B180-4006-991F-4D88A3761557}" type="slidenum">
              <a:rPr lang="en-US" altLang="en-US" sz="1200"/>
              <a:pPr algn="r" eaLnBrk="1" hangingPunct="1"/>
              <a:t>17</a:t>
            </a:fld>
            <a:endParaRPr lang="en-US" altLang="en-US" sz="120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tLang="en-US"/>
          </a:p>
        </p:txBody>
      </p:sp>
      <p:sp>
        <p:nvSpPr>
          <p:cNvPr id="56324" name="Slide Number Placeholder 3"/>
          <p:cNvSpPr txBox="1">
            <a:spLocks noGrp="1"/>
          </p:cNvSpPr>
          <p:nvPr/>
        </p:nvSpPr>
        <p:spPr bwMode="auto">
          <a:xfrm>
            <a:off x="3884852" y="8685235"/>
            <a:ext cx="297159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3" tIns="45717" rIns="91433" bIns="45717" anchor="b"/>
          <a:lstStyle>
            <a:lvl1pPr defTabSz="930275" eaLnBrk="0" hangingPunct="0">
              <a:defRPr>
                <a:solidFill>
                  <a:schemeClr val="tx1"/>
                </a:solidFill>
                <a:latin typeface="Arial" charset="0"/>
                <a:cs typeface="Arial" charset="0"/>
              </a:defRPr>
            </a:lvl1pPr>
            <a:lvl2pPr marL="742950" indent="-285750" defTabSz="930275" eaLnBrk="0" hangingPunct="0">
              <a:defRPr>
                <a:solidFill>
                  <a:schemeClr val="tx1"/>
                </a:solidFill>
                <a:latin typeface="Arial" charset="0"/>
                <a:cs typeface="Arial" charset="0"/>
              </a:defRPr>
            </a:lvl2pPr>
            <a:lvl3pPr marL="1143000" indent="-228600" defTabSz="930275" eaLnBrk="0" hangingPunct="0">
              <a:defRPr>
                <a:solidFill>
                  <a:schemeClr val="tx1"/>
                </a:solidFill>
                <a:latin typeface="Arial" charset="0"/>
                <a:cs typeface="Arial" charset="0"/>
              </a:defRPr>
            </a:lvl3pPr>
            <a:lvl4pPr marL="1600200" indent="-228600" defTabSz="930275" eaLnBrk="0" hangingPunct="0">
              <a:defRPr>
                <a:solidFill>
                  <a:schemeClr val="tx1"/>
                </a:solidFill>
                <a:latin typeface="Arial" charset="0"/>
                <a:cs typeface="Arial" charset="0"/>
              </a:defRPr>
            </a:lvl4pPr>
            <a:lvl5pPr marL="2057400" indent="-228600" defTabSz="930275" eaLnBrk="0" hangingPunct="0">
              <a:defRPr>
                <a:solidFill>
                  <a:schemeClr val="tx1"/>
                </a:solidFill>
                <a:latin typeface="Arial" charset="0"/>
                <a:cs typeface="Arial" charset="0"/>
              </a:defRPr>
            </a:lvl5pPr>
            <a:lvl6pPr marL="2514600" indent="-228600" defTabSz="930275" eaLnBrk="0" fontAlgn="base" hangingPunct="0">
              <a:spcBef>
                <a:spcPct val="0"/>
              </a:spcBef>
              <a:spcAft>
                <a:spcPct val="0"/>
              </a:spcAft>
              <a:defRPr>
                <a:solidFill>
                  <a:schemeClr val="tx1"/>
                </a:solidFill>
                <a:latin typeface="Arial" charset="0"/>
                <a:cs typeface="Arial" charset="0"/>
              </a:defRPr>
            </a:lvl6pPr>
            <a:lvl7pPr marL="2971800" indent="-228600" defTabSz="930275" eaLnBrk="0" fontAlgn="base" hangingPunct="0">
              <a:spcBef>
                <a:spcPct val="0"/>
              </a:spcBef>
              <a:spcAft>
                <a:spcPct val="0"/>
              </a:spcAft>
              <a:defRPr>
                <a:solidFill>
                  <a:schemeClr val="tx1"/>
                </a:solidFill>
                <a:latin typeface="Arial" charset="0"/>
                <a:cs typeface="Arial" charset="0"/>
              </a:defRPr>
            </a:lvl7pPr>
            <a:lvl8pPr marL="3429000" indent="-228600" defTabSz="930275" eaLnBrk="0" fontAlgn="base" hangingPunct="0">
              <a:spcBef>
                <a:spcPct val="0"/>
              </a:spcBef>
              <a:spcAft>
                <a:spcPct val="0"/>
              </a:spcAft>
              <a:defRPr>
                <a:solidFill>
                  <a:schemeClr val="tx1"/>
                </a:solidFill>
                <a:latin typeface="Arial" charset="0"/>
                <a:cs typeface="Arial" charset="0"/>
              </a:defRPr>
            </a:lvl8pPr>
            <a:lvl9pPr marL="3886200" indent="-228600" defTabSz="930275" eaLnBrk="0" fontAlgn="base" hangingPunct="0">
              <a:spcBef>
                <a:spcPct val="0"/>
              </a:spcBef>
              <a:spcAft>
                <a:spcPct val="0"/>
              </a:spcAft>
              <a:defRPr>
                <a:solidFill>
                  <a:schemeClr val="tx1"/>
                </a:solidFill>
                <a:latin typeface="Arial" charset="0"/>
                <a:cs typeface="Arial" charset="0"/>
              </a:defRPr>
            </a:lvl9pPr>
          </a:lstStyle>
          <a:p>
            <a:pPr algn="r" eaLnBrk="1" hangingPunct="1"/>
            <a:fld id="{6870C152-190E-4394-8989-3852B914275A}" type="slidenum">
              <a:rPr lang="en-US" altLang="en-US" sz="1200"/>
              <a:pPr algn="r" eaLnBrk="1" hangingPunct="1"/>
              <a:t>19</a:t>
            </a:fld>
            <a:endParaRPr lang="en-US" altLang="en-US" sz="120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Here is how</a:t>
            </a:r>
            <a:r>
              <a:rPr lang="en-US" baseline="0" dirty="0"/>
              <a:t> this scheme would work.  Imagine a collection of parking areas in a city.  Theft from vehicles is common, but highly variable across these areas.  Step one is to calculate the level of this crime in the city.  Next, a cap significantly below the current level is set.  Then permits for theft for vehicles are created so that the total number of permitted crimes equals the cap.  These permits are allocated to the owners of the parking lots.  A number of methods, including auctions, free allocation based on size and other methods can be used.  Economically auctions may be better, but politically give away policies may be more palatable.  Next we allow parking lot owners to sell their permits.  Here lots A and B are below their allocation, so they have permits to sell.  D is way over his limit, so he needs to buy permits or face a whopping big penalty.  C is at her limit, but may want to buy a couple extra permits to reduce the risk of non-compliance.  A and B sell to D and C.  C’s decision will depend on the price of the permits in this market.  A and B get rewarded for keeping crime low, and if they can reduce their crimes even more, they make more money.  D and C also have an incentive to reduce crime so they do not have to buy permits.  But lets say D can cheaply bring crime down, but C faces much higher marginal abatement costs.  C may stay in the buying market rather than reduce crime, but D will reduce his crime.  This reduces the price of permits for C, but also the return for A and B.  Consequently, overtime, the local government will want to lower the cap by either not issuing as many permits or by buying back existing permits on the market.  </a:t>
            </a:r>
          </a:p>
          <a:p>
            <a:endParaRPr lang="en-US" baseline="0" dirty="0"/>
          </a:p>
          <a:p>
            <a:r>
              <a:rPr lang="en-US" baseline="0" dirty="0"/>
              <a:t>Notice, though a certain level of crime is permitted, the total crime is always below what it was before cap and trade began.</a:t>
            </a:r>
            <a:endParaRPr lang="en-US" dirty="0"/>
          </a:p>
        </p:txBody>
      </p:sp>
      <p:sp>
        <p:nvSpPr>
          <p:cNvPr id="4" name="Slide Number Placeholder 3"/>
          <p:cNvSpPr>
            <a:spLocks noGrp="1"/>
          </p:cNvSpPr>
          <p:nvPr>
            <p:ph type="sldNum" sz="quarter" idx="10"/>
          </p:nvPr>
        </p:nvSpPr>
        <p:spPr/>
        <p:txBody>
          <a:bodyPr/>
          <a:lstStyle/>
          <a:p>
            <a:fld id="{6CB1B9D0-C151-4CE0-B15C-F35C7D5CF259}" type="slidenum">
              <a:rPr lang="en-US" smtClean="0"/>
              <a:pPr/>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736853F-5B0F-4075-96DD-A88A102B8A67}" type="slidenum">
              <a:rPr lang="en-US" altLang="en-US"/>
              <a:pPr fontAlgn="base">
                <a:spcBef>
                  <a:spcPct val="0"/>
                </a:spcBef>
                <a:spcAft>
                  <a:spcPct val="0"/>
                </a:spcAft>
              </a:pPr>
              <a:t>25</a:t>
            </a:fld>
            <a:endParaRPr lang="en-US" altLang="en-US"/>
          </a:p>
        </p:txBody>
      </p:sp>
      <p:sp>
        <p:nvSpPr>
          <p:cNvPr id="563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Also an example is Southland Corporation.  In the 1970s and 1980s, they pushed their stores to adopt different approaches to reduce robbery.  Most of these are now industry standards (and is an example of how an organizational SC morphed into a group influence SC).</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7149105-16E5-4F9D-AAFC-A4B6BFECD2BC}" type="slidenum">
              <a:rPr lang="en-US" altLang="en-US"/>
              <a:pPr fontAlgn="base">
                <a:spcBef>
                  <a:spcPct val="0"/>
                </a:spcBef>
                <a:spcAft>
                  <a:spcPct val="0"/>
                </a:spcAft>
              </a:pPr>
              <a:t>26</a:t>
            </a:fld>
            <a:endParaRPr lang="en-US" altLang="en-US"/>
          </a:p>
        </p:txBody>
      </p:sp>
      <p:sp>
        <p:nvSpPr>
          <p:cNvPr id="604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90000"/>
              </a:lnSpc>
              <a:spcBef>
                <a:spcPct val="0"/>
              </a:spcBef>
            </a:pPr>
            <a:r>
              <a:rPr lang="en-US" altLang="en-US" dirty="0"/>
              <a:t>Another example involves a night club where assaults were common. The police deployed officers nearby on weekends to deal with the problems. The night club sat in a strip mall. Even after repeated police requests, the night club manager and the night club owner failed to make changes to reduce the frequency of and the harm from the assaults. The police looked up ownership records to determine who owned the strip mall. The mall owner leased the building to the night club. The police showed evidence to the mall owner of the extent of the problems in and around the night club and shared the suggestions that were rejected by the night club manager and night club owner and the strip mall owner decided to end the lease with the night club.</a:t>
            </a:r>
          </a:p>
          <a:p>
            <a:pPr>
              <a:lnSpc>
                <a:spcPct val="90000"/>
              </a:lnSpc>
              <a:spcBef>
                <a:spcPct val="0"/>
              </a:spcBef>
            </a:pPr>
            <a:endParaRPr lang="en-US" altLang="en-US" dirty="0"/>
          </a:p>
          <a:p>
            <a:pPr>
              <a:lnSpc>
                <a:spcPct val="90000"/>
              </a:lnSpc>
              <a:spcBef>
                <a:spcPct val="0"/>
              </a:spcBef>
            </a:pPr>
            <a:r>
              <a:rPr lang="en-US" altLang="en-US" dirty="0"/>
              <a:t>Some tools make it easier to find super controllers. During the POP Conference, we heard of a city considering legislation requiring rental property owners to list the name of their insurance company. Tacoma (WA) requires rental property registration. The owner must complete a form that requires contact information for the owner and the manager. Yearly updates and re-registration are required. See http://cms.cityoftacoma.org/license/TXL195RentalProp.pdf. </a:t>
            </a:r>
          </a:p>
          <a:p>
            <a:pPr>
              <a:lnSpc>
                <a:spcPct val="90000"/>
              </a:lnSpc>
              <a:spcBef>
                <a:spcPct val="0"/>
              </a:spcBef>
            </a:pPr>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BAB4BCC-8044-44D8-B11D-54DA1F933D53}" type="slidenum">
              <a:rPr lang="en-US" altLang="en-US"/>
              <a:pPr fontAlgn="base">
                <a:spcBef>
                  <a:spcPct val="0"/>
                </a:spcBef>
                <a:spcAft>
                  <a:spcPct val="0"/>
                </a:spcAft>
              </a:pPr>
              <a:t>27</a:t>
            </a:fld>
            <a:endParaRPr lang="en-US" altLang="en-US"/>
          </a:p>
        </p:txBody>
      </p:sp>
      <p:sp>
        <p:nvSpPr>
          <p:cNvPr id="440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40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For some crime problems, cops can leverage a ‘financial’ super controller by showing the super controller that the controller has it within his/her power to reduce the crime problem. In other words, share with the super controller that there are practices the controller could adopt to reduce the crime. The best financial super controllers will be those who perceive themselves as having a financial stake in getting the controller to reduce crime.  Analysis is key to this.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CFF2072D-4D6F-4D78-8A21-4EE090B16C2B}" type="slidenum">
              <a:rPr lang="en-US" altLang="en-US"/>
              <a:pPr fontAlgn="base">
                <a:spcBef>
                  <a:spcPct val="0"/>
                </a:spcBef>
                <a:spcAft>
                  <a:spcPct val="0"/>
                </a:spcAft>
              </a:pPr>
              <a:t>28</a:t>
            </a:fld>
            <a:endParaRPr lang="en-US" altLang="en-US"/>
          </a:p>
        </p:txBody>
      </p:sp>
      <p:sp>
        <p:nvSpPr>
          <p:cNvPr id="583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83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215900" indent="-215900">
              <a:spcBef>
                <a:spcPct val="0"/>
              </a:spcBef>
            </a:pPr>
            <a:r>
              <a:rPr lang="en-US" altLang="en-US"/>
              <a:t>You will find overlap among some of the different types of super controllers. For instance, in the case of the regulatory super controller, a legislative body has to give the regulatory authority its authority to make rules and issue fines. If a regulatory authority has the needed rules and sanctions on its books already, then it can act as a regulatory super controller. If they don’t and a legislative body has to grant it, it’s a political super controller you’re looking for to influence the problem. </a:t>
            </a:r>
          </a:p>
          <a:p>
            <a:pPr marL="215900" indent="-215900">
              <a:spcBef>
                <a:spcPct val="0"/>
              </a:spcBef>
            </a:pPr>
            <a:endParaRPr lang="en-US" altLang="en-US"/>
          </a:p>
          <a:p>
            <a:pPr marL="215900" indent="-215900">
              <a:spcBef>
                <a:spcPct val="0"/>
              </a:spcBef>
            </a:pPr>
            <a:r>
              <a:rPr lang="en-US" altLang="en-US"/>
              <a:t>There are lots of examples in crime reduction involving regulatory super controllers. Some of the more common regulatory super controllers in cities are the buildings and codes agency, animal control, the health department, and the zoning department. Sometimes it’s easy to pull these super controllers in because they are part of local government but be careful to make sure these are the right super controllers for the problem you are working on. For instance, police often bring in the building code enforcement department because it can levy hefty fines to influence an owner who does not take enough steps to stop drug dealing on his/her property. However, if you ask building inspectors, most places, not just apartment complexes with drug dealing, have code violations and so it may be seen as selective enforcement.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85C86DF4-25FB-4568-A4D3-A887339C0FB6}" type="slidenum">
              <a:rPr lang="en-US" altLang="en-US"/>
              <a:pPr fontAlgn="base">
                <a:spcBef>
                  <a:spcPct val="0"/>
                </a:spcBef>
                <a:spcAft>
                  <a:spcPct val="0"/>
                </a:spcAft>
              </a:pPr>
              <a:t>29</a:t>
            </a:fld>
            <a:endParaRPr lang="en-US" altLang="en-US"/>
          </a:p>
        </p:txBody>
      </p:sp>
      <p:sp>
        <p:nvSpPr>
          <p:cNvPr id="501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A classic example of this are nuisance abatement projects where property owners who consistently fail to address problems on their property are sued in court to compel them to comply or face closure of their business.  It’s usually sufficient to provide a credible threat to gain compliance.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A24AAA67-1EF5-4411-9624-A6CBB202CEC5}" type="slidenum">
              <a:rPr lang="en-US" altLang="en-US"/>
              <a:pPr fontAlgn="base">
                <a:spcBef>
                  <a:spcPct val="0"/>
                </a:spcBef>
                <a:spcAft>
                  <a:spcPct val="0"/>
                </a:spcAft>
              </a:pPr>
              <a:t>30</a:t>
            </a:fld>
            <a:endParaRPr lang="en-US" altLang="en-US"/>
          </a:p>
        </p:txBody>
      </p:sp>
      <p:sp>
        <p:nvSpPr>
          <p:cNvPr id="481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80000"/>
              </a:lnSpc>
              <a:spcBef>
                <a:spcPct val="0"/>
              </a:spcBef>
            </a:pPr>
            <a:r>
              <a:rPr lang="en-US" altLang="en-US"/>
              <a:t>Political officials have super controller powers over some crime problems. In the example in this slide, many states adopted different restrictions on sales of pseudoephedrine, an ingredient in methamphetamine but also used in certain cold medicines. At the national level, Congress also adopted restrictions, as shown below. Following the description of the federal law is an excerpt from Pharmacy Times, an educational newsletter for pharmacists that decried the legislation before it passed. The article in the publication notes that the National Association of Chain Drug Stores (which could have been a super controller) was against the legislation, too. Another super controller could have been the manufacturers who could have reformulated the product so it could not be used to support illicit drugs.:</a:t>
            </a:r>
          </a:p>
          <a:p>
            <a:pPr>
              <a:lnSpc>
                <a:spcPct val="80000"/>
              </a:lnSpc>
              <a:spcBef>
                <a:spcPct val="0"/>
              </a:spcBef>
            </a:pPr>
            <a:endParaRPr lang="en-US" altLang="en-US"/>
          </a:p>
          <a:p>
            <a:pPr>
              <a:lnSpc>
                <a:spcPct val="80000"/>
              </a:lnSpc>
              <a:spcBef>
                <a:spcPct val="0"/>
              </a:spcBef>
            </a:pPr>
            <a:r>
              <a:rPr lang="en-US" altLang="en-US"/>
              <a:t>The </a:t>
            </a:r>
            <a:r>
              <a:rPr lang="en-US" altLang="zh-CN">
                <a:hlinkClick r:id="rId3"/>
              </a:rPr>
              <a:t>Combat Methamphetamine Epidemic Act of 2005</a:t>
            </a:r>
            <a:r>
              <a:rPr lang="en-US" altLang="zh-CN"/>
              <a:t> </a:t>
            </a:r>
            <a:r>
              <a:rPr lang="en-US" altLang="en-US"/>
              <a:t>has been incorporated into the Patriot Act signed by President Bush on March 9, 2006. The act bans over-the-counter sales of cold medicines that contain the ingredient pseudoephedrine, which is commonly used to make methamphetamine. The sale of cold medicine containing pseudoephedrine is limited to behind the counter. The amount of pseudoephedrine that an individual can purchase each month is limited and individuals are required to present photo identification to purchase products containing pseudoephedrine. In addition, stores are required to keep personal information about purchasers for at least two years. Found at http://www.fda.gov/CDER/news/methamphetamine.htm.</a:t>
            </a:r>
          </a:p>
          <a:p>
            <a:pPr>
              <a:lnSpc>
                <a:spcPct val="80000"/>
              </a:lnSpc>
              <a:spcBef>
                <a:spcPct val="0"/>
              </a:spcBef>
            </a:pPr>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308B55D-1DDC-4975-A362-23794F45EE6C}" type="slidenum">
              <a:rPr lang="en-US" altLang="en-US"/>
              <a:pPr fontAlgn="base">
                <a:spcBef>
                  <a:spcPct val="0"/>
                </a:spcBef>
                <a:spcAft>
                  <a:spcPct val="0"/>
                </a:spcAft>
              </a:pPr>
              <a:t>31</a:t>
            </a:fld>
            <a:endParaRPr lang="en-US" altLang="en-US"/>
          </a:p>
        </p:txBody>
      </p:sp>
      <p:sp>
        <p:nvSpPr>
          <p:cNvPr id="460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Businesses work in markets.  Markets are institutions that are seldom visible, but nevertheless real and highly effective.  Our economy is based on them.  The more information consumers have, the more effective they can be.  So adding information to consumers often invokes a market. At the University of Cincinnati, administrators are creating a listing of “certified” apartment owners who comply with basic standards.  These standards help protect students from victimization and reduce drinking problems.  Landlords on this list should have a market advantage over landlords not on the list, so there is now a market incentive to improve housing standards.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BA1324F-CCDD-48F3-98DC-859707FB10C5}" type="slidenum">
              <a:rPr lang="en-US" altLang="en-US"/>
              <a:pPr fontAlgn="base">
                <a:spcBef>
                  <a:spcPct val="0"/>
                </a:spcBef>
                <a:spcAft>
                  <a:spcPct val="0"/>
                </a:spcAft>
              </a:pPr>
              <a:t>32</a:t>
            </a:fld>
            <a:endParaRPr lang="en-US" altLang="en-US"/>
          </a:p>
        </p:txBody>
      </p:sp>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News media seldom discover stories on their own, but instead pick up on interesting things brought to their attention.  Many problem solving projects are ready made stories for the evening news or local newspaper.  It’s also important to note that positive coverage can bolster the good controllers, rewarding them for doing the right thing and keeping them from lapsing.  A divide and conquer strategy with the media could show how some stores, for example, do a good job at reducing vehicle theft in their parking area, while one particular store is creating a serious problem.</a:t>
            </a:r>
          </a:p>
          <a:p>
            <a:pPr>
              <a:spcBef>
                <a:spcPct val="0"/>
              </a:spcBef>
            </a:pPr>
            <a:endParaRPr lang="en-US" altLang="en-US"/>
          </a:p>
          <a:p>
            <a:pPr>
              <a:spcBef>
                <a:spcPct val="0"/>
              </a:spcBef>
            </a:pPr>
            <a:r>
              <a:rPr lang="en-US" altLang="en-US"/>
              <a:t>Some police agencies are reluctant to work with the media. They feel they have been burned before on other types of issues and they feel that those in charge of the city/county might interpret the police actions as anti-business. These can be legitimate concerns, however, most often, reducing crime tends to be good for a community, even if it is not as good for a controller who operates a business that benefits from crime prone practices.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41BBFEB7-C5F4-4D74-BFE4-656BA0B00E67}" type="slidenum">
              <a:rPr lang="en-US" altLang="en-US"/>
              <a:pPr fontAlgn="base">
                <a:spcBef>
                  <a:spcPct val="0"/>
                </a:spcBef>
                <a:spcAft>
                  <a:spcPct val="0"/>
                </a:spcAft>
              </a:pPr>
              <a:t>33</a:t>
            </a:fld>
            <a:endParaRPr lang="en-US" altLang="en-US"/>
          </a:p>
        </p:txBody>
      </p:sp>
      <p:sp>
        <p:nvSpPr>
          <p:cNvPr id="542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We often talk of peer pressure when discussing juveniles, but adults and organizations also face peer pressure and this can be used to your advantage.  In this case, the offending controller not only stopped malt liquor sales, but was given help by the business group (DCI) to address other problems.  This was a successful example.  They do not always work out this well.</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pPr fontAlgn="base">
              <a:spcBef>
                <a:spcPct val="0"/>
              </a:spcBef>
              <a:spcAft>
                <a:spcPct val="0"/>
              </a:spcAft>
            </a:pPr>
            <a:fld id="{011BE659-46F9-42BA-A25B-E5BB699A23EF}" type="slidenum">
              <a:rPr lang="en-US" altLang="en-US"/>
              <a:pPr fontAlgn="base">
                <a:spcBef>
                  <a:spcPct val="0"/>
                </a:spcBef>
                <a:spcAft>
                  <a:spcPct val="0"/>
                </a:spcAft>
              </a:pPr>
              <a:t>34</a:t>
            </a:fld>
            <a:endParaRPr lang="en-US" altLang="en-US"/>
          </a:p>
        </p:txBody>
      </p:sp>
      <p:sp>
        <p:nvSpPr>
          <p:cNvPr id="624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t>This form of super controller may be one of the most difficult to invoke. We believe it is most important when dealing with a ‘handling’ failure.  Occasionally we see examples of this when there is a problem with foster parents and the foster care agencies, or the government bodies that oversee them, requiring changes in foster care delivery processes.</a:t>
            </a:r>
          </a:p>
          <a:p>
            <a:pPr>
              <a:spcBef>
                <a:spcPct val="0"/>
              </a:spcBef>
            </a:pPr>
            <a:endParaRPr lang="en-US"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first two</a:t>
            </a:r>
            <a:r>
              <a:rPr lang="en-US" baseline="0" dirty="0"/>
              <a:t> policies focus on prevention methods, inputs.  The assumption is that if certain practices are applied, crime will go down.  Command and control </a:t>
            </a:r>
            <a:r>
              <a:rPr lang="en-US" dirty="0"/>
              <a:t>is</a:t>
            </a:r>
            <a:r>
              <a:rPr lang="en-US" baseline="0" dirty="0"/>
              <a:t> a common approach to fighting pollution and crime.  The polluter is ordered to adopt measures designed to abate their emissions.  If they do so, they are in compliance.  This works when the measures have been well tested and have a know level of effectiveness in the setting in which they are applied.  But when evidence is lacking, or limited then its hard to guarantee the results, so compliance may not fix the problem.  When dealing with crime places, this is often the case.  Further, the place owners may be able to fain compliance when the measure is poorly defined.  Since this approach commands a solution the place owner (or industrial polluter) does not have an incentive to innovate.  Even if they know of a cheaper more effective alternative, to implement it risks non-compliance.  Finally, when applied to all places in class (e.g., all convenience stores) many places will have little or no crime, but still have to bear the costs of compliance.  Though compliance conditions can be modified to reduce this unnecessary burden, it is often difficult to eliminate.</a:t>
            </a:r>
            <a:endParaRPr lang="en-US" dirty="0"/>
          </a:p>
        </p:txBody>
      </p:sp>
      <p:sp>
        <p:nvSpPr>
          <p:cNvPr id="4" name="Slide Number Placeholder 3"/>
          <p:cNvSpPr>
            <a:spLocks noGrp="1"/>
          </p:cNvSpPr>
          <p:nvPr>
            <p:ph type="sldNum" sz="quarter" idx="10"/>
          </p:nvPr>
        </p:nvSpPr>
        <p:spPr/>
        <p:txBody>
          <a:bodyPr/>
          <a:lstStyle/>
          <a:p>
            <a:fld id="{6CB1B9D0-C151-4CE0-B15C-F35C7D5CF259}" type="slidenum">
              <a:rPr lang="en-US" smtClean="0"/>
              <a:pPr/>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Subsidies have most of the same characteristics as command and control</a:t>
            </a:r>
            <a:r>
              <a:rPr lang="en-US" baseline="0" dirty="0"/>
              <a:t> policies, but replace requirements with inducements.  Typically, the subsidy in crime prevention are goods and services handed out for free or at a cost below the cost of providing the service.  Because they are universal – all polluters or crime places in a class gets a subsidy – it is highly evidence dependent.  And because these subsidized goods and services are cheap, the place owner has less incentive to innovate that if they bore the full cost of the prevention.  Finally, many places are given subsidized services that do not need them:  they could easily pay the full costs, or they do not need the prevention services or devices being given out.</a:t>
            </a:r>
          </a:p>
          <a:p>
            <a:endParaRPr lang="en-US" dirty="0"/>
          </a:p>
        </p:txBody>
      </p:sp>
      <p:sp>
        <p:nvSpPr>
          <p:cNvPr id="4" name="Slide Number Placeholder 3"/>
          <p:cNvSpPr>
            <a:spLocks noGrp="1"/>
          </p:cNvSpPr>
          <p:nvPr>
            <p:ph type="sldNum" sz="quarter" idx="10"/>
          </p:nvPr>
        </p:nvSpPr>
        <p:spPr/>
        <p:txBody>
          <a:bodyPr/>
          <a:lstStyle/>
          <a:p>
            <a:fld id="{6CB1B9D0-C151-4CE0-B15C-F35C7D5CF259}" type="slidenum">
              <a:rPr lang="en-US" smtClean="0"/>
              <a:pPr/>
              <a:t>36</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previous two examples focused</a:t>
            </a:r>
            <a:r>
              <a:rPr lang="en-US" baseline="0" dirty="0"/>
              <a:t> on inputs.  Litigation (or rather its threat) focuses on both inputs and outcomes (less crime).  Here the threat of sanctions for having crime (output) compel place owners to adopt better prevention practices (input).  A basic defense should crime recur is that the place manager is following industry standards so they should not be held responsible.  Consequently, the uncertainty of suits creates a demand to implement prevention where it is not needed, and methods that may not work but are industry standards.  A major reason is that deep pocket place owners are more at risk than shallow pocket owners.  Though in principle this could follow an evidence based approach, its not clear that it does, but even so, the evidence base is very shallow and not context specific.</a:t>
            </a:r>
            <a:endParaRPr lang="en-US" dirty="0"/>
          </a:p>
        </p:txBody>
      </p:sp>
      <p:sp>
        <p:nvSpPr>
          <p:cNvPr id="4" name="Slide Number Placeholder 3"/>
          <p:cNvSpPr>
            <a:spLocks noGrp="1"/>
          </p:cNvSpPr>
          <p:nvPr>
            <p:ph type="sldNum" sz="quarter" idx="10"/>
          </p:nvPr>
        </p:nvSpPr>
        <p:spPr/>
        <p:txBody>
          <a:bodyPr/>
          <a:lstStyle/>
          <a:p>
            <a:fld id="{6CB1B9D0-C151-4CE0-B15C-F35C7D5CF259}" type="slidenum">
              <a:rPr lang="en-US" smtClean="0"/>
              <a:pPr/>
              <a:t>37</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This is the first of two outcome</a:t>
            </a:r>
            <a:r>
              <a:rPr lang="en-US" baseline="0" dirty="0"/>
              <a:t> based policies.  Here attention is place solely on how much pollution or crime is produced, not the means for limiting it.  Such approaches exempt low polluting and low crime places from having to bear costs of prevention that are not necessary.  They also require far less evidence about prevention practice effectiveness.</a:t>
            </a:r>
          </a:p>
          <a:p>
            <a:endParaRPr lang="en-US" baseline="0" dirty="0"/>
          </a:p>
          <a:p>
            <a:r>
              <a:rPr lang="en-US" baseline="0" dirty="0"/>
              <a:t>A fine (tax or user fee) approach charges place managers for every crime over a threashold (which could be zero).  The more you pollute or produce crimes, the more you pay.  This seems fair and reasonable.  If the noxious output can be accurately measured and attributed to the emitter, then this can work.  If there are many exceptions that are allowed then administrative costs rise.  Because the focus is on outcomes, place owners have an incentive to explore innovative approaches to reduce crime:  there is no built in preference for one approach over another.  While evidence about effectiveness is useful, it is not required because place owners can learn from trial and error and information exchange.</a:t>
            </a:r>
          </a:p>
          <a:p>
            <a:endParaRPr lang="en-US" baseline="0" dirty="0"/>
          </a:p>
          <a:p>
            <a:r>
              <a:rPr lang="en-US" baseline="0" dirty="0"/>
              <a:t>The principle problem with this approach is that it does not take into account the marginal costs of abatement.  Imagine two places that have crime:  A has little crime and B has a great deal.  A is under the threashold and gets no fine but B is over and is fined.  This induces B to reduce crime, but only if the marginal costs of the fine are greater than the marginal costs of reducing crime.  Otherwise, B pays the fine.  Further, A might be able to reduce crime further, but because she has no incentive, she does not do so.  We need a way to address these differential abatement cost problems.</a:t>
            </a:r>
            <a:endParaRPr lang="en-US" dirty="0"/>
          </a:p>
        </p:txBody>
      </p:sp>
      <p:sp>
        <p:nvSpPr>
          <p:cNvPr id="4" name="Slide Number Placeholder 3"/>
          <p:cNvSpPr>
            <a:spLocks noGrp="1"/>
          </p:cNvSpPr>
          <p:nvPr>
            <p:ph type="sldNum" sz="quarter" idx="10"/>
          </p:nvPr>
        </p:nvSpPr>
        <p:spPr/>
        <p:txBody>
          <a:bodyPr/>
          <a:lstStyle/>
          <a:p>
            <a:fld id="{6CB1B9D0-C151-4CE0-B15C-F35C7D5CF259}" type="slidenum">
              <a:rPr lang="en-US" smtClean="0"/>
              <a:pPr/>
              <a:t>38</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We have heard this</a:t>
            </a:r>
            <a:r>
              <a:rPr lang="en-US" baseline="0" dirty="0"/>
              <a:t> term kicked around a lot recently, but it is not new.  The US developed the first cap and trade policy for reducing sulfur dioxide (SO2) and it appears to be working quite well.  The European Union has a carbon (CO2) market that uses cap and trade.  So evidence exists to suggests that it works well, at least up until recently when the global recession cut the price of CO2 permits.</a:t>
            </a:r>
          </a:p>
          <a:p>
            <a:endParaRPr lang="en-US" baseline="0" dirty="0"/>
          </a:p>
          <a:p>
            <a:r>
              <a:rPr lang="en-US" baseline="0" dirty="0"/>
              <a:t>We will come back to how this works in a moment.  But lets focus on its advantages and disadvantages first. If works, it addresses the differential marginal abatement cost problems and stimulates innovation.  It does not require strong evidence for practices, though evidence is still useful.  It allows tailoring of prevention to specific circumstances.</a:t>
            </a:r>
          </a:p>
          <a:p>
            <a:endParaRPr lang="en-US" baseline="0" dirty="0"/>
          </a:p>
          <a:p>
            <a:r>
              <a:rPr lang="en-US" baseline="0" dirty="0"/>
              <a:t>With regard to crime, this is an untried approach.  So that alone raises problems.  It raises the prospect of “permitting” crime, and seems to run counter to retribution.  Its hard to explain.  And there are a number of administrative details that need to be worked out.</a:t>
            </a:r>
          </a:p>
          <a:p>
            <a:endParaRPr lang="en-US" baseline="0" dirty="0"/>
          </a:p>
          <a:p>
            <a:r>
              <a:rPr lang="en-US" baseline="0" dirty="0"/>
              <a:t>Here is a perverse aspect of C&amp;T we did not talk about in class:  if crime </a:t>
            </a:r>
            <a:r>
              <a:rPr lang="en-US" baseline="0" dirty="0" err="1"/>
              <a:t>plumets</a:t>
            </a:r>
            <a:r>
              <a:rPr lang="en-US" baseline="0" dirty="0"/>
              <a:t>, like it did in the 1990s for reasons not related to the C&amp;T scheme, then the market for permits is disrupted because there will be more available permits on the market but relatively few crimes.  The solution to this is to buy up the surplus permits.  They would be cheap at this stage.  This effectively locks in a much lower cap.  If this is not done then the price of permits is in the toilet and the C&amp;T scheme cannot function to produce further reductions.  So if crime starts easing upward again, C&amp;T may not be able to curtail the rise.</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6CB1B9D0-C151-4CE0-B15C-F35C7D5CF259}" type="slidenum">
              <a:rPr lang="en-US" smtClean="0"/>
              <a:pPr/>
              <a:t>39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1330596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11637826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2555572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4720261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4272633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299787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3246293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3051793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2652273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1526167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5E01D4C-52D9-459C-B58E-3124B0E65259}" type="datetimeFigureOut">
              <a:rPr lang="en-US" smtClean="0"/>
              <a:pPr/>
              <a:t>11/15/2019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FF5BBE6-E481-4813-86FC-F80BA227A428}" type="slidenum">
              <a:rPr lang="en-US" smtClean="0"/>
              <a:pPr/>
              <a:t>‹#›</a:t>
            </a:fld>
            <a:endParaRPr lang="en-US"/>
          </a:p>
        </p:txBody>
      </p:sp>
    </p:spTree>
    <p:extLst>
      <p:ext uri="{BB962C8B-B14F-4D97-AF65-F5344CB8AC3E}">
        <p14:creationId xmlns:p14="http://schemas.microsoft.com/office/powerpoint/2010/main" val="2050255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457200" y="6356350"/>
            <a:ext cx="2133600" cy="365125"/>
          </a:xfrm>
        </p:spPr>
        <p:txBody>
          <a:bodyPr/>
          <a:lstStyle>
            <a:lvl1pPr>
              <a:defRPr/>
            </a:lvl1pPr>
          </a:lstStyle>
          <a:p>
            <a:pPr>
              <a:defRPr/>
            </a:pPr>
            <a:fld id="{15D91BF4-55F7-4403-9A47-1BBF59491435}" type="datetimeFigureOut">
              <a:rPr lang="en-US"/>
              <a:pPr>
                <a:defRPr/>
              </a:pPr>
              <a:t>11/15/2019</a:t>
            </a:fld>
            <a:endParaRPr lang="en-US"/>
          </a:p>
        </p:txBody>
      </p:sp>
      <p:sp>
        <p:nvSpPr>
          <p:cNvPr id="4" name="Footer Placeholder 3"/>
          <p:cNvSpPr>
            <a:spLocks noGrp="1"/>
          </p:cNvSpPr>
          <p:nvPr>
            <p:ph type="ftr" sz="quarter" idx="11"/>
          </p:nvPr>
        </p:nvSpPr>
        <p:spPr>
          <a:xfrm>
            <a:off x="3124200" y="6356350"/>
            <a:ext cx="2895600" cy="365125"/>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356350"/>
            <a:ext cx="2133600" cy="365125"/>
          </a:xfrm>
        </p:spPr>
        <p:txBody>
          <a:bodyPr/>
          <a:lstStyle>
            <a:lvl1pPr>
              <a:defRPr/>
            </a:lvl1pPr>
          </a:lstStyle>
          <a:p>
            <a:pPr>
              <a:defRPr/>
            </a:pPr>
            <a:fld id="{E4FE7683-0CAC-4C5F-9B66-385172F0BCCD}" type="slidenum">
              <a:rPr lang="en-US"/>
              <a:pPr>
                <a:defRPr/>
              </a:pPr>
              <a:t>‹#›</a:t>
            </a:fld>
            <a:endParaRPr lang="en-US"/>
          </a:p>
        </p:txBody>
      </p:sp>
    </p:spTree>
    <p:extLst>
      <p:ext uri="{BB962C8B-B14F-4D97-AF65-F5344CB8AC3E}">
        <p14:creationId xmlns:p14="http://schemas.microsoft.com/office/powerpoint/2010/main" val="1579448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E01D4C-52D9-459C-B58E-3124B0E65259}" type="datetimeFigureOut">
              <a:rPr lang="en-US" smtClean="0"/>
              <a:pPr/>
              <a:t>11/15/2019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5BBE6-E481-4813-86FC-F80BA227A428}" type="slidenum">
              <a:rPr lang="en-US" smtClean="0"/>
              <a:pPr/>
              <a:t>‹#›</a:t>
            </a:fld>
            <a:endParaRPr lang="en-US"/>
          </a:p>
        </p:txBody>
      </p:sp>
    </p:spTree>
    <p:extLst>
      <p:ext uri="{BB962C8B-B14F-4D97-AF65-F5344CB8AC3E}">
        <p14:creationId xmlns:p14="http://schemas.microsoft.com/office/powerpoint/2010/main" val="42174002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3.png"/><Relationship Id="rId4"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1"/>
            <a:ext cx="7772400" cy="2381250"/>
          </a:xfrm>
        </p:spPr>
        <p:txBody>
          <a:bodyPr>
            <a:normAutofit/>
          </a:bodyPr>
          <a:lstStyle/>
          <a:p>
            <a:r>
              <a:rPr lang="en-US" dirty="0"/>
              <a:t>Why Don’t Controllers Do What they are Supposed to Do?</a:t>
            </a:r>
            <a:br>
              <a:rPr lang="en-US" dirty="0"/>
            </a:br>
            <a:r>
              <a:rPr lang="en-US" dirty="0"/>
              <a:t>And What We Can Do About It.</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730234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Oval 14"/>
          <p:cNvSpPr/>
          <p:nvPr/>
        </p:nvSpPr>
        <p:spPr>
          <a:xfrm>
            <a:off x="941644" y="681842"/>
            <a:ext cx="6858000" cy="6096000"/>
          </a:xfrm>
          <a:prstGeom prst="ellipse">
            <a:avLst/>
          </a:prstGeom>
          <a:solidFill>
            <a:schemeClr val="accent5">
              <a:lumMod val="40000"/>
              <a:lumOff val="6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1589344" y="1219200"/>
            <a:ext cx="5562600" cy="5029200"/>
          </a:xfrm>
          <a:prstGeom prst="ellipse">
            <a:avLst/>
          </a:prstGeom>
          <a:solidFill>
            <a:schemeClr val="accent3">
              <a:lumMod val="60000"/>
              <a:lumOff val="4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2313244" y="1788721"/>
            <a:ext cx="4114800" cy="3886200"/>
          </a:xfrm>
          <a:prstGeom prst="ellipse">
            <a:avLst/>
          </a:prstGeom>
          <a:solidFill>
            <a:schemeClr val="accent6">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985422" y="2438400"/>
            <a:ext cx="2743200" cy="2590800"/>
          </a:xfrm>
          <a:prstGeom prst="ellipse">
            <a:avLst/>
          </a:prstGeom>
          <a:solidFill>
            <a:srgbClr val="C0504D"/>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57200" y="-21771"/>
            <a:ext cx="8229600" cy="1143000"/>
          </a:xfrm>
        </p:spPr>
        <p:txBody>
          <a:bodyPr>
            <a:normAutofit/>
          </a:bodyPr>
          <a:lstStyle/>
          <a:p>
            <a:r>
              <a:rPr lang="en-US" sz="2000" dirty="0"/>
              <a:t>Web of Crime Control</a:t>
            </a:r>
          </a:p>
        </p:txBody>
      </p:sp>
      <p:sp>
        <p:nvSpPr>
          <p:cNvPr id="4" name="Oval 3"/>
          <p:cNvSpPr/>
          <p:nvPr/>
        </p:nvSpPr>
        <p:spPr>
          <a:xfrm>
            <a:off x="3823622" y="3200400"/>
            <a:ext cx="1066800" cy="1066800"/>
          </a:xfrm>
          <a:prstGeom prst="ellipse">
            <a:avLst/>
          </a:prstGeom>
          <a:solidFill>
            <a:srgbClr val="FF0000"/>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Crimes</a:t>
            </a:r>
          </a:p>
        </p:txBody>
      </p:sp>
      <p:sp>
        <p:nvSpPr>
          <p:cNvPr id="6" name="TextBox 5"/>
          <p:cNvSpPr txBox="1"/>
          <p:nvPr/>
        </p:nvSpPr>
        <p:spPr>
          <a:xfrm>
            <a:off x="3801806" y="2655332"/>
            <a:ext cx="1110432" cy="369332"/>
          </a:xfrm>
          <a:prstGeom prst="rect">
            <a:avLst/>
          </a:prstGeom>
          <a:noFill/>
        </p:spPr>
        <p:txBody>
          <a:bodyPr wrap="none" rtlCol="0">
            <a:spAutoFit/>
          </a:bodyPr>
          <a:lstStyle/>
          <a:p>
            <a:r>
              <a:rPr lang="en-US" dirty="0">
                <a:solidFill>
                  <a:schemeClr val="bg1">
                    <a:lumMod val="95000"/>
                  </a:schemeClr>
                </a:solidFill>
              </a:rPr>
              <a:t>Offenders</a:t>
            </a:r>
          </a:p>
        </p:txBody>
      </p:sp>
      <p:sp>
        <p:nvSpPr>
          <p:cNvPr id="8" name="TextBox 7"/>
          <p:cNvSpPr txBox="1"/>
          <p:nvPr/>
        </p:nvSpPr>
        <p:spPr>
          <a:xfrm rot="18817131">
            <a:off x="2587515" y="2589843"/>
            <a:ext cx="854465" cy="369332"/>
          </a:xfrm>
          <a:prstGeom prst="rect">
            <a:avLst/>
          </a:prstGeom>
          <a:noFill/>
        </p:spPr>
        <p:txBody>
          <a:bodyPr wrap="none" rtlCol="0">
            <a:spAutoFit/>
          </a:bodyPr>
          <a:lstStyle/>
          <a:p>
            <a:r>
              <a:rPr lang="en-US" dirty="0"/>
              <a:t>Targets</a:t>
            </a:r>
          </a:p>
        </p:txBody>
      </p:sp>
      <p:sp>
        <p:nvSpPr>
          <p:cNvPr id="9" name="TextBox 8"/>
          <p:cNvSpPr txBox="1"/>
          <p:nvPr/>
        </p:nvSpPr>
        <p:spPr>
          <a:xfrm rot="2894710">
            <a:off x="5164495" y="2486459"/>
            <a:ext cx="769763" cy="369332"/>
          </a:xfrm>
          <a:prstGeom prst="rect">
            <a:avLst/>
          </a:prstGeom>
          <a:noFill/>
        </p:spPr>
        <p:txBody>
          <a:bodyPr wrap="none" rtlCol="0">
            <a:spAutoFit/>
          </a:bodyPr>
          <a:lstStyle/>
          <a:p>
            <a:r>
              <a:rPr lang="en-US" dirty="0"/>
              <a:t>Places</a:t>
            </a:r>
          </a:p>
        </p:txBody>
      </p:sp>
      <p:sp>
        <p:nvSpPr>
          <p:cNvPr id="10" name="TextBox 9"/>
          <p:cNvSpPr txBox="1"/>
          <p:nvPr/>
        </p:nvSpPr>
        <p:spPr>
          <a:xfrm rot="8416177">
            <a:off x="4954352" y="4736551"/>
            <a:ext cx="1017458" cy="369332"/>
          </a:xfrm>
          <a:prstGeom prst="rect">
            <a:avLst/>
          </a:prstGeom>
          <a:noFill/>
        </p:spPr>
        <p:txBody>
          <a:bodyPr wrap="none" rtlCol="0">
            <a:spAutoFit/>
          </a:bodyPr>
          <a:lstStyle/>
          <a:p>
            <a:r>
              <a:rPr lang="en-US" dirty="0"/>
              <a:t>Handlers</a:t>
            </a:r>
          </a:p>
        </p:txBody>
      </p:sp>
      <p:sp>
        <p:nvSpPr>
          <p:cNvPr id="11" name="TextBox 10"/>
          <p:cNvSpPr txBox="1"/>
          <p:nvPr/>
        </p:nvSpPr>
        <p:spPr>
          <a:xfrm rot="13673325">
            <a:off x="2589237" y="4676537"/>
            <a:ext cx="1136914" cy="369332"/>
          </a:xfrm>
          <a:prstGeom prst="rect">
            <a:avLst/>
          </a:prstGeom>
          <a:noFill/>
        </p:spPr>
        <p:txBody>
          <a:bodyPr wrap="none" rtlCol="0">
            <a:spAutoFit/>
          </a:bodyPr>
          <a:lstStyle/>
          <a:p>
            <a:r>
              <a:rPr lang="en-US" dirty="0"/>
              <a:t>Guardians</a:t>
            </a:r>
          </a:p>
        </p:txBody>
      </p:sp>
      <p:sp>
        <p:nvSpPr>
          <p:cNvPr id="13" name="TextBox 12"/>
          <p:cNvSpPr txBox="1"/>
          <p:nvPr/>
        </p:nvSpPr>
        <p:spPr>
          <a:xfrm rot="2967166">
            <a:off x="5607344" y="2165739"/>
            <a:ext cx="1113318" cy="369332"/>
          </a:xfrm>
          <a:prstGeom prst="rect">
            <a:avLst/>
          </a:prstGeom>
          <a:noFill/>
        </p:spPr>
        <p:txBody>
          <a:bodyPr wrap="none" rtlCol="0">
            <a:spAutoFit/>
          </a:bodyPr>
          <a:lstStyle/>
          <a:p>
            <a:r>
              <a:rPr lang="en-US" dirty="0"/>
              <a:t>Managers</a:t>
            </a:r>
          </a:p>
        </p:txBody>
      </p:sp>
      <p:sp>
        <p:nvSpPr>
          <p:cNvPr id="16" name="TextBox 15"/>
          <p:cNvSpPr txBox="1"/>
          <p:nvPr/>
        </p:nvSpPr>
        <p:spPr>
          <a:xfrm rot="18782389">
            <a:off x="1903327" y="1829616"/>
            <a:ext cx="292068" cy="369332"/>
          </a:xfrm>
          <a:prstGeom prst="rect">
            <a:avLst/>
          </a:prstGeom>
          <a:noFill/>
        </p:spPr>
        <p:txBody>
          <a:bodyPr wrap="none" rtlCol="0">
            <a:spAutoFit/>
          </a:bodyPr>
          <a:lstStyle/>
          <a:p>
            <a:r>
              <a:rPr lang="en-US" dirty="0"/>
              <a:t>?</a:t>
            </a:r>
          </a:p>
        </p:txBody>
      </p:sp>
      <p:sp>
        <p:nvSpPr>
          <p:cNvPr id="18" name="Down Arrow 17"/>
          <p:cNvSpPr/>
          <p:nvPr/>
        </p:nvSpPr>
        <p:spPr>
          <a:xfrm rot="13222109">
            <a:off x="2557989" y="4886117"/>
            <a:ext cx="410185" cy="906524"/>
          </a:xfrm>
          <a:prstGeom prst="downArrow">
            <a:avLst/>
          </a:prstGeom>
          <a:solidFill>
            <a:schemeClr val="accent5">
              <a:lumMod val="40000"/>
              <a:lumOff val="6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Down Arrow 18"/>
          <p:cNvSpPr/>
          <p:nvPr/>
        </p:nvSpPr>
        <p:spPr>
          <a:xfrm rot="7903140">
            <a:off x="5819093" y="4862661"/>
            <a:ext cx="410185" cy="906524"/>
          </a:xfrm>
          <a:prstGeom prst="downArrow">
            <a:avLst/>
          </a:prstGeom>
          <a:solidFill>
            <a:schemeClr val="accent5">
              <a:lumMod val="40000"/>
              <a:lumOff val="6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Down Arrow 19"/>
          <p:cNvSpPr/>
          <p:nvPr/>
        </p:nvSpPr>
        <p:spPr>
          <a:xfrm rot="3190421">
            <a:off x="6265239" y="1653021"/>
            <a:ext cx="410185" cy="669866"/>
          </a:xfrm>
          <a:prstGeom prst="downArrow">
            <a:avLst/>
          </a:prstGeom>
          <a:solidFill>
            <a:schemeClr val="accent5">
              <a:lumMod val="40000"/>
              <a:lumOff val="6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rot="3190421">
            <a:off x="5604548" y="2307793"/>
            <a:ext cx="410185" cy="428427"/>
          </a:xfrm>
          <a:prstGeom prst="downArrow">
            <a:avLst/>
          </a:prstGeom>
          <a:solidFill>
            <a:schemeClr val="accent3">
              <a:lumMod val="60000"/>
              <a:lumOff val="4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Down Arrow 21"/>
          <p:cNvSpPr/>
          <p:nvPr/>
        </p:nvSpPr>
        <p:spPr>
          <a:xfrm rot="3190421">
            <a:off x="5029692" y="2699548"/>
            <a:ext cx="410185" cy="502829"/>
          </a:xfrm>
          <a:prstGeom prst="downArrow">
            <a:avLst/>
          </a:prstGeom>
          <a:solidFill>
            <a:schemeClr val="accent6">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Down Arrow 22"/>
          <p:cNvSpPr/>
          <p:nvPr/>
        </p:nvSpPr>
        <p:spPr>
          <a:xfrm rot="8213249">
            <a:off x="4936442" y="4353108"/>
            <a:ext cx="410185" cy="502829"/>
          </a:xfrm>
          <a:prstGeom prst="downArrow">
            <a:avLst/>
          </a:prstGeom>
          <a:solidFill>
            <a:schemeClr val="accent6">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own Arrow 23"/>
          <p:cNvSpPr/>
          <p:nvPr/>
        </p:nvSpPr>
        <p:spPr>
          <a:xfrm rot="13290335">
            <a:off x="3298328" y="4250749"/>
            <a:ext cx="410185" cy="502829"/>
          </a:xfrm>
          <a:prstGeom prst="downArrow">
            <a:avLst/>
          </a:prstGeom>
          <a:solidFill>
            <a:schemeClr val="accent6">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own Arrow 24"/>
          <p:cNvSpPr/>
          <p:nvPr/>
        </p:nvSpPr>
        <p:spPr>
          <a:xfrm rot="18688723">
            <a:off x="3170534" y="2857408"/>
            <a:ext cx="410185" cy="502829"/>
          </a:xfrm>
          <a:prstGeom prst="downArrow">
            <a:avLst/>
          </a:prstGeom>
          <a:solidFill>
            <a:schemeClr val="accent6">
              <a:lumMod val="7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Down Arrow 25"/>
          <p:cNvSpPr/>
          <p:nvPr/>
        </p:nvSpPr>
        <p:spPr>
          <a:xfrm>
            <a:off x="4133128" y="3014411"/>
            <a:ext cx="410185" cy="502829"/>
          </a:xfrm>
          <a:prstGeom prst="downArrow">
            <a:avLst/>
          </a:prstGeom>
          <a:solidFill>
            <a:srgbClr val="C0504D"/>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p:cNvCxnSpPr>
            <a:stCxn id="13" idx="3"/>
          </p:cNvCxnSpPr>
          <p:nvPr/>
        </p:nvCxnSpPr>
        <p:spPr>
          <a:xfrm flipH="1">
            <a:off x="5809640" y="2773394"/>
            <a:ext cx="716233" cy="1680636"/>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H="1">
            <a:off x="3503420" y="2773394"/>
            <a:ext cx="2762190" cy="2255806"/>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1026" name="Picture 2" descr="http://www.mama-knows.com/wp-content/uploads/2009/11/sf1005-spiderweb.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96584" y="28234"/>
            <a:ext cx="1933096" cy="1899182"/>
          </a:xfrm>
          <a:prstGeom prst="rect">
            <a:avLst/>
          </a:prstGeom>
          <a:noFill/>
        </p:spPr>
      </p:pic>
      <p:cxnSp>
        <p:nvCxnSpPr>
          <p:cNvPr id="43" name="Straight Arrow Connector 42"/>
          <p:cNvCxnSpPr>
            <a:endCxn id="8" idx="3"/>
          </p:cNvCxnSpPr>
          <p:nvPr/>
        </p:nvCxnSpPr>
        <p:spPr>
          <a:xfrm flipH="1" flipV="1">
            <a:off x="3309477" y="2465216"/>
            <a:ext cx="1925307" cy="56790"/>
          </a:xfrm>
          <a:prstGeom prst="straightConnector1">
            <a:avLst/>
          </a:prstGeom>
          <a:ln w="57150">
            <a:solidFill>
              <a:schemeClr val="bg1">
                <a:lumMod val="8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11" idx="3"/>
          </p:cNvCxnSpPr>
          <p:nvPr/>
        </p:nvCxnSpPr>
        <p:spPr>
          <a:xfrm flipV="1">
            <a:off x="2776502" y="3108822"/>
            <a:ext cx="119098" cy="1330674"/>
          </a:xfrm>
          <a:prstGeom prst="straightConnector1">
            <a:avLst/>
          </a:prstGeom>
          <a:ln w="57150">
            <a:solidFill>
              <a:schemeClr val="bg1">
                <a:lumMod val="85000"/>
              </a:schemeClr>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3" idx="1"/>
            <a:endCxn id="8" idx="3"/>
          </p:cNvCxnSpPr>
          <p:nvPr/>
        </p:nvCxnSpPr>
        <p:spPr>
          <a:xfrm flipH="1">
            <a:off x="3309477" y="1927416"/>
            <a:ext cx="2492656" cy="537800"/>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a:endCxn id="6" idx="0"/>
          </p:cNvCxnSpPr>
          <p:nvPr/>
        </p:nvCxnSpPr>
        <p:spPr>
          <a:xfrm flipH="1">
            <a:off x="4357022" y="2196316"/>
            <a:ext cx="1445111" cy="459016"/>
          </a:xfrm>
          <a:prstGeom prst="straightConnector1">
            <a:avLst/>
          </a:prstGeom>
          <a:ln w="57150">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36376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Isosceles Triangle 10"/>
          <p:cNvSpPr/>
          <p:nvPr/>
        </p:nvSpPr>
        <p:spPr>
          <a:xfrm>
            <a:off x="1758043" y="921656"/>
            <a:ext cx="5627914" cy="4821073"/>
          </a:xfrm>
          <a:prstGeom prst="triangle">
            <a:avLst/>
          </a:prstGeom>
          <a:solidFill>
            <a:schemeClr val="bg1">
              <a:lumMod val="85000"/>
            </a:schemeClr>
          </a:solidFill>
          <a:ln w="3175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p:cNvSpPr/>
          <p:nvPr/>
        </p:nvSpPr>
        <p:spPr>
          <a:xfrm>
            <a:off x="2710543" y="1994552"/>
            <a:ext cx="3733800" cy="3166442"/>
          </a:xfrm>
          <a:prstGeom prst="triangle">
            <a:avLst/>
          </a:prstGeom>
          <a:solidFill>
            <a:schemeClr val="bg1">
              <a:lumMod val="85000"/>
            </a:schemeClr>
          </a:solidFill>
          <a:ln w="3175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273" y="-121920"/>
            <a:ext cx="9144000" cy="1143000"/>
          </a:xfrm>
        </p:spPr>
        <p:txBody>
          <a:bodyPr>
            <a:normAutofit/>
          </a:bodyPr>
          <a:lstStyle/>
          <a:p>
            <a:r>
              <a:rPr lang="en-US" sz="2800" b="1" dirty="0"/>
              <a:t>The Crime Triangle</a:t>
            </a:r>
            <a:endParaRPr lang="en-US" sz="2800" dirty="0"/>
          </a:p>
        </p:txBody>
      </p:sp>
      <p:sp>
        <p:nvSpPr>
          <p:cNvPr id="20" name="TextBox 19"/>
          <p:cNvSpPr txBox="1"/>
          <p:nvPr/>
        </p:nvSpPr>
        <p:spPr>
          <a:xfrm rot="3580321" flipH="1">
            <a:off x="5116232" y="3361524"/>
            <a:ext cx="774379" cy="369332"/>
          </a:xfrm>
          <a:prstGeom prst="rect">
            <a:avLst/>
          </a:prstGeom>
          <a:noFill/>
        </p:spPr>
        <p:txBody>
          <a:bodyPr wrap="none" rtlCol="0">
            <a:spAutoFit/>
          </a:bodyPr>
          <a:lstStyle/>
          <a:p>
            <a:r>
              <a:rPr lang="en-US" b="1" dirty="0">
                <a:solidFill>
                  <a:schemeClr val="bg1">
                    <a:lumMod val="85000"/>
                  </a:schemeClr>
                </a:solidFill>
              </a:rPr>
              <a:t>Target</a:t>
            </a:r>
          </a:p>
        </p:txBody>
      </p:sp>
      <p:sp>
        <p:nvSpPr>
          <p:cNvPr id="22" name="TextBox 21"/>
          <p:cNvSpPr txBox="1"/>
          <p:nvPr/>
        </p:nvSpPr>
        <p:spPr>
          <a:xfrm rot="18019679">
            <a:off x="2688021" y="3147526"/>
            <a:ext cx="944489" cy="369332"/>
          </a:xfrm>
          <a:prstGeom prst="rect">
            <a:avLst/>
          </a:prstGeom>
          <a:noFill/>
        </p:spPr>
        <p:txBody>
          <a:bodyPr wrap="none" rtlCol="0">
            <a:spAutoFit/>
          </a:bodyPr>
          <a:lstStyle/>
          <a:p>
            <a:r>
              <a:rPr lang="en-US" b="1" dirty="0">
                <a:solidFill>
                  <a:schemeClr val="bg1">
                    <a:lumMod val="85000"/>
                  </a:schemeClr>
                </a:solidFill>
              </a:rPr>
              <a:t>Handler</a:t>
            </a:r>
          </a:p>
        </p:txBody>
      </p:sp>
      <p:sp>
        <p:nvSpPr>
          <p:cNvPr id="23" name="TextBox 22"/>
          <p:cNvSpPr txBox="1"/>
          <p:nvPr/>
        </p:nvSpPr>
        <p:spPr>
          <a:xfrm>
            <a:off x="3983472" y="5511896"/>
            <a:ext cx="1330685" cy="461665"/>
          </a:xfrm>
          <a:prstGeom prst="rect">
            <a:avLst/>
          </a:prstGeom>
          <a:noFill/>
        </p:spPr>
        <p:txBody>
          <a:bodyPr wrap="none" rtlCol="0">
            <a:spAutoFit/>
          </a:bodyPr>
          <a:lstStyle/>
          <a:p>
            <a:r>
              <a:rPr lang="en-US" sz="2400" b="1" dirty="0">
                <a:solidFill>
                  <a:srgbClr val="FFFF00"/>
                </a:solidFill>
              </a:rPr>
              <a:t>Manager</a:t>
            </a:r>
          </a:p>
        </p:txBody>
      </p:sp>
      <p:sp>
        <p:nvSpPr>
          <p:cNvPr id="24" name="TextBox 23"/>
          <p:cNvSpPr txBox="1"/>
          <p:nvPr/>
        </p:nvSpPr>
        <p:spPr>
          <a:xfrm rot="3580321" flipH="1">
            <a:off x="5483488" y="3147526"/>
            <a:ext cx="1065100" cy="369332"/>
          </a:xfrm>
          <a:prstGeom prst="rect">
            <a:avLst/>
          </a:prstGeom>
          <a:noFill/>
        </p:spPr>
        <p:txBody>
          <a:bodyPr wrap="none" rtlCol="0">
            <a:spAutoFit/>
          </a:bodyPr>
          <a:lstStyle/>
          <a:p>
            <a:r>
              <a:rPr lang="en-US" b="1" dirty="0">
                <a:solidFill>
                  <a:schemeClr val="bg1">
                    <a:lumMod val="85000"/>
                  </a:schemeClr>
                </a:solidFill>
              </a:rPr>
              <a:t>Guardian</a:t>
            </a:r>
          </a:p>
        </p:txBody>
      </p:sp>
      <p:sp>
        <p:nvSpPr>
          <p:cNvPr id="18" name="TextBox 17"/>
          <p:cNvSpPr txBox="1"/>
          <p:nvPr/>
        </p:nvSpPr>
        <p:spPr>
          <a:xfrm>
            <a:off x="3997834" y="3833057"/>
            <a:ext cx="1301959" cy="584775"/>
          </a:xfrm>
          <a:prstGeom prst="rect">
            <a:avLst/>
          </a:prstGeom>
          <a:noFill/>
        </p:spPr>
        <p:txBody>
          <a:bodyPr wrap="none" rtlCol="0">
            <a:spAutoFit/>
          </a:bodyPr>
          <a:lstStyle/>
          <a:p>
            <a:r>
              <a:rPr lang="en-US" sz="3200" b="1" dirty="0">
                <a:solidFill>
                  <a:srgbClr val="C00000"/>
                </a:solidFill>
              </a:rPr>
              <a:t>CRIME</a:t>
            </a:r>
          </a:p>
        </p:txBody>
      </p:sp>
      <p:sp>
        <p:nvSpPr>
          <p:cNvPr id="21" name="TextBox 20"/>
          <p:cNvSpPr txBox="1"/>
          <p:nvPr/>
        </p:nvSpPr>
        <p:spPr>
          <a:xfrm>
            <a:off x="4275154" y="4960939"/>
            <a:ext cx="747320" cy="400110"/>
          </a:xfrm>
          <a:prstGeom prst="rect">
            <a:avLst/>
          </a:prstGeom>
          <a:noFill/>
        </p:spPr>
        <p:txBody>
          <a:bodyPr wrap="none" rtlCol="0">
            <a:spAutoFit/>
          </a:bodyPr>
          <a:lstStyle/>
          <a:p>
            <a:r>
              <a:rPr lang="en-US" sz="2000" b="1" dirty="0">
                <a:solidFill>
                  <a:srgbClr val="FFFF00"/>
                </a:solidFill>
              </a:rPr>
              <a:t>Place</a:t>
            </a:r>
          </a:p>
        </p:txBody>
      </p:sp>
      <p:sp>
        <p:nvSpPr>
          <p:cNvPr id="19" name="TextBox 18"/>
          <p:cNvSpPr txBox="1"/>
          <p:nvPr/>
        </p:nvSpPr>
        <p:spPr>
          <a:xfrm rot="18019679">
            <a:off x="3033361" y="3473712"/>
            <a:ext cx="1043042" cy="369332"/>
          </a:xfrm>
          <a:prstGeom prst="rect">
            <a:avLst/>
          </a:prstGeom>
          <a:noFill/>
        </p:spPr>
        <p:txBody>
          <a:bodyPr wrap="none" rtlCol="0">
            <a:spAutoFit/>
          </a:bodyPr>
          <a:lstStyle/>
          <a:p>
            <a:r>
              <a:rPr lang="en-US" b="1" dirty="0">
                <a:solidFill>
                  <a:schemeClr val="bg1">
                    <a:lumMod val="85000"/>
                  </a:schemeClr>
                </a:solidFill>
              </a:rPr>
              <a:t>Offender</a:t>
            </a:r>
          </a:p>
        </p:txBody>
      </p:sp>
    </p:spTree>
    <p:extLst>
      <p:ext uri="{BB962C8B-B14F-4D97-AF65-F5344CB8AC3E}">
        <p14:creationId xmlns:p14="http://schemas.microsoft.com/office/powerpoint/2010/main" val="35685046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838200" y="-13473"/>
            <a:ext cx="8289132" cy="6455939"/>
            <a:chOff x="838200" y="-13473"/>
            <a:chExt cx="8289132" cy="6455939"/>
          </a:xfrm>
        </p:grpSpPr>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5958" y="-13473"/>
              <a:ext cx="1741374" cy="2842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Isosceles Triangle 11"/>
            <p:cNvSpPr/>
            <p:nvPr/>
          </p:nvSpPr>
          <p:spPr>
            <a:xfrm>
              <a:off x="838200" y="32640"/>
              <a:ext cx="7467600" cy="6172200"/>
            </a:xfrm>
            <a:prstGeom prst="triangle">
              <a:avLst/>
            </a:prstGeom>
            <a:solidFill>
              <a:schemeClr val="bg1">
                <a:lumMod val="85000"/>
              </a:schemeClr>
            </a:solidFill>
            <a:ln w="317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Isosceles Triangle 10"/>
            <p:cNvSpPr/>
            <p:nvPr/>
          </p:nvSpPr>
          <p:spPr>
            <a:xfrm>
              <a:off x="1758043" y="921656"/>
              <a:ext cx="5627914" cy="4821073"/>
            </a:xfrm>
            <a:prstGeom prst="triangle">
              <a:avLst/>
            </a:prstGeom>
            <a:solidFill>
              <a:schemeClr val="bg1">
                <a:lumMod val="85000"/>
              </a:schemeClr>
            </a:solidFill>
            <a:ln w="3175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Isosceles Triangle 2"/>
            <p:cNvSpPr/>
            <p:nvPr/>
          </p:nvSpPr>
          <p:spPr>
            <a:xfrm>
              <a:off x="2710543" y="1994552"/>
              <a:ext cx="3733800" cy="3166442"/>
            </a:xfrm>
            <a:prstGeom prst="triangle">
              <a:avLst/>
            </a:prstGeom>
            <a:solidFill>
              <a:schemeClr val="bg1">
                <a:lumMod val="85000"/>
              </a:schemeClr>
            </a:solidFill>
            <a:ln w="3175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rot="3580321" flipH="1">
              <a:off x="5116232" y="3361524"/>
              <a:ext cx="774379" cy="369332"/>
            </a:xfrm>
            <a:prstGeom prst="rect">
              <a:avLst/>
            </a:prstGeom>
            <a:noFill/>
          </p:spPr>
          <p:txBody>
            <a:bodyPr wrap="none" rtlCol="0">
              <a:spAutoFit/>
            </a:bodyPr>
            <a:lstStyle/>
            <a:p>
              <a:r>
                <a:rPr lang="en-US" b="1" dirty="0">
                  <a:solidFill>
                    <a:schemeClr val="bg1">
                      <a:lumMod val="85000"/>
                    </a:schemeClr>
                  </a:solidFill>
                </a:rPr>
                <a:t>Target</a:t>
              </a:r>
            </a:p>
          </p:txBody>
        </p:sp>
        <p:sp>
          <p:nvSpPr>
            <p:cNvPr id="22" name="TextBox 21"/>
            <p:cNvSpPr txBox="1"/>
            <p:nvPr/>
          </p:nvSpPr>
          <p:spPr>
            <a:xfrm rot="18019679">
              <a:off x="2688021" y="3147526"/>
              <a:ext cx="944489" cy="369332"/>
            </a:xfrm>
            <a:prstGeom prst="rect">
              <a:avLst/>
            </a:prstGeom>
            <a:noFill/>
          </p:spPr>
          <p:txBody>
            <a:bodyPr wrap="none" rtlCol="0">
              <a:spAutoFit/>
            </a:bodyPr>
            <a:lstStyle/>
            <a:p>
              <a:r>
                <a:rPr lang="en-US" b="1" dirty="0">
                  <a:solidFill>
                    <a:schemeClr val="bg1">
                      <a:lumMod val="85000"/>
                    </a:schemeClr>
                  </a:solidFill>
                </a:rPr>
                <a:t>Handler</a:t>
              </a:r>
            </a:p>
          </p:txBody>
        </p:sp>
        <p:sp>
          <p:nvSpPr>
            <p:cNvPr id="23" name="TextBox 22"/>
            <p:cNvSpPr txBox="1"/>
            <p:nvPr/>
          </p:nvSpPr>
          <p:spPr>
            <a:xfrm>
              <a:off x="3983472" y="5511896"/>
              <a:ext cx="1330685" cy="461665"/>
            </a:xfrm>
            <a:prstGeom prst="rect">
              <a:avLst/>
            </a:prstGeom>
            <a:noFill/>
          </p:spPr>
          <p:txBody>
            <a:bodyPr wrap="none" rtlCol="0">
              <a:spAutoFit/>
            </a:bodyPr>
            <a:lstStyle/>
            <a:p>
              <a:r>
                <a:rPr lang="en-US" sz="2400" b="1" dirty="0">
                  <a:solidFill>
                    <a:srgbClr val="FFFF00"/>
                  </a:solidFill>
                </a:rPr>
                <a:t>Manager</a:t>
              </a:r>
            </a:p>
          </p:txBody>
        </p:sp>
        <p:sp>
          <p:nvSpPr>
            <p:cNvPr id="24" name="TextBox 23"/>
            <p:cNvSpPr txBox="1"/>
            <p:nvPr/>
          </p:nvSpPr>
          <p:spPr>
            <a:xfrm rot="3580321" flipH="1">
              <a:off x="5483488" y="3147526"/>
              <a:ext cx="1065100" cy="369332"/>
            </a:xfrm>
            <a:prstGeom prst="rect">
              <a:avLst/>
            </a:prstGeom>
            <a:noFill/>
          </p:spPr>
          <p:txBody>
            <a:bodyPr wrap="none" rtlCol="0">
              <a:spAutoFit/>
            </a:bodyPr>
            <a:lstStyle/>
            <a:p>
              <a:r>
                <a:rPr lang="en-US" b="1" dirty="0">
                  <a:solidFill>
                    <a:schemeClr val="bg1">
                      <a:lumMod val="85000"/>
                    </a:schemeClr>
                  </a:solidFill>
                </a:rPr>
                <a:t>Guardian</a:t>
              </a:r>
            </a:p>
          </p:txBody>
        </p:sp>
        <p:sp>
          <p:nvSpPr>
            <p:cNvPr id="18" name="TextBox 17"/>
            <p:cNvSpPr txBox="1"/>
            <p:nvPr/>
          </p:nvSpPr>
          <p:spPr>
            <a:xfrm>
              <a:off x="3997834" y="3833057"/>
              <a:ext cx="1301959" cy="584775"/>
            </a:xfrm>
            <a:prstGeom prst="rect">
              <a:avLst/>
            </a:prstGeom>
            <a:noFill/>
          </p:spPr>
          <p:txBody>
            <a:bodyPr wrap="none" rtlCol="0">
              <a:spAutoFit/>
            </a:bodyPr>
            <a:lstStyle/>
            <a:p>
              <a:r>
                <a:rPr lang="en-US" sz="3200" b="1" dirty="0">
                  <a:solidFill>
                    <a:srgbClr val="C00000"/>
                  </a:solidFill>
                </a:rPr>
                <a:t>CRIME</a:t>
              </a:r>
            </a:p>
          </p:txBody>
        </p:sp>
        <p:sp>
          <p:nvSpPr>
            <p:cNvPr id="21" name="TextBox 20"/>
            <p:cNvSpPr txBox="1"/>
            <p:nvPr/>
          </p:nvSpPr>
          <p:spPr>
            <a:xfrm>
              <a:off x="4275154" y="4960939"/>
              <a:ext cx="747320" cy="400110"/>
            </a:xfrm>
            <a:prstGeom prst="rect">
              <a:avLst/>
            </a:prstGeom>
            <a:noFill/>
          </p:spPr>
          <p:txBody>
            <a:bodyPr wrap="none" rtlCol="0">
              <a:spAutoFit/>
            </a:bodyPr>
            <a:lstStyle/>
            <a:p>
              <a:r>
                <a:rPr lang="en-US" sz="2000" b="1" dirty="0">
                  <a:solidFill>
                    <a:srgbClr val="FFFF00"/>
                  </a:solidFill>
                </a:rPr>
                <a:t>Place</a:t>
              </a:r>
            </a:p>
          </p:txBody>
        </p:sp>
        <p:sp>
          <p:nvSpPr>
            <p:cNvPr id="19" name="TextBox 18"/>
            <p:cNvSpPr txBox="1"/>
            <p:nvPr/>
          </p:nvSpPr>
          <p:spPr>
            <a:xfrm rot="18019679">
              <a:off x="3033361" y="3473712"/>
              <a:ext cx="1043042" cy="369332"/>
            </a:xfrm>
            <a:prstGeom prst="rect">
              <a:avLst/>
            </a:prstGeom>
            <a:noFill/>
          </p:spPr>
          <p:txBody>
            <a:bodyPr wrap="none" rtlCol="0">
              <a:spAutoFit/>
            </a:bodyPr>
            <a:lstStyle/>
            <a:p>
              <a:r>
                <a:rPr lang="en-US" b="1" dirty="0">
                  <a:solidFill>
                    <a:schemeClr val="bg1">
                      <a:lumMod val="85000"/>
                    </a:schemeClr>
                  </a:solidFill>
                </a:rPr>
                <a:t>Offender</a:t>
              </a:r>
            </a:p>
          </p:txBody>
        </p:sp>
        <p:sp>
          <p:nvSpPr>
            <p:cNvPr id="15" name="TextBox 14"/>
            <p:cNvSpPr txBox="1"/>
            <p:nvPr/>
          </p:nvSpPr>
          <p:spPr>
            <a:xfrm rot="18019679">
              <a:off x="1495592" y="2926582"/>
              <a:ext cx="2397579" cy="461665"/>
            </a:xfrm>
            <a:prstGeom prst="rect">
              <a:avLst/>
            </a:prstGeom>
            <a:noFill/>
          </p:spPr>
          <p:txBody>
            <a:bodyPr wrap="none" rtlCol="0">
              <a:spAutoFit/>
            </a:bodyPr>
            <a:lstStyle/>
            <a:p>
              <a:r>
                <a:rPr lang="en-US" sz="2400" b="1" dirty="0">
                  <a:solidFill>
                    <a:srgbClr val="C00000"/>
                  </a:solidFill>
                </a:rPr>
                <a:t>Super Controllers</a:t>
              </a:r>
            </a:p>
          </p:txBody>
        </p:sp>
        <p:sp>
          <p:nvSpPr>
            <p:cNvPr id="16" name="TextBox 15"/>
            <p:cNvSpPr txBox="1"/>
            <p:nvPr/>
          </p:nvSpPr>
          <p:spPr>
            <a:xfrm>
              <a:off x="3653190" y="5980801"/>
              <a:ext cx="2397579" cy="461665"/>
            </a:xfrm>
            <a:prstGeom prst="rect">
              <a:avLst/>
            </a:prstGeom>
            <a:noFill/>
            <a:ln>
              <a:noFill/>
            </a:ln>
          </p:spPr>
          <p:txBody>
            <a:bodyPr wrap="none" rtlCol="0">
              <a:spAutoFit/>
            </a:bodyPr>
            <a:lstStyle/>
            <a:p>
              <a:r>
                <a:rPr lang="en-US" sz="2400" b="1" dirty="0">
                  <a:solidFill>
                    <a:srgbClr val="C00000"/>
                  </a:solidFill>
                </a:rPr>
                <a:t>Super Controllers</a:t>
              </a:r>
            </a:p>
          </p:txBody>
        </p:sp>
        <p:sp>
          <p:nvSpPr>
            <p:cNvPr id="17" name="TextBox 16"/>
            <p:cNvSpPr txBox="1"/>
            <p:nvPr/>
          </p:nvSpPr>
          <p:spPr>
            <a:xfrm rot="3637903">
              <a:off x="5245553" y="2926581"/>
              <a:ext cx="2397579" cy="461665"/>
            </a:xfrm>
            <a:prstGeom prst="rect">
              <a:avLst/>
            </a:prstGeom>
            <a:noFill/>
          </p:spPr>
          <p:txBody>
            <a:bodyPr wrap="none" rtlCol="0">
              <a:spAutoFit/>
            </a:bodyPr>
            <a:lstStyle/>
            <a:p>
              <a:r>
                <a:rPr lang="en-US" sz="2400" b="1" dirty="0">
                  <a:solidFill>
                    <a:srgbClr val="C00000"/>
                  </a:solidFill>
                </a:rPr>
                <a:t>Super Controllers</a:t>
              </a:r>
            </a:p>
          </p:txBody>
        </p:sp>
      </p:grpSp>
      <p:sp>
        <p:nvSpPr>
          <p:cNvPr id="2" name="Title 1"/>
          <p:cNvSpPr>
            <a:spLocks noGrp="1"/>
          </p:cNvSpPr>
          <p:nvPr>
            <p:ph type="title"/>
          </p:nvPr>
        </p:nvSpPr>
        <p:spPr>
          <a:xfrm>
            <a:off x="-12273" y="-121920"/>
            <a:ext cx="9144000" cy="1143000"/>
          </a:xfrm>
        </p:spPr>
        <p:txBody>
          <a:bodyPr>
            <a:normAutofit/>
          </a:bodyPr>
          <a:lstStyle/>
          <a:p>
            <a:r>
              <a:rPr lang="en-US" sz="2800" b="1" dirty="0"/>
              <a:t>The Crime Triangle with Super Controllers</a:t>
            </a:r>
            <a:endParaRPr lang="en-US" sz="2800" dirty="0"/>
          </a:p>
        </p:txBody>
      </p:sp>
    </p:spTree>
    <p:extLst>
      <p:ext uri="{BB962C8B-B14F-4D97-AF65-F5344CB8AC3E}">
        <p14:creationId xmlns:p14="http://schemas.microsoft.com/office/powerpoint/2010/main" val="4484672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098" y="1268028"/>
            <a:ext cx="1806796" cy="2949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52" name="Rectangle 2"/>
          <p:cNvSpPr>
            <a:spLocks noGrp="1" noChangeArrowheads="1"/>
          </p:cNvSpPr>
          <p:nvPr>
            <p:ph type="title"/>
          </p:nvPr>
        </p:nvSpPr>
        <p:spPr>
          <a:xfrm>
            <a:off x="517525" y="0"/>
            <a:ext cx="8229600" cy="763588"/>
          </a:xfrm>
        </p:spPr>
        <p:txBody>
          <a:bodyPr>
            <a:normAutofit/>
          </a:bodyPr>
          <a:lstStyle/>
          <a:p>
            <a:r>
              <a:rPr lang="en-US" altLang="en-US" sz="3200" b="1" dirty="0">
                <a:latin typeface="Verdana" panose="020B0604030504040204" pitchFamily="34" charset="0"/>
                <a:ea typeface="Verdana" panose="020B0604030504040204" pitchFamily="34" charset="0"/>
                <a:cs typeface="Verdana" panose="020B0604030504040204" pitchFamily="34" charset="0"/>
              </a:rPr>
              <a:t>Who are Super Controllers?</a:t>
            </a:r>
          </a:p>
        </p:txBody>
      </p:sp>
      <p:sp>
        <p:nvSpPr>
          <p:cNvPr id="7173" name="AutoShape 4"/>
          <p:cNvSpPr>
            <a:spLocks noChangeArrowheads="1"/>
          </p:cNvSpPr>
          <p:nvPr/>
        </p:nvSpPr>
        <p:spPr bwMode="auto">
          <a:xfrm>
            <a:off x="2006599" y="4989531"/>
            <a:ext cx="1917700" cy="1416050"/>
          </a:xfrm>
          <a:prstGeom prst="triangle">
            <a:avLst>
              <a:gd name="adj" fmla="val 50000"/>
            </a:avLst>
          </a:prstGeom>
          <a:noFill/>
          <a:ln w="1016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7174" name="AutoShape 5"/>
          <p:cNvSpPr>
            <a:spLocks noChangeArrowheads="1"/>
          </p:cNvSpPr>
          <p:nvPr/>
        </p:nvSpPr>
        <p:spPr bwMode="auto">
          <a:xfrm>
            <a:off x="2524124" y="5491181"/>
            <a:ext cx="887413" cy="646112"/>
          </a:xfrm>
          <a:prstGeom prst="triangle">
            <a:avLst>
              <a:gd name="adj" fmla="val 49519"/>
            </a:avLst>
          </a:prstGeom>
          <a:noFill/>
          <a:ln w="101600">
            <a:solidFill>
              <a:srgbClr val="66FF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7175" name="AutoShape 6"/>
          <p:cNvSpPr>
            <a:spLocks noChangeArrowheads="1"/>
          </p:cNvSpPr>
          <p:nvPr/>
        </p:nvSpPr>
        <p:spPr bwMode="auto">
          <a:xfrm>
            <a:off x="1500187" y="4473593"/>
            <a:ext cx="2936875" cy="2203450"/>
          </a:xfrm>
          <a:prstGeom prst="triangle">
            <a:avLst>
              <a:gd name="adj" fmla="val 50000"/>
            </a:avLst>
          </a:prstGeom>
          <a:noFill/>
          <a:ln w="101600">
            <a:solidFill>
              <a:srgbClr val="FF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7176" name="Text Box 17"/>
          <p:cNvSpPr txBox="1">
            <a:spLocks noChangeArrowheads="1"/>
          </p:cNvSpPr>
          <p:nvPr/>
        </p:nvSpPr>
        <p:spPr bwMode="auto">
          <a:xfrm>
            <a:off x="304801" y="609600"/>
            <a:ext cx="8839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r>
              <a:rPr lang="en-US" altLang="en-US" sz="2400" dirty="0">
                <a:latin typeface="Sylfaen" pitchFamily="18" charset="0"/>
              </a:rPr>
              <a:t>Institutions, organizations, and people that can provide incentives to controllers to act in ways that prevent crime.</a:t>
            </a:r>
          </a:p>
        </p:txBody>
      </p:sp>
      <p:sp>
        <p:nvSpPr>
          <p:cNvPr id="20" name="Isosceles Triangle 19"/>
          <p:cNvSpPr/>
          <p:nvPr/>
        </p:nvSpPr>
        <p:spPr>
          <a:xfrm>
            <a:off x="1058861" y="4181704"/>
            <a:ext cx="3435253" cy="2416964"/>
          </a:xfrm>
          <a:prstGeom prst="triangle">
            <a:avLst/>
          </a:prstGeom>
          <a:solidFill>
            <a:schemeClr val="bg1">
              <a:lumMod val="85000"/>
            </a:schemeClr>
          </a:solidFill>
          <a:ln w="317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1" name="Isosceles Triangle 20"/>
          <p:cNvSpPr/>
          <p:nvPr/>
        </p:nvSpPr>
        <p:spPr>
          <a:xfrm>
            <a:off x="1482008" y="4529833"/>
            <a:ext cx="2588959" cy="1887878"/>
          </a:xfrm>
          <a:prstGeom prst="triangle">
            <a:avLst/>
          </a:prstGeom>
          <a:solidFill>
            <a:schemeClr val="bg1">
              <a:lumMod val="85000"/>
            </a:schemeClr>
          </a:solidFill>
          <a:ln w="3175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22" name="Isosceles Triangle 21"/>
          <p:cNvSpPr/>
          <p:nvPr/>
        </p:nvSpPr>
        <p:spPr>
          <a:xfrm>
            <a:off x="1920178" y="4949967"/>
            <a:ext cx="1717627" cy="1239943"/>
          </a:xfrm>
          <a:prstGeom prst="triangle">
            <a:avLst/>
          </a:prstGeom>
          <a:solidFill>
            <a:schemeClr val="bg1">
              <a:lumMod val="85000"/>
            </a:schemeClr>
          </a:solidFill>
          <a:ln w="3175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nvGrpSpPr>
          <p:cNvPr id="2" name="Group 48"/>
          <p:cNvGrpSpPr>
            <a:grpSpLocks/>
          </p:cNvGrpSpPr>
          <p:nvPr/>
        </p:nvGrpSpPr>
        <p:grpSpPr bwMode="auto">
          <a:xfrm>
            <a:off x="457200" y="2540242"/>
            <a:ext cx="1860694" cy="2948501"/>
            <a:chOff x="259" y="1934"/>
            <a:chExt cx="1316" cy="1978"/>
          </a:xfrm>
        </p:grpSpPr>
        <p:grpSp>
          <p:nvGrpSpPr>
            <p:cNvPr id="7179" name="Group 34"/>
            <p:cNvGrpSpPr>
              <a:grpSpLocks/>
            </p:cNvGrpSpPr>
            <p:nvPr/>
          </p:nvGrpSpPr>
          <p:grpSpPr bwMode="auto">
            <a:xfrm>
              <a:off x="259" y="1934"/>
              <a:ext cx="1110" cy="1978"/>
              <a:chOff x="259" y="1934"/>
              <a:chExt cx="994" cy="1803"/>
            </a:xfrm>
          </p:grpSpPr>
          <p:sp>
            <p:nvSpPr>
              <p:cNvPr id="7182" name="Line 28"/>
              <p:cNvSpPr>
                <a:spLocks noChangeShapeType="1"/>
              </p:cNvSpPr>
              <p:nvPr/>
            </p:nvSpPr>
            <p:spPr bwMode="auto">
              <a:xfrm>
                <a:off x="668" y="2376"/>
                <a:ext cx="585" cy="1079"/>
              </a:xfrm>
              <a:prstGeom prst="line">
                <a:avLst/>
              </a:prstGeom>
              <a:noFill/>
              <a:ln w="57150">
                <a:solidFill>
                  <a:srgbClr val="CC0000"/>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7183" name="AutoShape 30"/>
              <p:cNvSpPr>
                <a:spLocks noChangeArrowheads="1"/>
              </p:cNvSpPr>
              <p:nvPr/>
            </p:nvSpPr>
            <p:spPr bwMode="auto">
              <a:xfrm rot="-1031586">
                <a:off x="767" y="2028"/>
                <a:ext cx="392" cy="1709"/>
              </a:xfrm>
              <a:prstGeom prst="lightningBolt">
                <a:avLst/>
              </a:prstGeom>
              <a:solidFill>
                <a:srgbClr val="FF9900"/>
              </a:solidFill>
              <a:ln w="19050">
                <a:solidFill>
                  <a:srgbClr val="CC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7184" name="AutoShape 27"/>
              <p:cNvSpPr>
                <a:spLocks noChangeArrowheads="1"/>
              </p:cNvSpPr>
              <p:nvPr/>
            </p:nvSpPr>
            <p:spPr bwMode="auto">
              <a:xfrm>
                <a:off x="259" y="1934"/>
                <a:ext cx="576" cy="576"/>
              </a:xfrm>
              <a:prstGeom prst="irregularSeal1">
                <a:avLst/>
              </a:prstGeom>
              <a:solidFill>
                <a:srgbClr val="FF9900"/>
              </a:solidFill>
              <a:ln w="9525">
                <a:solidFill>
                  <a:srgbClr val="CC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7185" name="AutoShape 31"/>
              <p:cNvSpPr>
                <a:spLocks noChangeArrowheads="1"/>
              </p:cNvSpPr>
              <p:nvPr/>
            </p:nvSpPr>
            <p:spPr bwMode="auto">
              <a:xfrm rot="-1273594">
                <a:off x="834" y="1994"/>
                <a:ext cx="202" cy="1647"/>
              </a:xfrm>
              <a:prstGeom prst="lightningBolt">
                <a:avLst/>
              </a:prstGeom>
              <a:solidFill>
                <a:schemeClr val="folHlink"/>
              </a:solidFill>
              <a:ln w="19050">
                <a:solidFill>
                  <a:srgbClr val="CC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7186" name="AutoShape 32"/>
              <p:cNvSpPr>
                <a:spLocks noChangeArrowheads="1"/>
              </p:cNvSpPr>
              <p:nvPr/>
            </p:nvSpPr>
            <p:spPr bwMode="auto">
              <a:xfrm>
                <a:off x="413" y="2044"/>
                <a:ext cx="372" cy="408"/>
              </a:xfrm>
              <a:prstGeom prst="irregularSeal1">
                <a:avLst/>
              </a:prstGeom>
              <a:solidFill>
                <a:schemeClr val="folHlink"/>
              </a:solidFill>
              <a:ln w="9525">
                <a:solidFill>
                  <a:srgbClr val="CC0000"/>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grpSp>
        <p:sp>
          <p:nvSpPr>
            <p:cNvPr id="7180" name="AutoShape 43"/>
            <p:cNvSpPr>
              <a:spLocks noChangeArrowheads="1"/>
            </p:cNvSpPr>
            <p:nvPr/>
          </p:nvSpPr>
          <p:spPr bwMode="auto">
            <a:xfrm>
              <a:off x="522" y="2156"/>
              <a:ext cx="250" cy="249"/>
            </a:xfrm>
            <a:prstGeom prst="irregularSeal1">
              <a:avLst/>
            </a:prstGeom>
            <a:solidFill>
              <a:srgbClr val="FFFF00"/>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7181" name="AutoShape 47"/>
            <p:cNvSpPr>
              <a:spLocks noChangeArrowheads="1"/>
            </p:cNvSpPr>
            <p:nvPr/>
          </p:nvSpPr>
          <p:spPr bwMode="auto">
            <a:xfrm>
              <a:off x="1474" y="3725"/>
              <a:ext cx="101" cy="105"/>
            </a:xfrm>
            <a:prstGeom prst="irregularSeal1">
              <a:avLst/>
            </a:prstGeom>
            <a:solidFill>
              <a:srgbClr val="FFFF00"/>
            </a:solidFill>
            <a:ln w="9525">
              <a:solidFill>
                <a:schemeClr val="tx1"/>
              </a:solidFill>
              <a:miter lim="800000"/>
              <a:headEnd/>
              <a:tailEnd/>
            </a:ln>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grpSp>
      <p:sp>
        <p:nvSpPr>
          <p:cNvPr id="35" name="Rectangle 3"/>
          <p:cNvSpPr txBox="1">
            <a:spLocks noChangeArrowheads="1"/>
          </p:cNvSpPr>
          <p:nvPr/>
        </p:nvSpPr>
        <p:spPr>
          <a:xfrm>
            <a:off x="3411537" y="1594610"/>
            <a:ext cx="5643892" cy="37719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pPr>
              <a:lnSpc>
                <a:spcPct val="90000"/>
              </a:lnSpc>
              <a:spcAft>
                <a:spcPct val="50000"/>
              </a:spcAft>
            </a:pPr>
            <a:r>
              <a:rPr lang="en-US" altLang="en-US" sz="2000" dirty="0">
                <a:latin typeface="Sylfaen" pitchFamily="18" charset="0"/>
              </a:rPr>
              <a:t>Florida's top bankers group recommended adoption of a security dress code  - "hats off" for banking customers. </a:t>
            </a:r>
          </a:p>
          <a:p>
            <a:pPr>
              <a:lnSpc>
                <a:spcPct val="90000"/>
              </a:lnSpc>
              <a:spcAft>
                <a:spcPct val="50000"/>
              </a:spcAft>
            </a:pPr>
            <a:r>
              <a:rPr lang="en-US" altLang="en-US" sz="2000" dirty="0">
                <a:latin typeface="Sylfaen" pitchFamily="18" charset="0"/>
              </a:rPr>
              <a:t>Oakland (CA) police filed a lawsuit against Motel 6 Corporate International Office to get them to change their policies and get their Motel 6 manager in Oakland to stop drug dealing and prostitution on their property.</a:t>
            </a:r>
          </a:p>
          <a:p>
            <a:pPr>
              <a:lnSpc>
                <a:spcPct val="90000"/>
              </a:lnSpc>
              <a:spcAft>
                <a:spcPct val="50000"/>
              </a:spcAft>
            </a:pPr>
            <a:r>
              <a:rPr lang="en-US" altLang="en-US" sz="2000" dirty="0">
                <a:latin typeface="Sylfaen" pitchFamily="18" charset="0"/>
              </a:rPr>
              <a:t>State Attorneys Generals get Facebook to agree to put in better safeguards to protect young users from predators and cyber bullying.</a:t>
            </a:r>
            <a:endParaRPr lang="en-US" altLang="en-US" sz="2000" dirty="0">
              <a:solidFill>
                <a:srgbClr val="66FF33"/>
              </a:solidFill>
              <a:latin typeface="Sylfaen" pitchFamily="18" charset="0"/>
            </a:endParaRPr>
          </a:p>
        </p:txBody>
      </p:sp>
    </p:spTree>
    <p:extLst>
      <p:ext uri="{BB962C8B-B14F-4D97-AF65-F5344CB8AC3E}">
        <p14:creationId xmlns:p14="http://schemas.microsoft.com/office/powerpoint/2010/main" val="38618261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SUPER CONTROLLERS</a:t>
            </a:r>
          </a:p>
        </p:txBody>
      </p:sp>
      <p:graphicFrame>
        <p:nvGraphicFramePr>
          <p:cNvPr id="5" name="Table 4"/>
          <p:cNvGraphicFramePr>
            <a:graphicFrameLocks noGrp="1"/>
          </p:cNvGraphicFramePr>
          <p:nvPr/>
        </p:nvGraphicFramePr>
        <p:xfrm>
          <a:off x="1261110" y="1200150"/>
          <a:ext cx="3158490" cy="5120640"/>
        </p:xfrm>
        <a:graphic>
          <a:graphicData uri="http://schemas.openxmlformats.org/drawingml/2006/table">
            <a:tbl>
              <a:tblPr/>
              <a:tblGrid>
                <a:gridCol w="3158490">
                  <a:extLst>
                    <a:ext uri="{9D8B030D-6E8A-4147-A177-3AD203B41FA5}">
                      <a16:colId xmlns:a16="http://schemas.microsoft.com/office/drawing/2014/main" val="20000"/>
                    </a:ext>
                  </a:extLst>
                </a:gridCol>
              </a:tblGrid>
              <a:tr h="0">
                <a:tc>
                  <a:txBody>
                    <a:bodyPr/>
                    <a:lstStyle/>
                    <a:p>
                      <a:pPr marL="342900" marR="0" lvl="0" indent="-342900" algn="l" defTabSz="914400" rtl="0" eaLnBrk="1" fontAlgn="auto" latinLnBrk="0" hangingPunct="1">
                        <a:lnSpc>
                          <a:spcPct val="100000"/>
                        </a:lnSpc>
                        <a:spcBef>
                          <a:spcPts val="0"/>
                        </a:spcBef>
                        <a:spcAft>
                          <a:spcPts val="0"/>
                        </a:spcAft>
                        <a:buClrTx/>
                        <a:buSzTx/>
                        <a:buFont typeface="Symbol"/>
                        <a:buChar char=""/>
                        <a:tabLst>
                          <a:tab pos="0" algn="l"/>
                          <a:tab pos="137160" algn="l"/>
                          <a:tab pos="457200" algn="l"/>
                        </a:tabLst>
                        <a:defRPr/>
                      </a:pPr>
                      <a:r>
                        <a:rPr lang="en-US" sz="2800" dirty="0">
                          <a:latin typeface="Times New Roman"/>
                          <a:ea typeface="SimSun"/>
                        </a:rPr>
                        <a:t>Financial</a:t>
                      </a:r>
                    </a:p>
                    <a:p>
                      <a:pPr marL="342900" marR="0" lvl="0" indent="-342900" algn="l" defTabSz="914400" rtl="0" eaLnBrk="1" fontAlgn="auto" latinLnBrk="0" hangingPunct="1">
                        <a:lnSpc>
                          <a:spcPct val="100000"/>
                        </a:lnSpc>
                        <a:spcBef>
                          <a:spcPts val="0"/>
                        </a:spcBef>
                        <a:spcAft>
                          <a:spcPts val="0"/>
                        </a:spcAft>
                        <a:buClrTx/>
                        <a:buSzTx/>
                        <a:buFont typeface="Symbol"/>
                        <a:buChar char=""/>
                        <a:tabLst>
                          <a:tab pos="0" algn="l"/>
                          <a:tab pos="137160" algn="l"/>
                          <a:tab pos="457200" algn="l"/>
                        </a:tabLst>
                        <a:defRPr/>
                      </a:pPr>
                      <a:r>
                        <a:rPr lang="en-US" sz="2800" dirty="0">
                          <a:latin typeface="Times New Roman"/>
                          <a:ea typeface="SimSun"/>
                        </a:rPr>
                        <a:t>Regulatory</a:t>
                      </a:r>
                    </a:p>
                    <a:p>
                      <a:pPr marL="342900" marR="0" lvl="0" indent="-342900" algn="l" defTabSz="914400" rtl="0" eaLnBrk="1" fontAlgn="auto" latinLnBrk="0" hangingPunct="1">
                        <a:lnSpc>
                          <a:spcPct val="100000"/>
                        </a:lnSpc>
                        <a:spcBef>
                          <a:spcPts val="0"/>
                        </a:spcBef>
                        <a:spcAft>
                          <a:spcPts val="0"/>
                        </a:spcAft>
                        <a:buClrTx/>
                        <a:buSzTx/>
                        <a:buFont typeface="Symbol"/>
                        <a:buChar char=""/>
                        <a:tabLst>
                          <a:tab pos="0" algn="l"/>
                          <a:tab pos="137160" algn="l"/>
                          <a:tab pos="457200" algn="l"/>
                        </a:tabLst>
                        <a:defRPr/>
                      </a:pPr>
                      <a:r>
                        <a:rPr lang="en-US" sz="2800" dirty="0">
                          <a:latin typeface="Times New Roman"/>
                          <a:ea typeface="SimSun"/>
                        </a:rPr>
                        <a:t>Organizational</a:t>
                      </a:r>
                    </a:p>
                    <a:p>
                      <a:pPr marL="342900" marR="0" lvl="0" indent="-342900" algn="l" defTabSz="914400" rtl="0" eaLnBrk="1" fontAlgn="auto" latinLnBrk="0" hangingPunct="1">
                        <a:lnSpc>
                          <a:spcPct val="100000"/>
                        </a:lnSpc>
                        <a:spcBef>
                          <a:spcPts val="0"/>
                        </a:spcBef>
                        <a:spcAft>
                          <a:spcPts val="0"/>
                        </a:spcAft>
                        <a:buClrTx/>
                        <a:buSzTx/>
                        <a:buFont typeface="Symbol"/>
                        <a:buChar char=""/>
                        <a:tabLst>
                          <a:tab pos="0" algn="l"/>
                          <a:tab pos="137160" algn="l"/>
                          <a:tab pos="457200" algn="l"/>
                        </a:tabLst>
                        <a:defRPr/>
                      </a:pPr>
                      <a:r>
                        <a:rPr lang="en-US" sz="2800" dirty="0">
                          <a:latin typeface="Times New Roman"/>
                          <a:ea typeface="SimSun"/>
                        </a:rPr>
                        <a:t>Contractual</a:t>
                      </a:r>
                    </a:p>
                    <a:p>
                      <a:pPr marL="342900" marR="0" lvl="0" indent="-342900">
                        <a:spcBef>
                          <a:spcPts val="0"/>
                        </a:spcBef>
                        <a:spcAft>
                          <a:spcPts val="0"/>
                        </a:spcAft>
                        <a:buFont typeface="Symbol"/>
                        <a:buChar char=""/>
                        <a:tabLst>
                          <a:tab pos="0" algn="l"/>
                          <a:tab pos="137160" algn="l"/>
                          <a:tab pos="457200" algn="l"/>
                        </a:tabLst>
                      </a:pPr>
                      <a:r>
                        <a:rPr lang="en-US" sz="2800" dirty="0">
                          <a:latin typeface="Times New Roman"/>
                          <a:ea typeface="SimSun"/>
                        </a:rPr>
                        <a:t>Courts</a:t>
                      </a:r>
                    </a:p>
                    <a:p>
                      <a:pPr marL="342900" marR="0" lvl="0" indent="-342900">
                        <a:spcBef>
                          <a:spcPts val="0"/>
                        </a:spcBef>
                        <a:spcAft>
                          <a:spcPts val="0"/>
                        </a:spcAft>
                        <a:buFont typeface="Symbol"/>
                        <a:buChar char=""/>
                        <a:tabLst>
                          <a:tab pos="0" algn="l"/>
                          <a:tab pos="137160" algn="l"/>
                          <a:tab pos="457200" algn="l"/>
                        </a:tabLst>
                      </a:pPr>
                      <a:endParaRPr lang="en-US" sz="2800" dirty="0">
                        <a:latin typeface="Times New Roman"/>
                        <a:ea typeface="SimSu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342900" marR="0" lvl="0" indent="-342900">
                        <a:spcBef>
                          <a:spcPts val="0"/>
                        </a:spcBef>
                        <a:spcAft>
                          <a:spcPts val="0"/>
                        </a:spcAft>
                        <a:buFont typeface="Symbol"/>
                        <a:buChar char=""/>
                        <a:tabLst>
                          <a:tab pos="0" algn="l"/>
                          <a:tab pos="137160" algn="l"/>
                          <a:tab pos="457200" algn="l"/>
                        </a:tabLst>
                      </a:pPr>
                      <a:r>
                        <a:rPr lang="en-US" sz="2800" dirty="0">
                          <a:latin typeface="Times New Roman"/>
                          <a:ea typeface="SimSun"/>
                        </a:rPr>
                        <a:t>Political</a:t>
                      </a:r>
                    </a:p>
                    <a:p>
                      <a:pPr marL="342900" marR="0" lvl="0" indent="-342900">
                        <a:spcBef>
                          <a:spcPts val="0"/>
                        </a:spcBef>
                        <a:spcAft>
                          <a:spcPts val="0"/>
                        </a:spcAft>
                        <a:buFont typeface="Symbol"/>
                        <a:buChar char=""/>
                        <a:tabLst>
                          <a:tab pos="0" algn="l"/>
                          <a:tab pos="137160" algn="l"/>
                          <a:tab pos="457200" algn="l"/>
                        </a:tabLst>
                      </a:pPr>
                      <a:r>
                        <a:rPr lang="en-US" sz="2800" dirty="0">
                          <a:latin typeface="Times New Roman"/>
                          <a:ea typeface="SimSun"/>
                        </a:rPr>
                        <a:t>Markets</a:t>
                      </a:r>
                    </a:p>
                    <a:p>
                      <a:pPr marL="342900" marR="0" lvl="0" indent="-342900">
                        <a:spcBef>
                          <a:spcPts val="0"/>
                        </a:spcBef>
                        <a:spcAft>
                          <a:spcPts val="0"/>
                        </a:spcAft>
                        <a:buFont typeface="Symbol"/>
                        <a:buChar char=""/>
                        <a:tabLst>
                          <a:tab pos="0" algn="l"/>
                          <a:tab pos="137160" algn="l"/>
                          <a:tab pos="457200" algn="l"/>
                        </a:tabLst>
                      </a:pPr>
                      <a:r>
                        <a:rPr lang="en-US" sz="2800" dirty="0">
                          <a:latin typeface="Times New Roman"/>
                          <a:ea typeface="SimSun"/>
                        </a:rPr>
                        <a:t>Media</a:t>
                      </a:r>
                    </a:p>
                    <a:p>
                      <a:pPr marL="342900" marR="0" lvl="0" indent="-342900">
                        <a:spcBef>
                          <a:spcPts val="0"/>
                        </a:spcBef>
                        <a:spcAft>
                          <a:spcPts val="0"/>
                        </a:spcAft>
                        <a:buFont typeface="Symbol"/>
                        <a:buChar char=""/>
                        <a:tabLst>
                          <a:tab pos="0" algn="l"/>
                          <a:tab pos="137160" algn="l"/>
                          <a:tab pos="457200" algn="l"/>
                        </a:tabLst>
                      </a:pPr>
                      <a:endParaRPr lang="en-US" sz="2800" dirty="0">
                        <a:latin typeface="Times New Roman"/>
                        <a:ea typeface="SimSu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342900" marR="0" lvl="0" indent="-342900">
                        <a:spcBef>
                          <a:spcPts val="0"/>
                        </a:spcBef>
                        <a:spcAft>
                          <a:spcPts val="0"/>
                        </a:spcAft>
                        <a:buFont typeface="Symbol"/>
                        <a:buChar char=""/>
                        <a:tabLst>
                          <a:tab pos="0" algn="l"/>
                          <a:tab pos="137160" algn="l"/>
                          <a:tab pos="457200" algn="l"/>
                        </a:tabLst>
                      </a:pPr>
                      <a:r>
                        <a:rPr lang="en-US" sz="2800" dirty="0">
                          <a:latin typeface="Times New Roman"/>
                          <a:ea typeface="SimSun"/>
                        </a:rPr>
                        <a:t>Groups</a:t>
                      </a:r>
                    </a:p>
                    <a:p>
                      <a:pPr marL="342900" marR="0" lvl="0" indent="-342900">
                        <a:spcBef>
                          <a:spcPts val="0"/>
                        </a:spcBef>
                        <a:spcAft>
                          <a:spcPts val="0"/>
                        </a:spcAft>
                        <a:buFont typeface="Symbol"/>
                        <a:buChar char=""/>
                        <a:tabLst>
                          <a:tab pos="0" algn="l"/>
                          <a:tab pos="137160" algn="l"/>
                          <a:tab pos="457200" algn="l"/>
                        </a:tabLst>
                      </a:pPr>
                      <a:r>
                        <a:rPr lang="en-US" sz="2800" dirty="0">
                          <a:latin typeface="Times New Roman"/>
                          <a:ea typeface="SimSun"/>
                        </a:rPr>
                        <a:t>Family</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
        <p:nvSpPr>
          <p:cNvPr id="29" name="AutoShape 4"/>
          <p:cNvSpPr>
            <a:spLocks noChangeArrowheads="1"/>
          </p:cNvSpPr>
          <p:nvPr/>
        </p:nvSpPr>
        <p:spPr bwMode="auto">
          <a:xfrm>
            <a:off x="5821828" y="3023531"/>
            <a:ext cx="2339590" cy="1964337"/>
          </a:xfrm>
          <a:prstGeom prst="triangle">
            <a:avLst>
              <a:gd name="adj" fmla="val 50000"/>
            </a:avLst>
          </a:prstGeom>
          <a:noFill/>
          <a:ln w="101600">
            <a:solidFill>
              <a:srgbClr val="00B0F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0" name="AutoShape 5"/>
          <p:cNvSpPr>
            <a:spLocks noChangeArrowheads="1"/>
          </p:cNvSpPr>
          <p:nvPr/>
        </p:nvSpPr>
        <p:spPr bwMode="auto">
          <a:xfrm>
            <a:off x="6440981" y="3705571"/>
            <a:ext cx="1082641" cy="896283"/>
          </a:xfrm>
          <a:prstGeom prst="triangle">
            <a:avLst>
              <a:gd name="adj" fmla="val 49519"/>
            </a:avLst>
          </a:prstGeom>
          <a:noFill/>
          <a:ln w="101600">
            <a:solidFill>
              <a:srgbClr val="66FF3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1" name="AutoShape 6"/>
          <p:cNvSpPr>
            <a:spLocks noChangeArrowheads="1"/>
          </p:cNvSpPr>
          <p:nvPr/>
        </p:nvSpPr>
        <p:spPr bwMode="auto">
          <a:xfrm>
            <a:off x="5214886" y="2323114"/>
            <a:ext cx="3582980" cy="3056614"/>
          </a:xfrm>
          <a:prstGeom prst="triangle">
            <a:avLst>
              <a:gd name="adj" fmla="val 50000"/>
            </a:avLst>
          </a:prstGeom>
          <a:noFill/>
          <a:ln w="101600">
            <a:solidFill>
              <a:srgbClr val="FF66F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Calibri" pitchFamily="34" charset="0"/>
                <a:cs typeface="Arial" pitchFamily="34" charset="0"/>
              </a:defRPr>
            </a:lvl1pPr>
            <a:lvl2pPr marL="742950" indent="-285750">
              <a:defRPr>
                <a:solidFill>
                  <a:schemeClr val="tx1"/>
                </a:solidFill>
                <a:latin typeface="Calibri" pitchFamily="34" charset="0"/>
                <a:cs typeface="Arial" pitchFamily="34" charset="0"/>
              </a:defRPr>
            </a:lvl2pPr>
            <a:lvl3pPr marL="1143000" indent="-228600">
              <a:defRPr>
                <a:solidFill>
                  <a:schemeClr val="tx1"/>
                </a:solidFill>
                <a:latin typeface="Calibri" pitchFamily="34" charset="0"/>
                <a:cs typeface="Arial" pitchFamily="34" charset="0"/>
              </a:defRPr>
            </a:lvl3pPr>
            <a:lvl4pPr marL="1600200" indent="-228600">
              <a:defRPr>
                <a:solidFill>
                  <a:schemeClr val="tx1"/>
                </a:solidFill>
                <a:latin typeface="Calibri" pitchFamily="34" charset="0"/>
                <a:cs typeface="Arial" pitchFamily="34" charset="0"/>
              </a:defRPr>
            </a:lvl4pPr>
            <a:lvl5pPr marL="2057400" indent="-228600">
              <a:defRPr>
                <a:solidFill>
                  <a:schemeClr val="tx1"/>
                </a:solidFill>
                <a:latin typeface="Calibri" pitchFamily="34" charset="0"/>
                <a:cs typeface="Arial" pitchFamily="34" charset="0"/>
              </a:defRPr>
            </a:lvl5pPr>
            <a:lvl6pPr marL="2514600" indent="-228600" fontAlgn="base">
              <a:spcBef>
                <a:spcPct val="0"/>
              </a:spcBef>
              <a:spcAft>
                <a:spcPct val="0"/>
              </a:spcAft>
              <a:defRPr>
                <a:solidFill>
                  <a:schemeClr val="tx1"/>
                </a:solidFill>
                <a:latin typeface="Calibri" pitchFamily="34" charset="0"/>
                <a:cs typeface="Arial" pitchFamily="34" charset="0"/>
              </a:defRPr>
            </a:lvl6pPr>
            <a:lvl7pPr marL="2971800" indent="-228600" fontAlgn="base">
              <a:spcBef>
                <a:spcPct val="0"/>
              </a:spcBef>
              <a:spcAft>
                <a:spcPct val="0"/>
              </a:spcAft>
              <a:defRPr>
                <a:solidFill>
                  <a:schemeClr val="tx1"/>
                </a:solidFill>
                <a:latin typeface="Calibri" pitchFamily="34" charset="0"/>
                <a:cs typeface="Arial" pitchFamily="34" charset="0"/>
              </a:defRPr>
            </a:lvl7pPr>
            <a:lvl8pPr marL="3429000" indent="-228600" fontAlgn="base">
              <a:spcBef>
                <a:spcPct val="0"/>
              </a:spcBef>
              <a:spcAft>
                <a:spcPct val="0"/>
              </a:spcAft>
              <a:defRPr>
                <a:solidFill>
                  <a:schemeClr val="tx1"/>
                </a:solidFill>
                <a:latin typeface="Calibri" pitchFamily="34" charset="0"/>
                <a:cs typeface="Arial" pitchFamily="34" charset="0"/>
              </a:defRPr>
            </a:lvl8pPr>
            <a:lvl9pPr marL="3886200" indent="-228600" fontAlgn="base">
              <a:spcBef>
                <a:spcPct val="0"/>
              </a:spcBef>
              <a:spcAft>
                <a:spcPct val="0"/>
              </a:spcAft>
              <a:defRPr>
                <a:solidFill>
                  <a:schemeClr val="tx1"/>
                </a:solidFill>
                <a:latin typeface="Calibri" pitchFamily="34" charset="0"/>
                <a:cs typeface="Arial" pitchFamily="34" charset="0"/>
              </a:defRPr>
            </a:lvl9pPr>
          </a:lstStyle>
          <a:p>
            <a:endParaRPr lang="en-US" altLang="en-US"/>
          </a:p>
        </p:txBody>
      </p:sp>
      <p:sp>
        <p:nvSpPr>
          <p:cNvPr id="32" name="Isosceles Triangle 31"/>
          <p:cNvSpPr/>
          <p:nvPr/>
        </p:nvSpPr>
        <p:spPr>
          <a:xfrm>
            <a:off x="4724400" y="1981200"/>
            <a:ext cx="4191000" cy="3352799"/>
          </a:xfrm>
          <a:prstGeom prst="triangle">
            <a:avLst/>
          </a:prstGeom>
          <a:solidFill>
            <a:schemeClr val="bg1">
              <a:lumMod val="85000"/>
            </a:schemeClr>
          </a:solidFill>
          <a:ln w="3175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3" name="Isosceles Triangle 32"/>
          <p:cNvSpPr/>
          <p:nvPr/>
        </p:nvSpPr>
        <p:spPr>
          <a:xfrm>
            <a:off x="5231026" y="2453289"/>
            <a:ext cx="3158524" cy="2618853"/>
          </a:xfrm>
          <a:prstGeom prst="triangle">
            <a:avLst/>
          </a:prstGeom>
          <a:solidFill>
            <a:schemeClr val="bg1">
              <a:lumMod val="85000"/>
            </a:schemeClr>
          </a:solidFill>
          <a:ln w="3175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34" name="Isosceles Triangle 33"/>
          <p:cNvSpPr/>
          <p:nvPr/>
        </p:nvSpPr>
        <p:spPr>
          <a:xfrm>
            <a:off x="5755143" y="3025228"/>
            <a:ext cx="2095502" cy="1720042"/>
          </a:xfrm>
          <a:prstGeom prst="triangle">
            <a:avLst/>
          </a:prstGeom>
          <a:solidFill>
            <a:schemeClr val="bg1">
              <a:lumMod val="85000"/>
            </a:schemeClr>
          </a:solidFill>
          <a:ln w="3175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p:cNvSpPr txBox="1"/>
          <p:nvPr/>
        </p:nvSpPr>
        <p:spPr>
          <a:xfrm>
            <a:off x="6478300" y="4573221"/>
            <a:ext cx="683200" cy="369332"/>
          </a:xfrm>
          <a:prstGeom prst="rect">
            <a:avLst/>
          </a:prstGeom>
          <a:noFill/>
        </p:spPr>
        <p:txBody>
          <a:bodyPr wrap="none" rtlCol="0">
            <a:spAutoFit/>
          </a:bodyPr>
          <a:lstStyle/>
          <a:p>
            <a:r>
              <a:rPr lang="en-US" dirty="0">
                <a:solidFill>
                  <a:srgbClr val="FFFF00"/>
                </a:solidFill>
              </a:rPr>
              <a:t>place</a:t>
            </a:r>
          </a:p>
        </p:txBody>
      </p:sp>
      <p:sp>
        <p:nvSpPr>
          <p:cNvPr id="35" name="TextBox 34"/>
          <p:cNvSpPr txBox="1"/>
          <p:nvPr/>
        </p:nvSpPr>
        <p:spPr>
          <a:xfrm>
            <a:off x="6312549" y="4886975"/>
            <a:ext cx="1014701" cy="369332"/>
          </a:xfrm>
          <a:prstGeom prst="rect">
            <a:avLst/>
          </a:prstGeom>
          <a:noFill/>
        </p:spPr>
        <p:txBody>
          <a:bodyPr wrap="none" rtlCol="0">
            <a:spAutoFit/>
          </a:bodyPr>
          <a:lstStyle/>
          <a:p>
            <a:r>
              <a:rPr lang="en-US" dirty="0">
                <a:solidFill>
                  <a:srgbClr val="FFFF00"/>
                </a:solidFill>
              </a:rPr>
              <a:t>manager</a:t>
            </a:r>
          </a:p>
        </p:txBody>
      </p:sp>
      <p:sp>
        <p:nvSpPr>
          <p:cNvPr id="36" name="TextBox 35"/>
          <p:cNvSpPr txBox="1"/>
          <p:nvPr/>
        </p:nvSpPr>
        <p:spPr>
          <a:xfrm>
            <a:off x="5991713" y="5189929"/>
            <a:ext cx="1810817" cy="369332"/>
          </a:xfrm>
          <a:prstGeom prst="rect">
            <a:avLst/>
          </a:prstGeom>
          <a:noFill/>
        </p:spPr>
        <p:txBody>
          <a:bodyPr wrap="none" rtlCol="0">
            <a:spAutoFit/>
          </a:bodyPr>
          <a:lstStyle/>
          <a:p>
            <a:r>
              <a:rPr lang="en-US" b="1" dirty="0">
                <a:solidFill>
                  <a:srgbClr val="FFFF00"/>
                </a:solidFill>
              </a:rPr>
              <a:t>Super controllers</a:t>
            </a:r>
          </a:p>
        </p:txBody>
      </p:sp>
      <p:sp>
        <p:nvSpPr>
          <p:cNvPr id="28" name="Oval 27"/>
          <p:cNvSpPr/>
          <p:nvPr/>
        </p:nvSpPr>
        <p:spPr>
          <a:xfrm>
            <a:off x="21706" y="1666627"/>
            <a:ext cx="4726445" cy="437657"/>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7775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3061" name="Group 117"/>
          <p:cNvGraphicFramePr>
            <a:graphicFrameLocks noGrp="1"/>
          </p:cNvGraphicFramePr>
          <p:nvPr>
            <p:ph/>
            <p:extLst>
              <p:ext uri="{D42A27DB-BD31-4B8C-83A1-F6EECF244321}">
                <p14:modId xmlns:p14="http://schemas.microsoft.com/office/powerpoint/2010/main" val="1454822172"/>
              </p:ext>
            </p:extLst>
          </p:nvPr>
        </p:nvGraphicFramePr>
        <p:xfrm>
          <a:off x="479425" y="1547813"/>
          <a:ext cx="8050213" cy="4346577"/>
        </p:xfrm>
        <a:graphic>
          <a:graphicData uri="http://schemas.openxmlformats.org/drawingml/2006/table">
            <a:tbl>
              <a:tblPr/>
              <a:tblGrid>
                <a:gridCol w="1544638">
                  <a:extLst>
                    <a:ext uri="{9D8B030D-6E8A-4147-A177-3AD203B41FA5}">
                      <a16:colId xmlns:a16="http://schemas.microsoft.com/office/drawing/2014/main" val="20000"/>
                    </a:ext>
                  </a:extLst>
                </a:gridCol>
                <a:gridCol w="1198562">
                  <a:extLst>
                    <a:ext uri="{9D8B030D-6E8A-4147-A177-3AD203B41FA5}">
                      <a16:colId xmlns:a16="http://schemas.microsoft.com/office/drawing/2014/main" val="20001"/>
                    </a:ext>
                  </a:extLst>
                </a:gridCol>
                <a:gridCol w="1150938">
                  <a:extLst>
                    <a:ext uri="{9D8B030D-6E8A-4147-A177-3AD203B41FA5}">
                      <a16:colId xmlns:a16="http://schemas.microsoft.com/office/drawing/2014/main" val="20002"/>
                    </a:ext>
                  </a:extLst>
                </a:gridCol>
                <a:gridCol w="1227137">
                  <a:extLst>
                    <a:ext uri="{9D8B030D-6E8A-4147-A177-3AD203B41FA5}">
                      <a16:colId xmlns:a16="http://schemas.microsoft.com/office/drawing/2014/main" val="20003"/>
                    </a:ext>
                  </a:extLst>
                </a:gridCol>
                <a:gridCol w="1204913">
                  <a:extLst>
                    <a:ext uri="{9D8B030D-6E8A-4147-A177-3AD203B41FA5}">
                      <a16:colId xmlns:a16="http://schemas.microsoft.com/office/drawing/2014/main" val="20004"/>
                    </a:ext>
                  </a:extLst>
                </a:gridCol>
                <a:gridCol w="1724025">
                  <a:extLst>
                    <a:ext uri="{9D8B030D-6E8A-4147-A177-3AD203B41FA5}">
                      <a16:colId xmlns:a16="http://schemas.microsoft.com/office/drawing/2014/main" val="20005"/>
                    </a:ext>
                  </a:extLst>
                </a:gridCol>
              </a:tblGrid>
              <a:tr h="674688">
                <a:tc gridSpan="6">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800" b="0" i="0" u="none" strike="noStrike" cap="none" normalizeH="0" baseline="0" dirty="0">
                          <a:ln>
                            <a:noFill/>
                          </a:ln>
                          <a:solidFill>
                            <a:schemeClr val="tx1"/>
                          </a:solidFill>
                          <a:effectLst/>
                          <a:latin typeface="Sylfaen" pitchFamily="18" charset="0"/>
                        </a:rPr>
                        <a:t>           Manipulation of Incentives</a:t>
                      </a:r>
                    </a:p>
                  </a:txBody>
                  <a:tcPr horzOverflow="overflow">
                    <a:lnL cap="flat">
                      <a:noFill/>
                    </a:lnL>
                    <a:lnR cap="flat">
                      <a:noFill/>
                    </a:lnR>
                    <a:lnT cap="flat">
                      <a:noFill/>
                    </a:lnT>
                    <a:lnB>
                      <a:noFill/>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1169988">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endParaRPr kumimoji="0" lang="en-US" altLang="en-US" sz="2800" b="0" i="0" u="none" strike="noStrike" cap="none" normalizeH="0" baseline="0">
                        <a:ln>
                          <a:noFill/>
                        </a:ln>
                        <a:solidFill>
                          <a:schemeClr val="tx1"/>
                        </a:solidFill>
                        <a:effectLst/>
                        <a:latin typeface="Sylfaen" pitchFamily="18" charset="0"/>
                      </a:endParaRPr>
                    </a:p>
                  </a:txBody>
                  <a:tcPr horzOverflow="overflow">
                    <a:lnL cap="flat">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a:ln>
                            <a:noFill/>
                          </a:ln>
                          <a:solidFill>
                            <a:schemeClr val="tx1"/>
                          </a:solidFill>
                          <a:effectLst/>
                          <a:latin typeface="Sylfaen" pitchFamily="18" charset="0"/>
                        </a:rPr>
                        <a:t>Increase Risks</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a:ln>
                            <a:noFill/>
                          </a:ln>
                          <a:solidFill>
                            <a:schemeClr val="tx1"/>
                          </a:solidFill>
                          <a:effectLst/>
                          <a:latin typeface="Sylfaen" pitchFamily="18" charset="0"/>
                        </a:rPr>
                        <a:t>Increase Effort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a:ln>
                            <a:noFill/>
                          </a:ln>
                          <a:solidFill>
                            <a:schemeClr val="tx1"/>
                          </a:solidFill>
                          <a:effectLst/>
                          <a:latin typeface="Sylfaen" pitchFamily="18" charset="0"/>
                        </a:rPr>
                        <a:t>Decrease Reward</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a:ln>
                            <a:noFill/>
                          </a:ln>
                          <a:solidFill>
                            <a:schemeClr val="tx1"/>
                          </a:solidFill>
                          <a:effectLst/>
                          <a:latin typeface="Sylfaen" pitchFamily="18" charset="0"/>
                        </a:rPr>
                        <a:t>Decrease Excuses</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000" b="0" i="0" u="none" strike="noStrike" cap="none" normalizeH="0" baseline="0" dirty="0">
                          <a:ln>
                            <a:noFill/>
                          </a:ln>
                          <a:solidFill>
                            <a:schemeClr val="tx1"/>
                          </a:solidFill>
                          <a:effectLst/>
                          <a:latin typeface="Sylfaen" pitchFamily="18" charset="0"/>
                        </a:rPr>
                        <a:t>Decrease Provocations</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822325">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800" b="0" i="0" u="none" strike="noStrike" cap="none" normalizeH="0" baseline="0">
                          <a:ln>
                            <a:noFill/>
                          </a:ln>
                          <a:solidFill>
                            <a:schemeClr val="tx1"/>
                          </a:solidFill>
                          <a:effectLst/>
                          <a:latin typeface="Sylfaen" pitchFamily="18" charset="0"/>
                        </a:rPr>
                        <a:t>Formal</a:t>
                      </a:r>
                    </a:p>
                  </a:txBody>
                  <a:tcPr horzOverflow="overflow">
                    <a:lnL cap="flat">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zh-CN" sz="2800" b="0" i="0" u="none" strike="noStrike" cap="none" normalizeH="0" baseline="0" dirty="0">
                          <a:ln>
                            <a:noFill/>
                          </a:ln>
                          <a:solidFill>
                            <a:srgbClr val="C00000"/>
                          </a:solidFill>
                          <a:effectLst/>
                          <a:latin typeface="Webdings" pitchFamily="18" charset="2"/>
                          <a:ea typeface="SimSun" pitchFamily="2" charset="-122"/>
                        </a:rPr>
                        <a:t> </a:t>
                      </a:r>
                      <a:r>
                        <a:rPr kumimoji="0" lang="en-US" altLang="en-US" sz="4000" b="1" i="0" u="none" strike="noStrike" cap="none" normalizeH="0" baseline="0" dirty="0">
                          <a:ln>
                            <a:noFill/>
                          </a:ln>
                          <a:solidFill>
                            <a:srgbClr val="C00000"/>
                          </a:solidFill>
                          <a:effectLst/>
                          <a:latin typeface="Sylfaen" pitchFamily="18" charset="0"/>
                          <a:sym typeface="Wingdings 2" pitchFamily="18" charset="2"/>
                        </a:rPr>
                        <a: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4000" b="1" i="0" u="none" strike="noStrike" cap="none" normalizeH="0" baseline="0" dirty="0">
                          <a:ln>
                            <a:noFill/>
                          </a:ln>
                          <a:solidFill>
                            <a:srgbClr val="C00000"/>
                          </a:solidFill>
                          <a:effectLst/>
                          <a:latin typeface="Sylfaen" pitchFamily="18" charset="0"/>
                          <a:sym typeface="Wingdings 2" pitchFamily="18" charset="2"/>
                        </a:rPr>
                        <a: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4000" b="1" i="0" u="none" strike="noStrike" cap="none" normalizeH="0" baseline="0" dirty="0">
                          <a:ln>
                            <a:noFill/>
                          </a:ln>
                          <a:solidFill>
                            <a:srgbClr val="C00000"/>
                          </a:solidFill>
                          <a:effectLst/>
                          <a:latin typeface="Sylfaen" pitchFamily="18" charset="0"/>
                          <a:sym typeface="Wingdings 2" pitchFamily="18" charset="2"/>
                        </a:rPr>
                        <a: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800" b="1" i="0" u="none" strike="noStrike" cap="none" normalizeH="0" baseline="0" dirty="0">
                          <a:ln>
                            <a:noFill/>
                          </a:ln>
                          <a:solidFill>
                            <a:srgbClr val="4D4D4D"/>
                          </a:solidFill>
                          <a:effectLst/>
                          <a:latin typeface="Sylfaen" pitchFamily="18" charset="0"/>
                          <a:sym typeface="Wingdings 2" pitchFamily="18" charset="2"/>
                        </a:rPr>
                        <a: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800" b="1" i="0" u="none" strike="noStrike" cap="none" normalizeH="0" baseline="0" dirty="0">
                          <a:ln>
                            <a:noFill/>
                          </a:ln>
                          <a:solidFill>
                            <a:srgbClr val="4D4D4D"/>
                          </a:solidFill>
                          <a:effectLst/>
                          <a:latin typeface="Sylfaen" pitchFamily="18" charset="0"/>
                          <a:sym typeface="Wingdings 2" pitchFamily="18" charset="2"/>
                        </a:rPr>
                        <a:t></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846138">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800" b="0" i="0" u="none" strike="noStrike" cap="none" normalizeH="0" baseline="0">
                          <a:ln>
                            <a:noFill/>
                          </a:ln>
                          <a:solidFill>
                            <a:schemeClr val="tx1"/>
                          </a:solidFill>
                          <a:effectLst/>
                          <a:latin typeface="Sylfaen" pitchFamily="18" charset="0"/>
                        </a:rPr>
                        <a:t>Diffuse</a:t>
                      </a:r>
                    </a:p>
                  </a:txBody>
                  <a:tcPr horzOverflow="overflow">
                    <a:lnL cap="flat">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400" b="1" i="0" u="none" strike="noStrike" cap="none" normalizeH="0" baseline="0" dirty="0">
                          <a:ln>
                            <a:noFill/>
                          </a:ln>
                          <a:solidFill>
                            <a:srgbClr val="4D4D4D"/>
                          </a:solidFill>
                          <a:effectLst/>
                          <a:latin typeface="Sylfaen" pitchFamily="18" charset="0"/>
                          <a:sym typeface="Wingdings 2" pitchFamily="18" charset="2"/>
                        </a:rPr>
                        <a: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400" b="1" i="0" u="none" strike="noStrike" cap="none" normalizeH="0" baseline="0" dirty="0">
                          <a:ln>
                            <a:noFill/>
                          </a:ln>
                          <a:solidFill>
                            <a:srgbClr val="4D4D4D"/>
                          </a:solidFill>
                          <a:effectLst/>
                          <a:latin typeface="Sylfaen" pitchFamily="18" charset="0"/>
                          <a:sym typeface="Wingdings 2" pitchFamily="18" charset="2"/>
                        </a:rPr>
                        <a: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4000" b="1" i="0" u="none" strike="noStrike" cap="none" normalizeH="0" baseline="0" dirty="0">
                          <a:ln>
                            <a:noFill/>
                          </a:ln>
                          <a:solidFill>
                            <a:srgbClr val="C00000"/>
                          </a:solidFill>
                          <a:effectLst/>
                          <a:latin typeface="Sylfaen" pitchFamily="18" charset="0"/>
                          <a:sym typeface="Wingdings 2" pitchFamily="18" charset="2"/>
                        </a:rPr>
                        <a: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4000" b="1" i="0" u="none" strike="noStrike" cap="none" normalizeH="0" baseline="0" dirty="0">
                          <a:ln>
                            <a:noFill/>
                          </a:ln>
                          <a:solidFill>
                            <a:srgbClr val="C00000"/>
                          </a:solidFill>
                          <a:effectLst/>
                          <a:latin typeface="Sylfaen" pitchFamily="18" charset="0"/>
                          <a:sym typeface="Wingdings 2" pitchFamily="18" charset="2"/>
                        </a:rPr>
                        <a:t></a:t>
                      </a:r>
                    </a:p>
                  </a:txBody>
                  <a:tcPr horzOverflow="overflow">
                    <a:lnL>
                      <a:noFill/>
                    </a:lnL>
                    <a:lnR>
                      <a:noFill/>
                    </a:lnR>
                    <a:lnT>
                      <a:noFill/>
                    </a:lnT>
                    <a:lnB>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400" b="1" i="0" u="none" strike="noStrike" cap="none" normalizeH="0" baseline="0" dirty="0">
                          <a:ln>
                            <a:noFill/>
                          </a:ln>
                          <a:solidFill>
                            <a:srgbClr val="4D4D4D"/>
                          </a:solidFill>
                          <a:effectLst/>
                          <a:latin typeface="Sylfaen" pitchFamily="18" charset="0"/>
                          <a:sym typeface="Wingdings 2" pitchFamily="18" charset="2"/>
                        </a:rPr>
                        <a:t></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3"/>
                  </a:ext>
                </a:extLst>
              </a:tr>
              <a:tr h="833438">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l"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800" b="0" i="0" u="none" strike="noStrike" cap="none" normalizeH="0" baseline="0" dirty="0">
                          <a:ln>
                            <a:noFill/>
                          </a:ln>
                          <a:solidFill>
                            <a:schemeClr val="tx1"/>
                          </a:solidFill>
                          <a:effectLst/>
                          <a:latin typeface="Sylfaen" pitchFamily="18" charset="0"/>
                        </a:rPr>
                        <a:t>Personal</a:t>
                      </a:r>
                    </a:p>
                  </a:txBody>
                  <a:tcPr horzOverflow="overflow">
                    <a:lnL cap="flat">
                      <a:noFill/>
                    </a:lnL>
                    <a:lnR>
                      <a:noFill/>
                    </a:lnR>
                    <a:lnT>
                      <a:noFill/>
                    </a:lnT>
                    <a:lnB cap="flat">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400" b="1" i="0" u="none" strike="noStrike" cap="none" normalizeH="0" baseline="0" dirty="0">
                          <a:ln>
                            <a:noFill/>
                          </a:ln>
                          <a:solidFill>
                            <a:srgbClr val="4D4D4D"/>
                          </a:solidFill>
                          <a:effectLst/>
                          <a:latin typeface="Sylfaen" pitchFamily="18" charset="0"/>
                          <a:sym typeface="Wingdings 2" pitchFamily="18" charset="2"/>
                        </a:rPr>
                        <a:t></a:t>
                      </a:r>
                    </a:p>
                  </a:txBody>
                  <a:tcPr horzOverflow="overflow">
                    <a:lnL>
                      <a:noFill/>
                    </a:lnL>
                    <a:lnR>
                      <a:noFill/>
                    </a:lnR>
                    <a:lnT>
                      <a:noFill/>
                    </a:lnT>
                    <a:lnB cap="flat">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400" b="1" i="0" u="none" strike="noStrike" cap="none" normalizeH="0" baseline="0" dirty="0">
                          <a:ln>
                            <a:noFill/>
                          </a:ln>
                          <a:solidFill>
                            <a:srgbClr val="4D4D4D"/>
                          </a:solidFill>
                          <a:effectLst/>
                          <a:latin typeface="Sylfaen" pitchFamily="18" charset="0"/>
                          <a:sym typeface="Wingdings 2" pitchFamily="18" charset="2"/>
                        </a:rPr>
                        <a:t></a:t>
                      </a:r>
                    </a:p>
                  </a:txBody>
                  <a:tcPr horzOverflow="overflow">
                    <a:lnL>
                      <a:noFill/>
                    </a:lnL>
                    <a:lnR>
                      <a:noFill/>
                    </a:lnR>
                    <a:lnT>
                      <a:noFill/>
                    </a:lnT>
                    <a:lnB cap="flat">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2800" b="1" i="0" u="none" strike="noStrike" cap="none" normalizeH="0" baseline="0" dirty="0">
                          <a:ln>
                            <a:noFill/>
                          </a:ln>
                          <a:solidFill>
                            <a:srgbClr val="4D4D4D"/>
                          </a:solidFill>
                          <a:effectLst/>
                          <a:latin typeface="Sylfaen" pitchFamily="18" charset="0"/>
                          <a:sym typeface="Wingdings 2" pitchFamily="18" charset="2"/>
                        </a:rPr>
                        <a:t></a:t>
                      </a:r>
                    </a:p>
                  </a:txBody>
                  <a:tcPr horzOverflow="overflow">
                    <a:lnL>
                      <a:noFill/>
                    </a:lnL>
                    <a:lnR>
                      <a:noFill/>
                    </a:lnR>
                    <a:lnT>
                      <a:noFill/>
                    </a:lnT>
                    <a:lnB cap="flat">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4000" b="1" i="0" u="none" strike="noStrike" cap="none" normalizeH="0" baseline="0" dirty="0">
                          <a:ln>
                            <a:noFill/>
                          </a:ln>
                          <a:solidFill>
                            <a:srgbClr val="C00000"/>
                          </a:solidFill>
                          <a:effectLst/>
                          <a:latin typeface="Sylfaen" pitchFamily="18" charset="0"/>
                          <a:sym typeface="Wingdings 2" pitchFamily="18" charset="2"/>
                        </a:rPr>
                        <a:t></a:t>
                      </a:r>
                    </a:p>
                  </a:txBody>
                  <a:tcPr horzOverflow="overflow">
                    <a:lnL>
                      <a:noFill/>
                    </a:lnL>
                    <a:lnR>
                      <a:noFill/>
                    </a:lnR>
                    <a:lnT>
                      <a:noFill/>
                    </a:lnT>
                    <a:lnB cap="flat">
                      <a:noFill/>
                    </a:lnB>
                    <a:lnTlToBr>
                      <a:noFill/>
                    </a:lnTlToBr>
                    <a:lnBlToTr>
                      <a:noFill/>
                    </a:lnBlToTr>
                    <a:noFill/>
                  </a:tcPr>
                </a:tc>
                <a:tc>
                  <a:txBody>
                    <a:bodyPr/>
                    <a:lstStyle>
                      <a:lvl1pPr>
                        <a:spcBef>
                          <a:spcPct val="20000"/>
                        </a:spcBef>
                        <a:buFont typeface="Arial" pitchFamily="34" charset="0"/>
                        <a:defRPr sz="2800">
                          <a:solidFill>
                            <a:schemeClr val="tx1"/>
                          </a:solidFill>
                          <a:latin typeface="Calibri" pitchFamily="34" charset="0"/>
                        </a:defRPr>
                      </a:lvl1pPr>
                      <a:lvl2pPr>
                        <a:spcBef>
                          <a:spcPct val="20000"/>
                        </a:spcBef>
                        <a:buFont typeface="Arial" pitchFamily="34" charset="0"/>
                        <a:defRPr sz="2400">
                          <a:solidFill>
                            <a:schemeClr val="tx1"/>
                          </a:solidFill>
                          <a:latin typeface="Calibri" pitchFamily="34" charset="0"/>
                        </a:defRPr>
                      </a:lvl2pPr>
                      <a:lvl3pPr>
                        <a:spcBef>
                          <a:spcPct val="20000"/>
                        </a:spcBef>
                        <a:buFont typeface="Arial" pitchFamily="34" charset="0"/>
                        <a:defRPr sz="2000">
                          <a:solidFill>
                            <a:schemeClr val="tx1"/>
                          </a:solidFill>
                          <a:latin typeface="Calibri" pitchFamily="34" charset="0"/>
                        </a:defRPr>
                      </a:lvl3pPr>
                      <a:lvl4pPr>
                        <a:spcBef>
                          <a:spcPct val="20000"/>
                        </a:spcBef>
                        <a:buFont typeface="Arial" pitchFamily="34" charset="0"/>
                        <a:defRPr>
                          <a:solidFill>
                            <a:schemeClr val="tx1"/>
                          </a:solidFill>
                          <a:latin typeface="Calibri" pitchFamily="34" charset="0"/>
                        </a:defRPr>
                      </a:lvl4pPr>
                      <a:lvl5pPr>
                        <a:spcBef>
                          <a:spcPct val="20000"/>
                        </a:spcBef>
                        <a:buFont typeface="Arial" pitchFamily="34" charset="0"/>
                        <a:defRPr>
                          <a:solidFill>
                            <a:schemeClr val="tx1"/>
                          </a:solidFill>
                          <a:latin typeface="Calibri" pitchFamily="34" charset="0"/>
                        </a:defRPr>
                      </a:lvl5pPr>
                      <a:lvl6pPr fontAlgn="base">
                        <a:spcBef>
                          <a:spcPct val="20000"/>
                        </a:spcBef>
                        <a:spcAft>
                          <a:spcPct val="0"/>
                        </a:spcAft>
                        <a:buFont typeface="Arial" pitchFamily="34" charset="0"/>
                        <a:defRPr>
                          <a:solidFill>
                            <a:schemeClr val="tx1"/>
                          </a:solidFill>
                          <a:latin typeface="Calibri" pitchFamily="34" charset="0"/>
                        </a:defRPr>
                      </a:lvl6pPr>
                      <a:lvl7pPr fontAlgn="base">
                        <a:spcBef>
                          <a:spcPct val="20000"/>
                        </a:spcBef>
                        <a:spcAft>
                          <a:spcPct val="0"/>
                        </a:spcAft>
                        <a:buFont typeface="Arial" pitchFamily="34" charset="0"/>
                        <a:defRPr>
                          <a:solidFill>
                            <a:schemeClr val="tx1"/>
                          </a:solidFill>
                          <a:latin typeface="Calibri" pitchFamily="34" charset="0"/>
                        </a:defRPr>
                      </a:lvl7pPr>
                      <a:lvl8pPr fontAlgn="base">
                        <a:spcBef>
                          <a:spcPct val="20000"/>
                        </a:spcBef>
                        <a:spcAft>
                          <a:spcPct val="0"/>
                        </a:spcAft>
                        <a:buFont typeface="Arial" pitchFamily="34" charset="0"/>
                        <a:defRPr>
                          <a:solidFill>
                            <a:schemeClr val="tx1"/>
                          </a:solidFill>
                          <a:latin typeface="Calibri" pitchFamily="34" charset="0"/>
                        </a:defRPr>
                      </a:lvl8pPr>
                      <a:lvl9pPr fontAlgn="base">
                        <a:spcBef>
                          <a:spcPct val="20000"/>
                        </a:spcBef>
                        <a:spcAft>
                          <a:spcPct val="0"/>
                        </a:spcAft>
                        <a:buFont typeface="Arial" pitchFamily="34" charset="0"/>
                        <a:defRPr>
                          <a:solidFill>
                            <a:schemeClr val="tx1"/>
                          </a:solidFill>
                          <a:latin typeface="Calibri" pitchFamily="34" charset="0"/>
                        </a:defRPr>
                      </a:lvl9pPr>
                    </a:lstStyle>
                    <a:p>
                      <a:pPr marL="0" marR="0" lvl="0" indent="0" algn="ctr" defTabSz="914400" rtl="0" eaLnBrk="1" fontAlgn="base" latinLnBrk="0" hangingPunct="1">
                        <a:lnSpc>
                          <a:spcPct val="100000"/>
                        </a:lnSpc>
                        <a:spcBef>
                          <a:spcPct val="20000"/>
                        </a:spcBef>
                        <a:spcAft>
                          <a:spcPct val="0"/>
                        </a:spcAft>
                        <a:buClrTx/>
                        <a:buSzTx/>
                        <a:buFont typeface="Arial" pitchFamily="34" charset="0"/>
                        <a:buNone/>
                        <a:tabLst/>
                      </a:pPr>
                      <a:r>
                        <a:rPr kumimoji="0" lang="en-US" altLang="en-US" sz="4000" b="1" i="0" u="none" strike="noStrike" cap="none" normalizeH="0" baseline="0" dirty="0">
                          <a:ln>
                            <a:noFill/>
                          </a:ln>
                          <a:solidFill>
                            <a:srgbClr val="C00000"/>
                          </a:solidFill>
                          <a:effectLst/>
                          <a:latin typeface="Sylfaen" pitchFamily="18" charset="0"/>
                          <a:sym typeface="Wingdings 2" pitchFamily="18" charset="2"/>
                        </a:rPr>
                        <a:t></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4"/>
                  </a:ext>
                </a:extLst>
              </a:tr>
            </a:tbl>
          </a:graphicData>
        </a:graphic>
      </p:graphicFrame>
      <p:sp>
        <p:nvSpPr>
          <p:cNvPr id="83005" name="Rectangle 2"/>
          <p:cNvSpPr>
            <a:spLocks noChangeArrowheads="1"/>
          </p:cNvSpPr>
          <p:nvPr/>
        </p:nvSpPr>
        <p:spPr bwMode="auto">
          <a:xfrm>
            <a:off x="457200" y="274638"/>
            <a:ext cx="839311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gn="ctr">
              <a:defRPr sz="4400">
                <a:solidFill>
                  <a:schemeClr val="tx1"/>
                </a:solidFill>
                <a:latin typeface="Calibri" pitchFamily="34" charset="0"/>
              </a:defRPr>
            </a:lvl1pPr>
            <a:lvl2pPr algn="ctr">
              <a:defRPr sz="4400">
                <a:solidFill>
                  <a:schemeClr val="tx1"/>
                </a:solidFill>
                <a:latin typeface="Calibri" pitchFamily="34" charset="0"/>
              </a:defRPr>
            </a:lvl2pPr>
            <a:lvl3pPr algn="ctr">
              <a:defRPr sz="4400">
                <a:solidFill>
                  <a:schemeClr val="tx1"/>
                </a:solidFill>
                <a:latin typeface="Calibri" pitchFamily="34" charset="0"/>
              </a:defRPr>
            </a:lvl3pPr>
            <a:lvl4pPr algn="ctr">
              <a:defRPr sz="4400">
                <a:solidFill>
                  <a:schemeClr val="tx1"/>
                </a:solidFill>
                <a:latin typeface="Calibri" pitchFamily="34" charset="0"/>
              </a:defRPr>
            </a:lvl4pPr>
            <a:lvl5pPr algn="ctr">
              <a:defRPr sz="4400">
                <a:solidFill>
                  <a:schemeClr val="tx1"/>
                </a:solidFill>
                <a:latin typeface="Calibri" pitchFamily="34" charset="0"/>
              </a:defRPr>
            </a:lvl5pPr>
            <a:lvl6pPr marL="457200" algn="ctr" fontAlgn="base">
              <a:spcBef>
                <a:spcPct val="0"/>
              </a:spcBef>
              <a:spcAft>
                <a:spcPct val="0"/>
              </a:spcAft>
              <a:defRPr sz="4400">
                <a:solidFill>
                  <a:schemeClr val="tx1"/>
                </a:solidFill>
                <a:latin typeface="Calibri" pitchFamily="34" charset="0"/>
              </a:defRPr>
            </a:lvl6pPr>
            <a:lvl7pPr marL="914400" algn="ctr" fontAlgn="base">
              <a:spcBef>
                <a:spcPct val="0"/>
              </a:spcBef>
              <a:spcAft>
                <a:spcPct val="0"/>
              </a:spcAft>
              <a:defRPr sz="4400">
                <a:solidFill>
                  <a:schemeClr val="tx1"/>
                </a:solidFill>
                <a:latin typeface="Calibri" pitchFamily="34" charset="0"/>
              </a:defRPr>
            </a:lvl7pPr>
            <a:lvl8pPr marL="1371600" algn="ctr" fontAlgn="base">
              <a:spcBef>
                <a:spcPct val="0"/>
              </a:spcBef>
              <a:spcAft>
                <a:spcPct val="0"/>
              </a:spcAft>
              <a:defRPr sz="4400">
                <a:solidFill>
                  <a:schemeClr val="tx1"/>
                </a:solidFill>
                <a:latin typeface="Calibri" pitchFamily="34" charset="0"/>
              </a:defRPr>
            </a:lvl8pPr>
            <a:lvl9pPr marL="1828800" algn="ctr" fontAlgn="base">
              <a:spcBef>
                <a:spcPct val="0"/>
              </a:spcBef>
              <a:spcAft>
                <a:spcPct val="0"/>
              </a:spcAft>
              <a:defRPr sz="4400">
                <a:solidFill>
                  <a:schemeClr val="tx1"/>
                </a:solidFill>
                <a:latin typeface="Calibri" pitchFamily="34" charset="0"/>
              </a:defRPr>
            </a:lvl9pPr>
          </a:lstStyle>
          <a:p>
            <a:r>
              <a:rPr lang="en-US" altLang="en-US" sz="2800" b="1" dirty="0">
                <a:latin typeface="Verdana" panose="020B0604030504040204" pitchFamily="34" charset="0"/>
                <a:ea typeface="Verdana" panose="020B0604030504040204" pitchFamily="34" charset="0"/>
                <a:cs typeface="Verdana" panose="020B0604030504040204" pitchFamily="34" charset="0"/>
              </a:rPr>
              <a:t>Super Controllers are to Controllers </a:t>
            </a:r>
            <a:br>
              <a:rPr lang="en-US" altLang="en-US" sz="2800" b="1" dirty="0">
                <a:latin typeface="Verdana" panose="020B0604030504040204" pitchFamily="34" charset="0"/>
                <a:ea typeface="Verdana" panose="020B0604030504040204" pitchFamily="34" charset="0"/>
                <a:cs typeface="Verdana" panose="020B0604030504040204" pitchFamily="34" charset="0"/>
              </a:rPr>
            </a:br>
            <a:r>
              <a:rPr lang="en-US" altLang="en-US" sz="2800" b="1" dirty="0">
                <a:latin typeface="Verdana" panose="020B0604030504040204" pitchFamily="34" charset="0"/>
                <a:ea typeface="Verdana" panose="020B0604030504040204" pitchFamily="34" charset="0"/>
                <a:cs typeface="Verdana" panose="020B0604030504040204" pitchFamily="34" charset="0"/>
              </a:rPr>
              <a:t>as Controllers are to Offenders</a:t>
            </a:r>
          </a:p>
        </p:txBody>
      </p:sp>
      <p:sp>
        <p:nvSpPr>
          <p:cNvPr id="83062" name="Text Box 118"/>
          <p:cNvSpPr txBox="1">
            <a:spLocks noChangeArrowheads="1"/>
          </p:cNvSpPr>
          <p:nvPr/>
        </p:nvSpPr>
        <p:spPr bwMode="auto">
          <a:xfrm>
            <a:off x="614363" y="6029325"/>
            <a:ext cx="7672387"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en-US" altLang="en-US">
                <a:latin typeface="Sylfaen" pitchFamily="18" charset="0"/>
              </a:rPr>
              <a:t>Different types of super controllers may influence different types of incentives</a:t>
            </a:r>
          </a:p>
          <a:p>
            <a:pPr algn="ctr"/>
            <a:r>
              <a:rPr lang="en-US" altLang="en-US">
                <a:latin typeface="Sylfaen" pitchFamily="18" charset="0"/>
              </a:rPr>
              <a:t>(we do not know much about this).</a:t>
            </a:r>
          </a:p>
        </p:txBody>
      </p:sp>
    </p:spTree>
    <p:extLst>
      <p:ext uri="{BB962C8B-B14F-4D97-AF65-F5344CB8AC3E}">
        <p14:creationId xmlns:p14="http://schemas.microsoft.com/office/powerpoint/2010/main" val="3459026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t>CRIME AS POLLUTION DOCTRINE</a:t>
            </a:r>
          </a:p>
        </p:txBody>
      </p:sp>
      <p:sp>
        <p:nvSpPr>
          <p:cNvPr id="4" name="Rectangle 3"/>
          <p:cNvSpPr/>
          <p:nvPr/>
        </p:nvSpPr>
        <p:spPr>
          <a:xfrm>
            <a:off x="1088490" y="3883193"/>
            <a:ext cx="2261641" cy="401479"/>
          </a:xfrm>
          <a:prstGeom prst="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Isosceles Triangle 4"/>
          <p:cNvSpPr/>
          <p:nvPr/>
        </p:nvSpPr>
        <p:spPr>
          <a:xfrm>
            <a:off x="1369003" y="3706069"/>
            <a:ext cx="613623" cy="25978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Isosceles Triangle 5"/>
          <p:cNvSpPr/>
          <p:nvPr/>
        </p:nvSpPr>
        <p:spPr>
          <a:xfrm>
            <a:off x="1696268" y="3690325"/>
            <a:ext cx="613623" cy="25978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Isosceles Triangle 6"/>
          <p:cNvSpPr/>
          <p:nvPr/>
        </p:nvSpPr>
        <p:spPr>
          <a:xfrm>
            <a:off x="2058600" y="3721814"/>
            <a:ext cx="613623" cy="25978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Isosceles Triangle 7"/>
          <p:cNvSpPr/>
          <p:nvPr/>
        </p:nvSpPr>
        <p:spPr>
          <a:xfrm>
            <a:off x="2403397" y="3706070"/>
            <a:ext cx="613623" cy="259780"/>
          </a:xfrm>
          <a:prstGeom prst="triangle">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rapezoid 8"/>
          <p:cNvSpPr/>
          <p:nvPr/>
        </p:nvSpPr>
        <p:spPr>
          <a:xfrm>
            <a:off x="1029822" y="3146517"/>
            <a:ext cx="280513" cy="1133588"/>
          </a:xfrm>
          <a:prstGeom prst="trapezoid">
            <a:avLst/>
          </a:prstGeom>
          <a:solidFill>
            <a:schemeClr val="accent6">
              <a:lumMod val="75000"/>
            </a:schemeClr>
          </a:solidFill>
          <a:ln>
            <a:solidFill>
              <a:schemeClr val="tx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Block Arc 9"/>
          <p:cNvSpPr/>
          <p:nvPr/>
        </p:nvSpPr>
        <p:spPr>
          <a:xfrm rot="3955871">
            <a:off x="3222450" y="4134604"/>
            <a:ext cx="322450" cy="301121"/>
          </a:xfrm>
          <a:prstGeom prst="blockArc">
            <a:avLst>
              <a:gd name="adj1" fmla="val 10800000"/>
              <a:gd name="adj2" fmla="val 20462344"/>
              <a:gd name="adj3" fmla="val 17749"/>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1" name="Cloud 10"/>
          <p:cNvSpPr/>
          <p:nvPr/>
        </p:nvSpPr>
        <p:spPr>
          <a:xfrm rot="21256485">
            <a:off x="2156487" y="4343469"/>
            <a:ext cx="1633692" cy="344925"/>
          </a:xfrm>
          <a:prstGeom prst="cloud">
            <a:avLst/>
          </a:prstGeom>
          <a:solidFill>
            <a:srgbClr val="AFD5A9"/>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Cloud Callout 11"/>
          <p:cNvSpPr/>
          <p:nvPr/>
        </p:nvSpPr>
        <p:spPr>
          <a:xfrm>
            <a:off x="566828" y="2747153"/>
            <a:ext cx="2273549" cy="342438"/>
          </a:xfrm>
          <a:prstGeom prst="cloudCallout">
            <a:avLst/>
          </a:prstGeom>
          <a:solidFill>
            <a:schemeClr val="tx2">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40"/>
          <p:cNvGrpSpPr/>
          <p:nvPr/>
        </p:nvGrpSpPr>
        <p:grpSpPr>
          <a:xfrm>
            <a:off x="5029200" y="2133600"/>
            <a:ext cx="3543300" cy="2647950"/>
            <a:chOff x="5029200" y="2133600"/>
            <a:chExt cx="3543300" cy="2647950"/>
          </a:xfrm>
        </p:grpSpPr>
        <p:sp>
          <p:nvSpPr>
            <p:cNvPr id="40" name="Oval 39"/>
            <p:cNvSpPr/>
            <p:nvPr/>
          </p:nvSpPr>
          <p:spPr>
            <a:xfrm>
              <a:off x="5448300" y="2514600"/>
              <a:ext cx="2438400" cy="2266950"/>
            </a:xfrm>
            <a:prstGeom prst="ellipse">
              <a:avLst/>
            </a:prstGeom>
            <a:gradFill flip="none" rotWithShape="1">
              <a:gsLst>
                <a:gs pos="0">
                  <a:schemeClr val="tx2">
                    <a:lumMod val="50000"/>
                    <a:shade val="30000"/>
                    <a:satMod val="115000"/>
                  </a:schemeClr>
                </a:gs>
                <a:gs pos="50000">
                  <a:schemeClr val="tx2">
                    <a:lumMod val="50000"/>
                    <a:shade val="67500"/>
                    <a:satMod val="115000"/>
                  </a:schemeClr>
                </a:gs>
                <a:gs pos="100000">
                  <a:schemeClr val="tx2">
                    <a:lumMod val="50000"/>
                    <a:shade val="100000"/>
                    <a:satMod val="11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36"/>
            <p:cNvGrpSpPr/>
            <p:nvPr/>
          </p:nvGrpSpPr>
          <p:grpSpPr>
            <a:xfrm>
              <a:off x="5029200" y="2133600"/>
              <a:ext cx="3543300" cy="2628900"/>
              <a:chOff x="4476750" y="3619500"/>
              <a:chExt cx="3543300" cy="2628900"/>
            </a:xfrm>
          </p:grpSpPr>
          <p:grpSp>
            <p:nvGrpSpPr>
              <p:cNvPr id="14" name="Group 16"/>
              <p:cNvGrpSpPr/>
              <p:nvPr/>
            </p:nvGrpSpPr>
            <p:grpSpPr>
              <a:xfrm>
                <a:off x="5619750" y="4686300"/>
                <a:ext cx="914400" cy="742950"/>
                <a:chOff x="5695950" y="4495800"/>
                <a:chExt cx="914400" cy="742950"/>
              </a:xfrm>
            </p:grpSpPr>
            <p:sp>
              <p:nvSpPr>
                <p:cNvPr id="15" name="Rectangle 14"/>
                <p:cNvSpPr/>
                <p:nvPr/>
              </p:nvSpPr>
              <p:spPr>
                <a:xfrm>
                  <a:off x="5810250" y="4667250"/>
                  <a:ext cx="704850" cy="571500"/>
                </a:xfrm>
                <a:prstGeom prst="rect">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p:cNvSpPr/>
                <p:nvPr/>
              </p:nvSpPr>
              <p:spPr>
                <a:xfrm>
                  <a:off x="5695950" y="4495800"/>
                  <a:ext cx="914400" cy="190500"/>
                </a:xfrm>
                <a:prstGeom prst="triangle">
                  <a:avLst/>
                </a:prstGeom>
                <a:solidFill>
                  <a:schemeClr val="accent6">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7"/>
              <p:cNvGrpSpPr/>
              <p:nvPr/>
            </p:nvGrpSpPr>
            <p:grpSpPr>
              <a:xfrm>
                <a:off x="6076950" y="3619500"/>
                <a:ext cx="914400" cy="742950"/>
                <a:chOff x="5695950" y="4495800"/>
                <a:chExt cx="914400" cy="742950"/>
              </a:xfrm>
              <a:solidFill>
                <a:srgbClr val="0070C0"/>
              </a:solidFill>
            </p:grpSpPr>
            <p:sp>
              <p:nvSpPr>
                <p:cNvPr id="19" name="Rectangle 18"/>
                <p:cNvSpPr/>
                <p:nvPr/>
              </p:nvSpPr>
              <p:spPr>
                <a:xfrm>
                  <a:off x="5810250" y="4667250"/>
                  <a:ext cx="704850" cy="571500"/>
                </a:xfrm>
                <a:prstGeom prst="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Isosceles Triangle 19"/>
                <p:cNvSpPr/>
                <p:nvPr/>
              </p:nvSpPr>
              <p:spPr>
                <a:xfrm>
                  <a:off x="5695950" y="4495800"/>
                  <a:ext cx="914400" cy="190500"/>
                </a:xfrm>
                <a:prstGeom prst="triangl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8" name="Group 20"/>
              <p:cNvGrpSpPr/>
              <p:nvPr/>
            </p:nvGrpSpPr>
            <p:grpSpPr>
              <a:xfrm>
                <a:off x="7105650" y="4781550"/>
                <a:ext cx="914400" cy="742950"/>
                <a:chOff x="5695950" y="4495800"/>
                <a:chExt cx="914400" cy="742950"/>
              </a:xfrm>
              <a:solidFill>
                <a:srgbClr val="0070C0"/>
              </a:solidFill>
            </p:grpSpPr>
            <p:sp>
              <p:nvSpPr>
                <p:cNvPr id="22" name="Rectangle 21"/>
                <p:cNvSpPr/>
                <p:nvPr/>
              </p:nvSpPr>
              <p:spPr>
                <a:xfrm>
                  <a:off x="5810250" y="4667250"/>
                  <a:ext cx="704850" cy="571500"/>
                </a:xfrm>
                <a:prstGeom prst="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Isosceles Triangle 22"/>
                <p:cNvSpPr/>
                <p:nvPr/>
              </p:nvSpPr>
              <p:spPr>
                <a:xfrm>
                  <a:off x="5695950" y="4495800"/>
                  <a:ext cx="914400" cy="190500"/>
                </a:xfrm>
                <a:prstGeom prst="triangl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1" name="Group 23"/>
              <p:cNvGrpSpPr/>
              <p:nvPr/>
            </p:nvGrpSpPr>
            <p:grpSpPr>
              <a:xfrm>
                <a:off x="5962650" y="5505450"/>
                <a:ext cx="914400" cy="742950"/>
                <a:chOff x="5695950" y="4495800"/>
                <a:chExt cx="914400" cy="742950"/>
              </a:xfrm>
              <a:solidFill>
                <a:srgbClr val="0070C0"/>
              </a:solidFill>
            </p:grpSpPr>
            <p:sp>
              <p:nvSpPr>
                <p:cNvPr id="25" name="Rectangle 24"/>
                <p:cNvSpPr/>
                <p:nvPr/>
              </p:nvSpPr>
              <p:spPr>
                <a:xfrm>
                  <a:off x="5810250" y="4667250"/>
                  <a:ext cx="704850" cy="571500"/>
                </a:xfrm>
                <a:prstGeom prst="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Isosceles Triangle 25"/>
                <p:cNvSpPr/>
                <p:nvPr/>
              </p:nvSpPr>
              <p:spPr>
                <a:xfrm>
                  <a:off x="5695950" y="4495800"/>
                  <a:ext cx="914400" cy="190500"/>
                </a:xfrm>
                <a:prstGeom prst="triangl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4" name="Group 26"/>
              <p:cNvGrpSpPr/>
              <p:nvPr/>
            </p:nvGrpSpPr>
            <p:grpSpPr>
              <a:xfrm>
                <a:off x="4476750" y="4991100"/>
                <a:ext cx="914400" cy="742950"/>
                <a:chOff x="5695950" y="4495800"/>
                <a:chExt cx="914400" cy="742950"/>
              </a:xfrm>
              <a:solidFill>
                <a:srgbClr val="0070C0"/>
              </a:solidFill>
            </p:grpSpPr>
            <p:sp>
              <p:nvSpPr>
                <p:cNvPr id="28" name="Rectangle 27"/>
                <p:cNvSpPr/>
                <p:nvPr/>
              </p:nvSpPr>
              <p:spPr>
                <a:xfrm>
                  <a:off x="5810250" y="4667250"/>
                  <a:ext cx="704850" cy="571500"/>
                </a:xfrm>
                <a:prstGeom prst="rect">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Isosceles Triangle 28"/>
                <p:cNvSpPr/>
                <p:nvPr/>
              </p:nvSpPr>
              <p:spPr>
                <a:xfrm>
                  <a:off x="5695950" y="4495800"/>
                  <a:ext cx="914400" cy="190500"/>
                </a:xfrm>
                <a:prstGeom prst="triangle">
                  <a:avLst/>
                </a:prstGeom>
                <a:grp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oup 34"/>
              <p:cNvGrpSpPr/>
              <p:nvPr/>
            </p:nvGrpSpPr>
            <p:grpSpPr>
              <a:xfrm>
                <a:off x="5105400" y="4191000"/>
                <a:ext cx="1962150" cy="1866900"/>
                <a:chOff x="3448050" y="2343150"/>
                <a:chExt cx="1962150" cy="1866900"/>
              </a:xfrm>
            </p:grpSpPr>
            <p:sp>
              <p:nvSpPr>
                <p:cNvPr id="30" name="Oval 29"/>
                <p:cNvSpPr/>
                <p:nvPr/>
              </p:nvSpPr>
              <p:spPr>
                <a:xfrm>
                  <a:off x="4324350" y="3200400"/>
                  <a:ext cx="247650" cy="247650"/>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Oval 31"/>
                <p:cNvSpPr/>
                <p:nvPr/>
              </p:nvSpPr>
              <p:spPr>
                <a:xfrm>
                  <a:off x="3448050" y="2343150"/>
                  <a:ext cx="1962150" cy="1866900"/>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Oval 32"/>
                <p:cNvSpPr/>
                <p:nvPr/>
              </p:nvSpPr>
              <p:spPr>
                <a:xfrm>
                  <a:off x="4095750" y="2990850"/>
                  <a:ext cx="647700" cy="647700"/>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Oval 33"/>
                <p:cNvSpPr/>
                <p:nvPr/>
              </p:nvSpPr>
              <p:spPr>
                <a:xfrm>
                  <a:off x="3790950" y="2686050"/>
                  <a:ext cx="1257300" cy="1276350"/>
                </a:xfrm>
                <a:prstGeom prst="ellipse">
                  <a:avLst/>
                </a:prstGeom>
                <a:no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grpSp>
      <p:sp>
        <p:nvSpPr>
          <p:cNvPr id="36" name="TextBox 35"/>
          <p:cNvSpPr txBox="1"/>
          <p:nvPr/>
        </p:nvSpPr>
        <p:spPr>
          <a:xfrm>
            <a:off x="4000500" y="3009900"/>
            <a:ext cx="798617" cy="1569660"/>
          </a:xfrm>
          <a:prstGeom prst="rect">
            <a:avLst/>
          </a:prstGeom>
          <a:noFill/>
        </p:spPr>
        <p:txBody>
          <a:bodyPr wrap="none" rtlCol="0">
            <a:spAutoFit/>
          </a:bodyPr>
          <a:lstStyle/>
          <a:p>
            <a:r>
              <a:rPr lang="en-US" sz="9600" dirty="0"/>
              <a:t>=</a:t>
            </a:r>
          </a:p>
        </p:txBody>
      </p:sp>
      <p:sp>
        <p:nvSpPr>
          <p:cNvPr id="38" name="TextBox 37"/>
          <p:cNvSpPr txBox="1"/>
          <p:nvPr/>
        </p:nvSpPr>
        <p:spPr>
          <a:xfrm>
            <a:off x="2057400" y="5276850"/>
            <a:ext cx="3872459" cy="954107"/>
          </a:xfrm>
          <a:prstGeom prst="rect">
            <a:avLst/>
          </a:prstGeom>
          <a:noFill/>
        </p:spPr>
        <p:txBody>
          <a:bodyPr wrap="square" rtlCol="0">
            <a:spAutoFit/>
          </a:bodyPr>
          <a:lstStyle/>
          <a:p>
            <a:pPr>
              <a:buFont typeface="Arial" pitchFamily="34" charset="0"/>
              <a:buChar char="•"/>
            </a:pPr>
            <a:r>
              <a:rPr lang="en-US" sz="2800" dirty="0"/>
              <a:t> Effects on others</a:t>
            </a:r>
          </a:p>
          <a:p>
            <a:pPr>
              <a:buFont typeface="Arial" pitchFamily="34" charset="0"/>
              <a:buChar char="•"/>
            </a:pPr>
            <a:r>
              <a:rPr lang="en-US" sz="2800" dirty="0"/>
              <a:t> Costs to clean up</a:t>
            </a:r>
          </a:p>
        </p:txBody>
      </p:sp>
      <p:sp>
        <p:nvSpPr>
          <p:cNvPr id="39" name="Rectangle 38"/>
          <p:cNvSpPr/>
          <p:nvPr/>
        </p:nvSpPr>
        <p:spPr>
          <a:xfrm>
            <a:off x="1368957" y="4038599"/>
            <a:ext cx="1971510" cy="263837"/>
          </a:xfrm>
          <a:prstGeom prst="rect">
            <a:avLst/>
          </a:prstGeom>
          <a:solidFill>
            <a:schemeClr val="accent6">
              <a:lumMod val="75000"/>
            </a:schemeClr>
          </a:solidFill>
          <a:ln>
            <a:solidFill>
              <a:schemeClr val="tx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701274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0"/>
            <a:ext cx="8229600" cy="1143000"/>
          </a:xfrm>
        </p:spPr>
        <p:txBody>
          <a:bodyPr/>
          <a:lstStyle/>
          <a:p>
            <a:pPr eaLnBrk="1" hangingPunct="1"/>
            <a:r>
              <a:rPr lang="en-US" altLang="en-US" sz="3200" b="1"/>
              <a:t>Principles</a:t>
            </a:r>
          </a:p>
        </p:txBody>
      </p:sp>
      <p:sp>
        <p:nvSpPr>
          <p:cNvPr id="21507" name="Content Placeholder 2"/>
          <p:cNvSpPr>
            <a:spLocks noGrp="1"/>
          </p:cNvSpPr>
          <p:nvPr>
            <p:ph idx="1"/>
          </p:nvPr>
        </p:nvSpPr>
        <p:spPr>
          <a:xfrm>
            <a:off x="488950" y="1195388"/>
            <a:ext cx="8229600" cy="4919662"/>
          </a:xfrm>
        </p:spPr>
        <p:txBody>
          <a:bodyPr/>
          <a:lstStyle/>
          <a:p>
            <a:pPr eaLnBrk="1" hangingPunct="1"/>
            <a:r>
              <a:rPr lang="en-US" altLang="en-US" sz="2800"/>
              <a:t>Those who help produce crime should bear the costs.</a:t>
            </a:r>
          </a:p>
          <a:p>
            <a:pPr eaLnBrk="1" hangingPunct="1"/>
            <a:endParaRPr lang="en-US" altLang="en-US" sz="2800"/>
          </a:p>
          <a:p>
            <a:pPr eaLnBrk="1" hangingPunct="1"/>
            <a:r>
              <a:rPr lang="en-US" altLang="en-US" sz="2800"/>
              <a:t>Those who do not help produce crime should not bear the costs.</a:t>
            </a:r>
          </a:p>
          <a:p>
            <a:pPr eaLnBrk="1" hangingPunct="1"/>
            <a:endParaRPr lang="en-US" altLang="en-US" sz="2800"/>
          </a:p>
          <a:p>
            <a:pPr eaLnBrk="1" hangingPunct="1"/>
            <a:r>
              <a:rPr lang="en-US" altLang="en-US" sz="2800"/>
              <a:t>Compliance should be rewarded, to the extent it is successful.</a:t>
            </a:r>
          </a:p>
          <a:p>
            <a:pPr eaLnBrk="1" hangingPunct="1"/>
            <a:endParaRPr lang="en-US" altLang="en-US" sz="2800"/>
          </a:p>
          <a:p>
            <a:pPr eaLnBrk="1" hangingPunct="1"/>
            <a:r>
              <a:rPr lang="en-US" altLang="en-US" sz="2800"/>
              <a:t>Non-compliance should not be rewarded.</a:t>
            </a:r>
          </a:p>
        </p:txBody>
      </p:sp>
      <p:sp>
        <p:nvSpPr>
          <p:cNvPr id="21508"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C8BBB59-1F1E-4D5D-8FBA-FA8E5D095A05}" type="slidenum">
              <a:rPr lang="en-US" altLang="en-US" smtClean="0"/>
              <a:pPr eaLnBrk="1" hangingPunct="1"/>
              <a:t>9</a:t>
            </a:fld>
            <a:endParaRPr lang="en-US" altLang="en-US"/>
          </a:p>
        </p:txBody>
      </p:sp>
    </p:spTree>
    <p:extLst>
      <p:ext uri="{BB962C8B-B14F-4D97-AF65-F5344CB8AC3E}">
        <p14:creationId xmlns:p14="http://schemas.microsoft.com/office/powerpoint/2010/main" val="2110070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2"/>
          <p:cNvSpPr>
            <a:spLocks noGrp="1"/>
          </p:cNvSpPr>
          <p:nvPr>
            <p:ph type="title"/>
          </p:nvPr>
        </p:nvSpPr>
        <p:spPr>
          <a:xfrm>
            <a:off x="457200" y="0"/>
            <a:ext cx="8229600" cy="784225"/>
          </a:xfrm>
        </p:spPr>
        <p:txBody>
          <a:bodyPr/>
          <a:lstStyle/>
          <a:p>
            <a:pPr eaLnBrk="1" hangingPunct="1"/>
            <a:r>
              <a:rPr lang="en-US" altLang="en-US" sz="3200" b="1"/>
              <a:t>Internalizing Crime Costs</a:t>
            </a:r>
          </a:p>
        </p:txBody>
      </p:sp>
      <p:sp>
        <p:nvSpPr>
          <p:cNvPr id="22531" name="Content Placeholder 3"/>
          <p:cNvSpPr>
            <a:spLocks noGrp="1"/>
          </p:cNvSpPr>
          <p:nvPr>
            <p:ph idx="1"/>
          </p:nvPr>
        </p:nvSpPr>
        <p:spPr>
          <a:xfrm>
            <a:off x="0" y="785813"/>
            <a:ext cx="9144000" cy="5699125"/>
          </a:xfrm>
        </p:spPr>
        <p:txBody>
          <a:bodyPr/>
          <a:lstStyle/>
          <a:p>
            <a:pPr eaLnBrk="1" hangingPunct="1"/>
            <a:r>
              <a:rPr lang="en-US" altLang="en-US" sz="2400" b="1"/>
              <a:t>Place users, neighbors &amp; government bear costs of crime.</a:t>
            </a:r>
          </a:p>
          <a:p>
            <a:pPr eaLnBrk="1" hangingPunct="1"/>
            <a:endParaRPr lang="en-US" altLang="en-US" sz="2400" b="1"/>
          </a:p>
          <a:p>
            <a:pPr eaLnBrk="1" hangingPunct="1"/>
            <a:r>
              <a:rPr lang="en-US" altLang="en-US" sz="2400" b="1"/>
              <a:t>When crime is produced by businesses</a:t>
            </a:r>
          </a:p>
          <a:p>
            <a:pPr lvl="1" eaLnBrk="1" hangingPunct="1"/>
            <a:r>
              <a:rPr lang="en-US" altLang="en-US" sz="2000"/>
              <a:t>Prices of goods and services are under priced, or</a:t>
            </a:r>
          </a:p>
          <a:p>
            <a:pPr lvl="1" eaLnBrk="1" hangingPunct="1"/>
            <a:r>
              <a:rPr lang="en-US" altLang="en-US" sz="2000"/>
              <a:t>Owners increase profits from exporting crime costs</a:t>
            </a:r>
          </a:p>
          <a:p>
            <a:pPr lvl="1" eaLnBrk="1" hangingPunct="1"/>
            <a:endParaRPr lang="en-US" altLang="en-US" sz="2400"/>
          </a:p>
          <a:p>
            <a:pPr eaLnBrk="1" hangingPunct="1"/>
            <a:r>
              <a:rPr lang="en-US" altLang="en-US" sz="2400" b="1"/>
              <a:t>Place managers who externalize costs get:</a:t>
            </a:r>
          </a:p>
          <a:p>
            <a:pPr lvl="1" eaLnBrk="1" hangingPunct="1"/>
            <a:r>
              <a:rPr lang="en-US" altLang="en-US" sz="2000"/>
              <a:t>Government subsidies in the form of excess policing</a:t>
            </a:r>
          </a:p>
          <a:p>
            <a:pPr lvl="1" eaLnBrk="1" hangingPunct="1"/>
            <a:r>
              <a:rPr lang="en-US" altLang="en-US" sz="2000"/>
              <a:t>Completive advantage over place managers who do not</a:t>
            </a:r>
          </a:p>
          <a:p>
            <a:pPr eaLnBrk="1" hangingPunct="1"/>
            <a:endParaRPr lang="en-US" altLang="en-US" sz="2400"/>
          </a:p>
          <a:p>
            <a:pPr eaLnBrk="1" hangingPunct="1"/>
            <a:r>
              <a:rPr lang="en-US" altLang="en-US" sz="2400" b="1"/>
              <a:t>When place managers bare the costs of the crime they produce they produce less crime.</a:t>
            </a:r>
            <a:endParaRPr lang="en-US" altLang="en-US"/>
          </a:p>
          <a:p>
            <a:pPr lvl="1" eaLnBrk="1" hangingPunct="1"/>
            <a:endParaRPr lang="en-US" altLang="en-US"/>
          </a:p>
        </p:txBody>
      </p:sp>
    </p:spTree>
    <p:extLst>
      <p:ext uri="{BB962C8B-B14F-4D97-AF65-F5344CB8AC3E}">
        <p14:creationId xmlns:p14="http://schemas.microsoft.com/office/powerpoint/2010/main" val="29529742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t>STANDARDS v PERFORMANCE</a:t>
            </a:r>
          </a:p>
        </p:txBody>
      </p:sp>
      <p:sp>
        <p:nvSpPr>
          <p:cNvPr id="3" name="Content Placeholder 2"/>
          <p:cNvSpPr>
            <a:spLocks noGrp="1"/>
          </p:cNvSpPr>
          <p:nvPr>
            <p:ph idx="1"/>
          </p:nvPr>
        </p:nvSpPr>
        <p:spPr>
          <a:xfrm>
            <a:off x="457199" y="1600200"/>
            <a:ext cx="7507705" cy="4525963"/>
          </a:xfrm>
        </p:spPr>
        <p:txBody>
          <a:bodyPr>
            <a:normAutofit/>
          </a:bodyPr>
          <a:lstStyle/>
          <a:p>
            <a:r>
              <a:rPr lang="en-US" b="1" dirty="0"/>
              <a:t>Standards</a:t>
            </a:r>
            <a:r>
              <a:rPr lang="en-US" dirty="0"/>
              <a:t> – </a:t>
            </a:r>
            <a:r>
              <a:rPr lang="en-US" dirty="0">
                <a:solidFill>
                  <a:schemeClr val="tx1">
                    <a:lumMod val="75000"/>
                  </a:schemeClr>
                </a:solidFill>
              </a:rPr>
              <a:t>Tell place owner the actions that are required to reduce crime, and enforce compliance.</a:t>
            </a:r>
          </a:p>
          <a:p>
            <a:endParaRPr lang="en-US" dirty="0"/>
          </a:p>
          <a:p>
            <a:r>
              <a:rPr lang="en-US" b="1" dirty="0"/>
              <a:t>Performance </a:t>
            </a:r>
            <a:r>
              <a:rPr lang="en-US" dirty="0"/>
              <a:t>– </a:t>
            </a:r>
            <a:r>
              <a:rPr lang="en-US" dirty="0">
                <a:solidFill>
                  <a:schemeClr val="tx1">
                    <a:lumMod val="75000"/>
                  </a:schemeClr>
                </a:solidFill>
              </a:rPr>
              <a:t>Set crime outcome ceiling and require property owners to keep crime below this level.</a:t>
            </a:r>
          </a:p>
        </p:txBody>
      </p:sp>
    </p:spTree>
    <p:extLst>
      <p:ext uri="{BB962C8B-B14F-4D97-AF65-F5344CB8AC3E}">
        <p14:creationId xmlns:p14="http://schemas.microsoft.com/office/powerpoint/2010/main" val="3062055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Autofit/>
          </a:bodyPr>
          <a:lstStyle/>
          <a:p>
            <a:r>
              <a:rPr lang="en-US" sz="3200" b="1" dirty="0"/>
              <a:t>STANDARDS OR PERFORMANCE?</a:t>
            </a:r>
          </a:p>
        </p:txBody>
      </p:sp>
      <p:graphicFrame>
        <p:nvGraphicFramePr>
          <p:cNvPr id="4" name="Content Placeholder 3"/>
          <p:cNvGraphicFramePr>
            <a:graphicFrameLocks noGrp="1"/>
          </p:cNvGraphicFramePr>
          <p:nvPr>
            <p:ph idx="1"/>
          </p:nvPr>
        </p:nvGraphicFramePr>
        <p:xfrm>
          <a:off x="228600" y="1066800"/>
          <a:ext cx="8667750" cy="4942840"/>
        </p:xfrm>
        <a:graphic>
          <a:graphicData uri="http://schemas.openxmlformats.org/drawingml/2006/table">
            <a:tbl>
              <a:tblPr firstRow="1" bandRow="1">
                <a:tableStyleId>{5C22544A-7EE6-4342-B048-85BDC9FD1C3A}</a:tableStyleId>
              </a:tblPr>
              <a:tblGrid>
                <a:gridCol w="1676400">
                  <a:extLst>
                    <a:ext uri="{9D8B030D-6E8A-4147-A177-3AD203B41FA5}">
                      <a16:colId xmlns:a16="http://schemas.microsoft.com/office/drawing/2014/main" val="20000"/>
                    </a:ext>
                  </a:extLst>
                </a:gridCol>
                <a:gridCol w="2343150">
                  <a:extLst>
                    <a:ext uri="{9D8B030D-6E8A-4147-A177-3AD203B41FA5}">
                      <a16:colId xmlns:a16="http://schemas.microsoft.com/office/drawing/2014/main" val="20001"/>
                    </a:ext>
                  </a:extLst>
                </a:gridCol>
                <a:gridCol w="2331282">
                  <a:extLst>
                    <a:ext uri="{9D8B030D-6E8A-4147-A177-3AD203B41FA5}">
                      <a16:colId xmlns:a16="http://schemas.microsoft.com/office/drawing/2014/main" val="20002"/>
                    </a:ext>
                  </a:extLst>
                </a:gridCol>
                <a:gridCol w="2316918">
                  <a:extLst>
                    <a:ext uri="{9D8B030D-6E8A-4147-A177-3AD203B41FA5}">
                      <a16:colId xmlns:a16="http://schemas.microsoft.com/office/drawing/2014/main" val="20003"/>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7030A0"/>
                          </a:solidFill>
                        </a:rPr>
                        <a:t>ADVANTAGES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7030A0"/>
                          </a:solidFill>
                        </a:rPr>
                        <a:t>WORKS BEST IF</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rgbClr val="7030A0"/>
                          </a:solidFill>
                        </a:rPr>
                        <a:t>AVOID</a:t>
                      </a:r>
                      <a:r>
                        <a:rPr lang="en-US" baseline="0" dirty="0">
                          <a:solidFill>
                            <a:srgbClr val="7030A0"/>
                          </a:solidFill>
                        </a:rPr>
                        <a:t> USING IF</a:t>
                      </a:r>
                      <a:endParaRPr lang="en-US" dirty="0">
                        <a:solidFill>
                          <a:srgbClr val="7030A0"/>
                        </a:solidFill>
                      </a:endParaRPr>
                    </a:p>
                  </a:txBody>
                  <a:tcPr/>
                </a:tc>
                <a:extLst>
                  <a:ext uri="{0D108BD9-81ED-4DB2-BD59-A6C34878D82A}">
                    <a16:rowId xmlns:a16="http://schemas.microsoft.com/office/drawing/2014/main" val="10000"/>
                  </a:ext>
                </a:extLst>
              </a:tr>
              <a:tr h="370840">
                <a:tc>
                  <a:txBody>
                    <a:bodyPr/>
                    <a:lstStyle/>
                    <a:p>
                      <a:r>
                        <a:rPr lang="en-US" b="1" dirty="0"/>
                        <a:t>Standards</a:t>
                      </a:r>
                    </a:p>
                  </a:txBody>
                  <a:tcPr/>
                </a:tc>
                <a:tc>
                  <a:txBody>
                    <a:bodyPr/>
                    <a:lstStyle/>
                    <a:p>
                      <a:pPr>
                        <a:buFont typeface="Arial" pitchFamily="34" charset="0"/>
                        <a:buChar char="•"/>
                      </a:pPr>
                      <a:r>
                        <a:rPr lang="en-US" sz="1600" dirty="0">
                          <a:latin typeface="Times New Roman" pitchFamily="18" charset="0"/>
                          <a:cs typeface="Times New Roman" pitchFamily="18" charset="0"/>
                        </a:rPr>
                        <a:t>Reduces uncertainty to manager.</a:t>
                      </a:r>
                    </a:p>
                    <a:p>
                      <a:pPr>
                        <a:buFont typeface="Arial" pitchFamily="34" charset="0"/>
                        <a:buChar char="•"/>
                      </a:pPr>
                      <a:r>
                        <a:rPr lang="en-US" sz="1600" dirty="0">
                          <a:latin typeface="Times New Roman" pitchFamily="18" charset="0"/>
                          <a:cs typeface="Times New Roman" pitchFamily="18" charset="0"/>
                        </a:rPr>
                        <a:t>Sometimes easier to understand.</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Standards are clear,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have very high success rate,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compliance</a:t>
                      </a:r>
                      <a:r>
                        <a:rPr lang="en-US" sz="1600" baseline="0" dirty="0">
                          <a:latin typeface="Times New Roman" pitchFamily="18" charset="0"/>
                          <a:cs typeface="Times New Roman" pitchFamily="18" charset="0"/>
                        </a:rPr>
                        <a:t> can be easily and accurately measured, and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its difficult to successfully  fake compliance.</a:t>
                      </a:r>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Standard are unclear,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have unknown</a:t>
                      </a:r>
                      <a:r>
                        <a:rPr lang="en-US" sz="1600" baseline="0" dirty="0">
                          <a:latin typeface="Times New Roman" pitchFamily="18" charset="0"/>
                          <a:cs typeface="Times New Roman" pitchFamily="18" charset="0"/>
                        </a:rPr>
                        <a:t> success rate,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compliance is difficult to measure, or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managers can fain compliance.</a:t>
                      </a:r>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70840">
                <a:tc>
                  <a:txBody>
                    <a:bodyPr/>
                    <a:lstStyle/>
                    <a:p>
                      <a:r>
                        <a:rPr lang="en-US" b="1" dirty="0"/>
                        <a:t>Performance</a:t>
                      </a: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Directly impacts bottom line.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Leaves management of the</a:t>
                      </a:r>
                      <a:r>
                        <a:rPr lang="en-US" sz="1600" baseline="0" dirty="0">
                          <a:latin typeface="Times New Roman" pitchFamily="18" charset="0"/>
                          <a:cs typeface="Times New Roman" pitchFamily="18" charset="0"/>
                        </a:rPr>
                        <a:t> problem to those who created the problem.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Easier to tailor to place.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May be cheaper for manager.  </a:t>
                      </a:r>
                      <a:endParaRPr lang="en-US"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Outcome</a:t>
                      </a:r>
                      <a:r>
                        <a:rPr lang="en-US" sz="1600" baseline="0" dirty="0">
                          <a:latin typeface="Times New Roman" pitchFamily="18" charset="0"/>
                          <a:cs typeface="Times New Roman" pitchFamily="18" charset="0"/>
                        </a:rPr>
                        <a:t> is clear,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it is easily and accurately measured,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there are clear sanctions for non-compliance, and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there is enforcement.</a:t>
                      </a:r>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dirty="0">
                          <a:latin typeface="Times New Roman" pitchFamily="18" charset="0"/>
                          <a:cs typeface="Times New Roman" pitchFamily="18" charset="0"/>
                        </a:rPr>
                        <a:t>Outcome</a:t>
                      </a:r>
                      <a:r>
                        <a:rPr lang="en-US" sz="1600" baseline="0" dirty="0">
                          <a:latin typeface="Times New Roman" pitchFamily="18" charset="0"/>
                          <a:cs typeface="Times New Roman" pitchFamily="18" charset="0"/>
                        </a:rPr>
                        <a:t> is unclear,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measurement is difficult or inaccurate,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sanctions for non-compliance are weak, or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600" baseline="0" dirty="0">
                          <a:latin typeface="Times New Roman" pitchFamily="18" charset="0"/>
                          <a:cs typeface="Times New Roman" pitchFamily="18" charset="0"/>
                        </a:rPr>
                        <a:t>there is no enforcement.</a:t>
                      </a:r>
                      <a:endParaRPr lang="en-US" sz="1600" dirty="0">
                        <a:latin typeface="Times New Roman" pitchFamily="18" charset="0"/>
                        <a:cs typeface="Times New Roman" pitchFamily="18" charset="0"/>
                      </a:endParaRPr>
                    </a:p>
                    <a:p>
                      <a:endParaRPr lang="en-US" sz="1600" dirty="0">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3701650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0"/>
            <a:ext cx="8229600" cy="784141"/>
          </a:xfrm>
        </p:spPr>
        <p:txBody>
          <a:bodyPr>
            <a:normAutofit/>
          </a:bodyPr>
          <a:lstStyle/>
          <a:p>
            <a:r>
              <a:rPr lang="en-US" sz="3600" dirty="0"/>
              <a:t>Internalizing Crime Costs</a:t>
            </a:r>
          </a:p>
        </p:txBody>
      </p:sp>
      <p:sp>
        <p:nvSpPr>
          <p:cNvPr id="4" name="Content Placeholder 3"/>
          <p:cNvSpPr>
            <a:spLocks noGrp="1"/>
          </p:cNvSpPr>
          <p:nvPr>
            <p:ph idx="1"/>
          </p:nvPr>
        </p:nvSpPr>
        <p:spPr>
          <a:xfrm>
            <a:off x="228600" y="1600200"/>
            <a:ext cx="8686800" cy="4525963"/>
          </a:xfrm>
        </p:spPr>
        <p:txBody>
          <a:bodyPr/>
          <a:lstStyle/>
          <a:p>
            <a:r>
              <a:rPr lang="en-US" dirty="0"/>
              <a:t>Place users, neighbors &amp; government bare costs of crime.</a:t>
            </a:r>
          </a:p>
          <a:p>
            <a:r>
              <a:rPr lang="en-US" dirty="0"/>
              <a:t>When crime is produced by businesses</a:t>
            </a:r>
          </a:p>
          <a:p>
            <a:pPr lvl="1"/>
            <a:r>
              <a:rPr lang="en-US" dirty="0"/>
              <a:t>Prices of goods and services underpriced, or</a:t>
            </a:r>
          </a:p>
          <a:p>
            <a:pPr lvl="1"/>
            <a:r>
              <a:rPr lang="en-US" dirty="0"/>
              <a:t>Owners increase profits from exporting crime costs</a:t>
            </a:r>
          </a:p>
          <a:p>
            <a:r>
              <a:rPr lang="en-US" dirty="0"/>
              <a:t>How do place policies address this?</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2294487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9"/>
          <p:cNvSpPr txBox="1">
            <a:spLocks noChangeArrowheads="1"/>
          </p:cNvSpPr>
          <p:nvPr/>
        </p:nvSpPr>
        <p:spPr bwMode="auto">
          <a:xfrm rot="-5400000">
            <a:off x="-923131" y="4250531"/>
            <a:ext cx="2584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latin typeface="Times New Roman" pitchFamily="18" charset="0"/>
                <a:cs typeface="Times New Roman" pitchFamily="18" charset="0"/>
              </a:rPr>
              <a:t>Frequency of troublesome events</a:t>
            </a:r>
          </a:p>
        </p:txBody>
      </p:sp>
      <p:sp>
        <p:nvSpPr>
          <p:cNvPr id="24579" name="TextBox 10"/>
          <p:cNvSpPr txBox="1">
            <a:spLocks noChangeArrowheads="1"/>
          </p:cNvSpPr>
          <p:nvPr/>
        </p:nvSpPr>
        <p:spPr bwMode="auto">
          <a:xfrm>
            <a:off x="592138" y="5668963"/>
            <a:ext cx="35829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imes New Roman" pitchFamily="18" charset="0"/>
                <a:cs typeface="Times New Roman" pitchFamily="18" charset="0"/>
              </a:rPr>
              <a:t>Most                   Rank order of places                    Least</a:t>
            </a:r>
          </a:p>
        </p:txBody>
      </p:sp>
      <p:grpSp>
        <p:nvGrpSpPr>
          <p:cNvPr id="24580" name="Group 8"/>
          <p:cNvGrpSpPr>
            <a:grpSpLocks/>
          </p:cNvGrpSpPr>
          <p:nvPr/>
        </p:nvGrpSpPr>
        <p:grpSpPr bwMode="auto">
          <a:xfrm>
            <a:off x="620713" y="1095375"/>
            <a:ext cx="3602037" cy="4586288"/>
            <a:chOff x="914400" y="1371600"/>
            <a:chExt cx="7162800" cy="3886200"/>
          </a:xfrm>
        </p:grpSpPr>
        <p:cxnSp>
          <p:nvCxnSpPr>
            <p:cNvPr id="4" name="Straight Connector 3"/>
            <p:cNvCxnSpPr/>
            <p:nvPr/>
          </p:nvCxnSpPr>
          <p:spPr>
            <a:xfrm rot="5400000">
              <a:off x="-1028700" y="3314700"/>
              <a:ext cx="38862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0800000">
              <a:off x="914400" y="5257800"/>
              <a:ext cx="71628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6" name="Straight Connector 12"/>
          <p:cNvCxnSpPr/>
          <p:nvPr/>
        </p:nvCxnSpPr>
        <p:spPr bwMode="auto">
          <a:xfrm>
            <a:off x="1874838" y="5641975"/>
            <a:ext cx="2347912" cy="4763"/>
          </a:xfrm>
          <a:prstGeom prst="line">
            <a:avLst/>
          </a:prstGeom>
          <a:ln w="571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Arc 16"/>
          <p:cNvSpPr>
            <a:spLocks noChangeArrowheads="1"/>
          </p:cNvSpPr>
          <p:nvPr/>
        </p:nvSpPr>
        <p:spPr bwMode="auto">
          <a:xfrm rot="10800000">
            <a:off x="798513" y="3705225"/>
            <a:ext cx="2322512" cy="194151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FFC000"/>
            </a:solidFill>
            <a:miter lim="800000"/>
            <a:headEnd/>
            <a:tailEnd/>
          </a:ln>
        </p:spPr>
        <p:txBody>
          <a:bodyPr rot="10800000" anchor="ctr"/>
          <a:lstStyle/>
          <a:p>
            <a:pPr algn="ctr">
              <a:defRPr/>
            </a:pPr>
            <a:endParaRPr lang="en-US">
              <a:latin typeface="+mn-lt"/>
              <a:cs typeface="+mn-cs"/>
            </a:endParaRPr>
          </a:p>
        </p:txBody>
      </p:sp>
      <p:sp>
        <p:nvSpPr>
          <p:cNvPr id="8" name="Arc 17"/>
          <p:cNvSpPr>
            <a:spLocks noChangeArrowheads="1"/>
          </p:cNvSpPr>
          <p:nvPr/>
        </p:nvSpPr>
        <p:spPr bwMode="auto">
          <a:xfrm rot="10800000">
            <a:off x="682625" y="2524125"/>
            <a:ext cx="1695450" cy="3051175"/>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FF0000"/>
            </a:solidFill>
            <a:miter lim="800000"/>
            <a:headEnd/>
            <a:tailEnd/>
          </a:ln>
        </p:spPr>
        <p:txBody>
          <a:bodyPr rot="10800000" anchor="ctr"/>
          <a:lstStyle/>
          <a:p>
            <a:pPr algn="ctr">
              <a:defRPr/>
            </a:pPr>
            <a:endParaRPr lang="en-US">
              <a:latin typeface="+mn-lt"/>
              <a:cs typeface="+mn-cs"/>
            </a:endParaRPr>
          </a:p>
        </p:txBody>
      </p:sp>
      <p:cxnSp>
        <p:nvCxnSpPr>
          <p:cNvPr id="24600" name="Straight Connector 21"/>
          <p:cNvCxnSpPr>
            <a:cxnSpLocks noChangeShapeType="1"/>
          </p:cNvCxnSpPr>
          <p:nvPr/>
        </p:nvCxnSpPr>
        <p:spPr bwMode="auto">
          <a:xfrm flipH="1" flipV="1">
            <a:off x="658813" y="3381375"/>
            <a:ext cx="23812" cy="703263"/>
          </a:xfrm>
          <a:prstGeom prst="line">
            <a:avLst/>
          </a:prstGeom>
          <a:noFill/>
          <a:ln w="57150" algn="ctr">
            <a:solidFill>
              <a:srgbClr val="C00000"/>
            </a:solidFill>
            <a:round/>
            <a:headEnd/>
            <a:tailEnd/>
          </a:ln>
          <a:extLst>
            <a:ext uri="{909E8E84-426E-40DD-AFC4-6F175D3DCCD1}">
              <a14:hiddenFill xmlns:a14="http://schemas.microsoft.com/office/drawing/2010/main">
                <a:noFill/>
              </a14:hiddenFill>
            </a:ext>
          </a:extLst>
        </p:spPr>
      </p:cxnSp>
      <p:grpSp>
        <p:nvGrpSpPr>
          <p:cNvPr id="24582" name="Group 34"/>
          <p:cNvGrpSpPr>
            <a:grpSpLocks/>
          </p:cNvGrpSpPr>
          <p:nvPr/>
        </p:nvGrpSpPr>
        <p:grpSpPr bwMode="auto">
          <a:xfrm flipV="1">
            <a:off x="666750" y="1138238"/>
            <a:ext cx="3563938" cy="3122612"/>
            <a:chOff x="516" y="1398"/>
            <a:chExt cx="2245" cy="1967"/>
          </a:xfrm>
        </p:grpSpPr>
        <p:cxnSp>
          <p:nvCxnSpPr>
            <p:cNvPr id="24593" name="Straight Connector 12"/>
            <p:cNvCxnSpPr>
              <a:cxnSpLocks noChangeShapeType="1"/>
            </p:cNvCxnSpPr>
            <p:nvPr/>
          </p:nvCxnSpPr>
          <p:spPr bwMode="auto">
            <a:xfrm>
              <a:off x="1282" y="3362"/>
              <a:ext cx="1479" cy="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sp>
          <p:nvSpPr>
            <p:cNvPr id="17" name="Arc 16"/>
            <p:cNvSpPr>
              <a:spLocks noChangeArrowheads="1"/>
            </p:cNvSpPr>
            <p:nvPr/>
          </p:nvSpPr>
          <p:spPr bwMode="auto">
            <a:xfrm rot="10800000">
              <a:off x="604" y="2142"/>
              <a:ext cx="1463" cy="122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sp>
          <p:nvSpPr>
            <p:cNvPr id="18" name="Arc 17"/>
            <p:cNvSpPr>
              <a:spLocks noChangeArrowheads="1"/>
            </p:cNvSpPr>
            <p:nvPr/>
          </p:nvSpPr>
          <p:spPr bwMode="auto">
            <a:xfrm rot="10800000">
              <a:off x="531" y="1398"/>
              <a:ext cx="1068" cy="1922"/>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cxnSp>
          <p:nvCxnSpPr>
            <p:cNvPr id="24596" name="Straight Connector 21"/>
            <p:cNvCxnSpPr>
              <a:cxnSpLocks noChangeShapeType="1"/>
              <a:stCxn id="18" idx="2"/>
            </p:cNvCxnSpPr>
            <p:nvPr/>
          </p:nvCxnSpPr>
          <p:spPr bwMode="auto">
            <a:xfrm flipH="1" flipV="1">
              <a:off x="516" y="1938"/>
              <a:ext cx="15" cy="44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grpSp>
      <p:sp>
        <p:nvSpPr>
          <p:cNvPr id="24583" name="Line 40"/>
          <p:cNvSpPr>
            <a:spLocks noChangeShapeType="1"/>
          </p:cNvSpPr>
          <p:nvPr/>
        </p:nvSpPr>
        <p:spPr bwMode="auto">
          <a:xfrm flipH="1" flipV="1">
            <a:off x="1254125" y="1546225"/>
            <a:ext cx="625475" cy="0"/>
          </a:xfrm>
          <a:prstGeom prst="line">
            <a:avLst/>
          </a:prstGeom>
          <a:noFill/>
          <a:ln w="57150">
            <a:solidFill>
              <a:srgbClr val="CC0066"/>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4584" name="Text Box 41"/>
          <p:cNvSpPr txBox="1">
            <a:spLocks noChangeArrowheads="1"/>
          </p:cNvSpPr>
          <p:nvPr/>
        </p:nvSpPr>
        <p:spPr bwMode="auto">
          <a:xfrm>
            <a:off x="1779588" y="1401763"/>
            <a:ext cx="1073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solidFill>
                  <a:srgbClr val="FF66CC"/>
                </a:solidFill>
              </a:rPr>
              <a:t>Total events</a:t>
            </a:r>
          </a:p>
        </p:txBody>
      </p:sp>
      <p:sp>
        <p:nvSpPr>
          <p:cNvPr id="24585" name="Title 1"/>
          <p:cNvSpPr>
            <a:spLocks/>
          </p:cNvSpPr>
          <p:nvPr/>
        </p:nvSpPr>
        <p:spPr bwMode="auto">
          <a:xfrm>
            <a:off x="914400" y="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200" b="1">
                <a:solidFill>
                  <a:schemeClr val="tx2"/>
                </a:solidFill>
              </a:rPr>
              <a:t>Command and Control </a:t>
            </a:r>
            <a:r>
              <a:rPr lang="en-US" altLang="en-US" sz="3200" b="1">
                <a:solidFill>
                  <a:srgbClr val="5F5F5F"/>
                </a:solidFill>
              </a:rPr>
              <a:t>(Standards)</a:t>
            </a:r>
          </a:p>
        </p:txBody>
      </p:sp>
      <p:sp>
        <p:nvSpPr>
          <p:cNvPr id="24586" name="AutoShape 44"/>
          <p:cNvSpPr>
            <a:spLocks/>
          </p:cNvSpPr>
          <p:nvPr/>
        </p:nvSpPr>
        <p:spPr bwMode="auto">
          <a:xfrm rot="5400000">
            <a:off x="2343150" y="1284288"/>
            <a:ext cx="363537" cy="3817938"/>
          </a:xfrm>
          <a:prstGeom prst="leftBrace">
            <a:avLst>
              <a:gd name="adj1" fmla="val 87518"/>
              <a:gd name="adj2" fmla="val 50000"/>
            </a:avLst>
          </a:prstGeom>
          <a:noFill/>
          <a:ln w="9525">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4587" name="Text Box 45"/>
          <p:cNvSpPr txBox="1">
            <a:spLocks noChangeArrowheads="1"/>
          </p:cNvSpPr>
          <p:nvPr/>
        </p:nvSpPr>
        <p:spPr bwMode="auto">
          <a:xfrm>
            <a:off x="4846638" y="1047750"/>
            <a:ext cx="3203634" cy="14773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dirty="0">
                <a:latin typeface="Impact" pitchFamily="34" charset="0"/>
              </a:rPr>
              <a:t>Regulatory Standards</a:t>
            </a:r>
          </a:p>
          <a:p>
            <a:pPr eaLnBrk="1" hangingPunct="1">
              <a:buClr>
                <a:srgbClr val="FF0000"/>
              </a:buClr>
              <a:buFont typeface="Wingdings" pitchFamily="2" charset="2"/>
              <a:buChar char="ü"/>
            </a:pPr>
            <a:r>
              <a:rPr lang="en-US" altLang="en-US" dirty="0">
                <a:latin typeface="Grenoble Light SF" pitchFamily="2" charset="0"/>
              </a:rPr>
              <a:t>Do this._________</a:t>
            </a:r>
          </a:p>
          <a:p>
            <a:pPr eaLnBrk="1" hangingPunct="1">
              <a:buClr>
                <a:srgbClr val="FF0000"/>
              </a:buClr>
              <a:buFont typeface="Wingdings" pitchFamily="2" charset="2"/>
              <a:buChar char="ü"/>
            </a:pPr>
            <a:r>
              <a:rPr lang="en-US" altLang="en-US" dirty="0">
                <a:latin typeface="Grenoble Light SF" pitchFamily="2" charset="0"/>
              </a:rPr>
              <a:t>Don’t do this.__________</a:t>
            </a:r>
          </a:p>
          <a:p>
            <a:pPr eaLnBrk="1" hangingPunct="1">
              <a:buClr>
                <a:srgbClr val="FF0000"/>
              </a:buClr>
              <a:buFont typeface="Wingdings" pitchFamily="2" charset="2"/>
              <a:buChar char="ü"/>
            </a:pPr>
            <a:r>
              <a:rPr lang="en-US" altLang="en-US" dirty="0">
                <a:latin typeface="Grenoble Light SF" pitchFamily="2" charset="0"/>
              </a:rPr>
              <a:t>If you have that, do this______</a:t>
            </a:r>
          </a:p>
          <a:p>
            <a:pPr eaLnBrk="1" hangingPunct="1">
              <a:buClr>
                <a:srgbClr val="FF0000"/>
              </a:buClr>
              <a:buFont typeface="Wingdings" pitchFamily="2" charset="2"/>
              <a:buChar char="ü"/>
            </a:pPr>
            <a:r>
              <a:rPr lang="en-US" altLang="en-US" dirty="0">
                <a:latin typeface="Grenoble Light SF" pitchFamily="2" charset="0"/>
              </a:rPr>
              <a:t>Etc. _______</a:t>
            </a:r>
          </a:p>
        </p:txBody>
      </p:sp>
      <p:sp>
        <p:nvSpPr>
          <p:cNvPr id="24588" name="Line 46"/>
          <p:cNvSpPr>
            <a:spLocks noChangeShapeType="1"/>
          </p:cNvSpPr>
          <p:nvPr/>
        </p:nvSpPr>
        <p:spPr bwMode="auto">
          <a:xfrm>
            <a:off x="5109441" y="1385888"/>
            <a:ext cx="0" cy="1655762"/>
          </a:xfrm>
          <a:prstGeom prst="line">
            <a:avLst/>
          </a:prstGeom>
          <a:noFill/>
          <a:ln w="9525">
            <a:solidFill>
              <a:srgbClr val="66FFFF"/>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4589" name="AutoShape 47"/>
          <p:cNvSpPr>
            <a:spLocks noChangeArrowheads="1"/>
          </p:cNvSpPr>
          <p:nvPr/>
        </p:nvSpPr>
        <p:spPr bwMode="auto">
          <a:xfrm rot="5400000" flipV="1">
            <a:off x="2293144" y="1969294"/>
            <a:ext cx="871538" cy="800100"/>
          </a:xfrm>
          <a:custGeom>
            <a:avLst/>
            <a:gdLst>
              <a:gd name="T0" fmla="*/ 24625751 w 21600"/>
              <a:gd name="T1" fmla="*/ 0 h 21600"/>
              <a:gd name="T2" fmla="*/ 24625751 w 21600"/>
              <a:gd name="T3" fmla="*/ 16681824 h 21600"/>
              <a:gd name="T4" fmla="*/ 5269980 w 21600"/>
              <a:gd name="T5" fmla="*/ 29637036 h 21600"/>
              <a:gd name="T6" fmla="*/ 35165668 w 21600"/>
              <a:gd name="T7" fmla="*/ 8340894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4590" name="Rectangle 48"/>
          <p:cNvSpPr>
            <a:spLocks noChangeArrowheads="1"/>
          </p:cNvSpPr>
          <p:nvPr/>
        </p:nvSpPr>
        <p:spPr bwMode="auto">
          <a:xfrm>
            <a:off x="3121025" y="1933575"/>
            <a:ext cx="1725613" cy="2587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4591" name="Text Box 49"/>
          <p:cNvSpPr txBox="1">
            <a:spLocks noChangeArrowheads="1"/>
          </p:cNvSpPr>
          <p:nvPr/>
        </p:nvSpPr>
        <p:spPr bwMode="auto">
          <a:xfrm>
            <a:off x="2665413" y="1903413"/>
            <a:ext cx="19764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dirty="0">
                <a:solidFill>
                  <a:schemeClr val="bg2"/>
                </a:solidFill>
              </a:rPr>
              <a:t>Applies to all places</a:t>
            </a:r>
          </a:p>
        </p:txBody>
      </p:sp>
      <p:sp>
        <p:nvSpPr>
          <p:cNvPr id="24592" name="Content Placeholder 2"/>
          <p:cNvSpPr>
            <a:spLocks/>
          </p:cNvSpPr>
          <p:nvPr/>
        </p:nvSpPr>
        <p:spPr bwMode="auto">
          <a:xfrm>
            <a:off x="4533900" y="4276725"/>
            <a:ext cx="4325938"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80000"/>
              </a:lnSpc>
              <a:spcBef>
                <a:spcPct val="20000"/>
              </a:spcBef>
              <a:buFontTx/>
              <a:buChar char="•"/>
            </a:pPr>
            <a:r>
              <a:rPr lang="en-US" altLang="en-US" sz="1400" dirty="0">
                <a:solidFill>
                  <a:srgbClr val="002060"/>
                </a:solidFill>
              </a:rPr>
              <a:t>HOW IT WORKS:  </a:t>
            </a:r>
            <a:r>
              <a:rPr lang="en-US" altLang="en-US" sz="1400" dirty="0">
                <a:latin typeface="Times New Roman" pitchFamily="18" charset="0"/>
                <a:cs typeface="Times New Roman" pitchFamily="18" charset="0"/>
              </a:rPr>
              <a:t>Places are ordered to implement particular crime prevention tactics</a:t>
            </a:r>
            <a:r>
              <a:rPr lang="en-US" altLang="en-US" sz="1400" dirty="0"/>
              <a:t>.</a:t>
            </a:r>
          </a:p>
          <a:p>
            <a:pPr eaLnBrk="1" hangingPunct="1">
              <a:lnSpc>
                <a:spcPct val="80000"/>
              </a:lnSpc>
              <a:spcBef>
                <a:spcPct val="20000"/>
              </a:spcBef>
              <a:buFontTx/>
              <a:buChar char="•"/>
            </a:pPr>
            <a:r>
              <a:rPr lang="en-US" altLang="en-US" sz="1400" dirty="0">
                <a:solidFill>
                  <a:srgbClr val="002060"/>
                </a:solidFill>
              </a:rPr>
              <a:t>WORKS BEST WHEN</a:t>
            </a:r>
            <a:r>
              <a:rPr lang="en-US" altLang="en-US" sz="1400" dirty="0">
                <a:solidFill>
                  <a:srgbClr val="00B0F0"/>
                </a:solidFill>
              </a:rPr>
              <a:t>:  </a:t>
            </a:r>
            <a:r>
              <a:rPr lang="en-US" altLang="en-US" sz="1400" dirty="0">
                <a:latin typeface="Times New Roman" pitchFamily="18" charset="0"/>
                <a:cs typeface="Times New Roman" pitchFamily="18" charset="0"/>
              </a:rPr>
              <a:t>Evidence-based tactics are available.  Low context sensitivity.  </a:t>
            </a:r>
          </a:p>
          <a:p>
            <a:pPr eaLnBrk="1" hangingPunct="1">
              <a:lnSpc>
                <a:spcPct val="80000"/>
              </a:lnSpc>
              <a:spcBef>
                <a:spcPct val="20000"/>
              </a:spcBef>
              <a:buFontTx/>
              <a:buChar char="•"/>
            </a:pPr>
            <a:r>
              <a:rPr lang="en-US" altLang="en-US" sz="1400" dirty="0">
                <a:solidFill>
                  <a:srgbClr val="002060"/>
                </a:solidFill>
              </a:rPr>
              <a:t>EXAMPLES</a:t>
            </a:r>
            <a:r>
              <a:rPr lang="en-US" altLang="en-US" sz="1400" dirty="0">
                <a:solidFill>
                  <a:srgbClr val="00B0F0"/>
                </a:solidFill>
              </a:rPr>
              <a:t>:  </a:t>
            </a:r>
            <a:r>
              <a:rPr lang="en-US" altLang="en-US" sz="1400" dirty="0">
                <a:latin typeface="Times New Roman" pitchFamily="18" charset="0"/>
                <a:cs typeface="Times New Roman" pitchFamily="18" charset="0"/>
              </a:rPr>
              <a:t>Two clerk rules for convenience stores.  Airport security.</a:t>
            </a:r>
          </a:p>
          <a:p>
            <a:pPr eaLnBrk="1" hangingPunct="1">
              <a:lnSpc>
                <a:spcPct val="80000"/>
              </a:lnSpc>
              <a:spcBef>
                <a:spcPct val="20000"/>
              </a:spcBef>
              <a:buFontTx/>
              <a:buChar char="•"/>
            </a:pPr>
            <a:r>
              <a:rPr lang="en-US" altLang="en-US" sz="1400" dirty="0">
                <a:solidFill>
                  <a:srgbClr val="002060"/>
                </a:solidFill>
              </a:rPr>
              <a:t>ADVANTAGES:</a:t>
            </a:r>
            <a:r>
              <a:rPr lang="en-US" altLang="en-US" sz="1400" dirty="0">
                <a:solidFill>
                  <a:srgbClr val="00B0F0"/>
                </a:solidFill>
              </a:rPr>
              <a:t>  </a:t>
            </a:r>
            <a:r>
              <a:rPr lang="en-US" altLang="en-US" sz="1400" dirty="0">
                <a:latin typeface="Times New Roman" pitchFamily="18" charset="0"/>
                <a:cs typeface="Times New Roman" pitchFamily="18" charset="0"/>
              </a:rPr>
              <a:t>Easy to understand.</a:t>
            </a:r>
          </a:p>
          <a:p>
            <a:pPr eaLnBrk="1" hangingPunct="1">
              <a:lnSpc>
                <a:spcPct val="80000"/>
              </a:lnSpc>
              <a:spcBef>
                <a:spcPct val="20000"/>
              </a:spcBef>
              <a:buFontTx/>
              <a:buChar char="•"/>
            </a:pPr>
            <a:r>
              <a:rPr lang="en-US" altLang="en-US" sz="1400" dirty="0">
                <a:solidFill>
                  <a:srgbClr val="002060"/>
                </a:solidFill>
              </a:rPr>
              <a:t>PROBLEMS: </a:t>
            </a:r>
            <a:r>
              <a:rPr lang="en-US" altLang="en-US" sz="1400" dirty="0">
                <a:latin typeface="Times New Roman" pitchFamily="18" charset="0"/>
                <a:cs typeface="Times New Roman" pitchFamily="18" charset="0"/>
              </a:rPr>
              <a:t>Evidence is scant.  Tactic may not be most cost effective.  Discourages innovation.  Places with no problems suffer.</a:t>
            </a:r>
          </a:p>
        </p:txBody>
      </p:sp>
    </p:spTree>
    <p:extLst>
      <p:ext uri="{BB962C8B-B14F-4D97-AF65-F5344CB8AC3E}">
        <p14:creationId xmlns:p14="http://schemas.microsoft.com/office/powerpoint/2010/main" val="4177546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9"/>
          <p:cNvSpPr txBox="1">
            <a:spLocks noChangeArrowheads="1"/>
          </p:cNvSpPr>
          <p:nvPr/>
        </p:nvSpPr>
        <p:spPr bwMode="auto">
          <a:xfrm rot="-5400000">
            <a:off x="-923131" y="4323556"/>
            <a:ext cx="2584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latin typeface="Times New Roman" pitchFamily="18" charset="0"/>
                <a:cs typeface="Times New Roman" pitchFamily="18" charset="0"/>
              </a:rPr>
              <a:t>Frequency of troublesome events</a:t>
            </a:r>
          </a:p>
        </p:txBody>
      </p:sp>
      <p:sp>
        <p:nvSpPr>
          <p:cNvPr id="25603" name="TextBox 10"/>
          <p:cNvSpPr txBox="1">
            <a:spLocks noChangeArrowheads="1"/>
          </p:cNvSpPr>
          <p:nvPr/>
        </p:nvSpPr>
        <p:spPr bwMode="auto">
          <a:xfrm>
            <a:off x="592138" y="5741988"/>
            <a:ext cx="35829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imes New Roman" pitchFamily="18" charset="0"/>
                <a:cs typeface="Times New Roman" pitchFamily="18" charset="0"/>
              </a:rPr>
              <a:t>Most                   Rank order of places                    Least</a:t>
            </a:r>
          </a:p>
        </p:txBody>
      </p:sp>
      <p:grpSp>
        <p:nvGrpSpPr>
          <p:cNvPr id="25604" name="Group 8"/>
          <p:cNvGrpSpPr>
            <a:grpSpLocks/>
          </p:cNvGrpSpPr>
          <p:nvPr/>
        </p:nvGrpSpPr>
        <p:grpSpPr bwMode="auto">
          <a:xfrm>
            <a:off x="620713" y="1168400"/>
            <a:ext cx="3602037" cy="4586288"/>
            <a:chOff x="914400" y="1371600"/>
            <a:chExt cx="7162800" cy="3886200"/>
          </a:xfrm>
        </p:grpSpPr>
        <p:cxnSp>
          <p:nvCxnSpPr>
            <p:cNvPr id="4" name="Straight Connector 3"/>
            <p:cNvCxnSpPr/>
            <p:nvPr/>
          </p:nvCxnSpPr>
          <p:spPr>
            <a:xfrm rot="5400000">
              <a:off x="-1028700" y="3314700"/>
              <a:ext cx="38862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0800000">
              <a:off x="914400" y="5257800"/>
              <a:ext cx="71628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5605" name="Group 8"/>
          <p:cNvGrpSpPr>
            <a:grpSpLocks/>
          </p:cNvGrpSpPr>
          <p:nvPr/>
        </p:nvGrpSpPr>
        <p:grpSpPr bwMode="auto">
          <a:xfrm>
            <a:off x="658813" y="2597150"/>
            <a:ext cx="3563937" cy="3122613"/>
            <a:chOff x="516" y="1398"/>
            <a:chExt cx="2245" cy="1967"/>
          </a:xfrm>
        </p:grpSpPr>
        <p:cxnSp>
          <p:nvCxnSpPr>
            <p:cNvPr id="6" name="Straight Connector 12"/>
            <p:cNvCxnSpPr/>
            <p:nvPr/>
          </p:nvCxnSpPr>
          <p:spPr>
            <a:xfrm>
              <a:off x="1282" y="3362"/>
              <a:ext cx="1479" cy="3"/>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Arc 16"/>
            <p:cNvSpPr>
              <a:spLocks noChangeArrowheads="1"/>
            </p:cNvSpPr>
            <p:nvPr/>
          </p:nvSpPr>
          <p:spPr bwMode="auto">
            <a:xfrm rot="10800000">
              <a:off x="604" y="2142"/>
              <a:ext cx="1463" cy="122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FFC000"/>
              </a:solidFill>
              <a:miter lim="800000"/>
              <a:headEnd/>
              <a:tailEnd/>
            </a:ln>
          </p:spPr>
          <p:txBody>
            <a:bodyPr rot="10800000" anchor="ctr"/>
            <a:lstStyle/>
            <a:p>
              <a:pPr algn="ctr">
                <a:defRPr/>
              </a:pPr>
              <a:endParaRPr lang="en-US">
                <a:latin typeface="+mn-lt"/>
                <a:cs typeface="+mn-cs"/>
              </a:endParaRPr>
            </a:p>
          </p:txBody>
        </p:sp>
        <p:sp>
          <p:nvSpPr>
            <p:cNvPr id="8" name="Arc 17"/>
            <p:cNvSpPr>
              <a:spLocks noChangeArrowheads="1"/>
            </p:cNvSpPr>
            <p:nvPr/>
          </p:nvSpPr>
          <p:spPr bwMode="auto">
            <a:xfrm rot="10800000">
              <a:off x="531" y="1398"/>
              <a:ext cx="1068" cy="1922"/>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FF0000"/>
              </a:solidFill>
              <a:miter lim="800000"/>
              <a:headEnd/>
              <a:tailEnd/>
            </a:ln>
          </p:spPr>
          <p:txBody>
            <a:bodyPr rot="10800000" anchor="ctr"/>
            <a:lstStyle/>
            <a:p>
              <a:pPr algn="ctr">
                <a:defRPr/>
              </a:pPr>
              <a:endParaRPr lang="en-US">
                <a:latin typeface="+mn-lt"/>
                <a:cs typeface="+mn-cs"/>
              </a:endParaRPr>
            </a:p>
          </p:txBody>
        </p:sp>
        <p:cxnSp>
          <p:nvCxnSpPr>
            <p:cNvPr id="25623" name="Straight Connector 21"/>
            <p:cNvCxnSpPr>
              <a:cxnSpLocks noChangeShapeType="1"/>
            </p:cNvCxnSpPr>
            <p:nvPr/>
          </p:nvCxnSpPr>
          <p:spPr bwMode="auto">
            <a:xfrm flipH="1" flipV="1">
              <a:off x="516" y="1938"/>
              <a:ext cx="15" cy="443"/>
            </a:xfrm>
            <a:prstGeom prst="line">
              <a:avLst/>
            </a:prstGeom>
            <a:noFill/>
            <a:ln w="57150" algn="ctr">
              <a:solidFill>
                <a:srgbClr val="C00000"/>
              </a:solidFill>
              <a:round/>
              <a:headEnd/>
              <a:tailEnd/>
            </a:ln>
            <a:extLst>
              <a:ext uri="{909E8E84-426E-40DD-AFC4-6F175D3DCCD1}">
                <a14:hiddenFill xmlns:a14="http://schemas.microsoft.com/office/drawing/2010/main">
                  <a:noFill/>
                </a14:hiddenFill>
              </a:ext>
            </a:extLst>
          </p:spPr>
        </p:cxnSp>
      </p:grpSp>
      <p:grpSp>
        <p:nvGrpSpPr>
          <p:cNvPr id="25606" name="Group 13"/>
          <p:cNvGrpSpPr>
            <a:grpSpLocks/>
          </p:cNvGrpSpPr>
          <p:nvPr/>
        </p:nvGrpSpPr>
        <p:grpSpPr bwMode="auto">
          <a:xfrm flipV="1">
            <a:off x="666750" y="1211263"/>
            <a:ext cx="3563938" cy="3122612"/>
            <a:chOff x="516" y="1398"/>
            <a:chExt cx="2245" cy="1967"/>
          </a:xfrm>
        </p:grpSpPr>
        <p:cxnSp>
          <p:nvCxnSpPr>
            <p:cNvPr id="25616" name="Straight Connector 12"/>
            <p:cNvCxnSpPr>
              <a:cxnSpLocks noChangeShapeType="1"/>
            </p:cNvCxnSpPr>
            <p:nvPr/>
          </p:nvCxnSpPr>
          <p:spPr bwMode="auto">
            <a:xfrm>
              <a:off x="1282" y="3362"/>
              <a:ext cx="1479" cy="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sp>
          <p:nvSpPr>
            <p:cNvPr id="17" name="Arc 16"/>
            <p:cNvSpPr>
              <a:spLocks noChangeArrowheads="1"/>
            </p:cNvSpPr>
            <p:nvPr/>
          </p:nvSpPr>
          <p:spPr bwMode="auto">
            <a:xfrm rot="10800000">
              <a:off x="604" y="2142"/>
              <a:ext cx="1463" cy="122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sp>
          <p:nvSpPr>
            <p:cNvPr id="18" name="Arc 17"/>
            <p:cNvSpPr>
              <a:spLocks noChangeArrowheads="1"/>
            </p:cNvSpPr>
            <p:nvPr/>
          </p:nvSpPr>
          <p:spPr bwMode="auto">
            <a:xfrm rot="10800000">
              <a:off x="531" y="1398"/>
              <a:ext cx="1068" cy="1922"/>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cxnSp>
          <p:nvCxnSpPr>
            <p:cNvPr id="25619" name="Straight Connector 21"/>
            <p:cNvCxnSpPr>
              <a:cxnSpLocks noChangeShapeType="1"/>
              <a:stCxn id="18" idx="2"/>
            </p:cNvCxnSpPr>
            <p:nvPr/>
          </p:nvCxnSpPr>
          <p:spPr bwMode="auto">
            <a:xfrm flipH="1" flipV="1">
              <a:off x="516" y="1938"/>
              <a:ext cx="15" cy="44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grpSp>
      <p:sp>
        <p:nvSpPr>
          <p:cNvPr id="25607" name="Line 18"/>
          <p:cNvSpPr>
            <a:spLocks noChangeShapeType="1"/>
          </p:cNvSpPr>
          <p:nvPr/>
        </p:nvSpPr>
        <p:spPr bwMode="auto">
          <a:xfrm flipH="1" flipV="1">
            <a:off x="1254125" y="1619250"/>
            <a:ext cx="625475" cy="0"/>
          </a:xfrm>
          <a:prstGeom prst="line">
            <a:avLst/>
          </a:prstGeom>
          <a:noFill/>
          <a:ln w="57150">
            <a:solidFill>
              <a:srgbClr val="CC0066"/>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5608" name="Text Box 19"/>
          <p:cNvSpPr txBox="1">
            <a:spLocks noChangeArrowheads="1"/>
          </p:cNvSpPr>
          <p:nvPr/>
        </p:nvSpPr>
        <p:spPr bwMode="auto">
          <a:xfrm>
            <a:off x="1779588" y="1474788"/>
            <a:ext cx="1073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solidFill>
                  <a:srgbClr val="FF66CC"/>
                </a:solidFill>
              </a:rPr>
              <a:t>Total events</a:t>
            </a:r>
          </a:p>
        </p:txBody>
      </p:sp>
      <p:sp>
        <p:nvSpPr>
          <p:cNvPr id="25609" name="Title 1"/>
          <p:cNvSpPr>
            <a:spLocks/>
          </p:cNvSpPr>
          <p:nvPr/>
        </p:nvSpPr>
        <p:spPr bwMode="auto">
          <a:xfrm>
            <a:off x="914400" y="0"/>
            <a:ext cx="7772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200" b="1">
                <a:solidFill>
                  <a:schemeClr val="tx2"/>
                </a:solidFill>
              </a:rPr>
              <a:t>Subsidies </a:t>
            </a:r>
            <a:r>
              <a:rPr lang="en-US" altLang="en-US" sz="3200" b="1">
                <a:solidFill>
                  <a:srgbClr val="5F5F5F"/>
                </a:solidFill>
              </a:rPr>
              <a:t>(Standards)</a:t>
            </a:r>
          </a:p>
        </p:txBody>
      </p:sp>
      <p:sp>
        <p:nvSpPr>
          <p:cNvPr id="25611" name="Text Box 22"/>
          <p:cNvSpPr txBox="1">
            <a:spLocks noChangeArrowheads="1"/>
          </p:cNvSpPr>
          <p:nvPr/>
        </p:nvSpPr>
        <p:spPr bwMode="auto">
          <a:xfrm>
            <a:off x="5486400" y="1066800"/>
            <a:ext cx="3352800" cy="17543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dirty="0">
                <a:latin typeface="Impact" panose="020B0806030902050204" pitchFamily="34" charset="0"/>
              </a:rPr>
              <a:t>Services, devices, or funding</a:t>
            </a:r>
          </a:p>
          <a:p>
            <a:pPr eaLnBrk="1" hangingPunct="1">
              <a:buFont typeface="Wingdings" pitchFamily="2" charset="2"/>
              <a:buChar char="q"/>
            </a:pPr>
            <a:r>
              <a:rPr lang="en-US" altLang="en-US" dirty="0"/>
              <a:t>Have some of this______</a:t>
            </a:r>
          </a:p>
          <a:p>
            <a:pPr eaLnBrk="1" hangingPunct="1">
              <a:buFont typeface="Wingdings" pitchFamily="2" charset="2"/>
              <a:buChar char="q"/>
            </a:pPr>
            <a:r>
              <a:rPr lang="en-US" altLang="en-US" dirty="0"/>
              <a:t>Or this________</a:t>
            </a:r>
          </a:p>
          <a:p>
            <a:pPr eaLnBrk="1" hangingPunct="1">
              <a:buFont typeface="Wingdings" pitchFamily="2" charset="2"/>
              <a:buChar char="q"/>
            </a:pPr>
            <a:r>
              <a:rPr lang="en-US" altLang="en-US" dirty="0"/>
              <a:t>Or this_________</a:t>
            </a:r>
            <a:endParaRPr lang="en-US" altLang="en-US" dirty="0">
              <a:latin typeface="Lucida Sans Unicode" pitchFamily="34" charset="0"/>
            </a:endParaRPr>
          </a:p>
          <a:p>
            <a:pPr eaLnBrk="1" hangingPunct="1">
              <a:buFont typeface="Wingdings" pitchFamily="2" charset="2"/>
              <a:buChar char="q"/>
            </a:pPr>
            <a:r>
              <a:rPr lang="en-US" altLang="en-US" dirty="0"/>
              <a:t>Or this________</a:t>
            </a:r>
          </a:p>
          <a:p>
            <a:pPr eaLnBrk="1" hangingPunct="1">
              <a:buFont typeface="Wingdings" pitchFamily="2" charset="2"/>
              <a:buChar char="q"/>
            </a:pPr>
            <a:endParaRPr lang="en-US" altLang="en-US" dirty="0">
              <a:solidFill>
                <a:schemeClr val="bg2"/>
              </a:solidFill>
              <a:latin typeface="Lucida Sans Unicode" pitchFamily="34" charset="0"/>
            </a:endParaRPr>
          </a:p>
        </p:txBody>
      </p:sp>
      <p:sp>
        <p:nvSpPr>
          <p:cNvPr id="25615" name="Content Placeholder 2"/>
          <p:cNvSpPr>
            <a:spLocks/>
          </p:cNvSpPr>
          <p:nvPr/>
        </p:nvSpPr>
        <p:spPr bwMode="auto">
          <a:xfrm>
            <a:off x="4664075" y="3429000"/>
            <a:ext cx="4281488"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buFontTx/>
              <a:buChar char="•"/>
            </a:pPr>
            <a:r>
              <a:rPr lang="en-US" altLang="en-US" sz="1400" dirty="0">
                <a:solidFill>
                  <a:srgbClr val="002060"/>
                </a:solidFill>
              </a:rPr>
              <a:t>HOW IT WORKS:  </a:t>
            </a:r>
            <a:r>
              <a:rPr lang="en-US" altLang="en-US" sz="1400" dirty="0">
                <a:latin typeface="Times New Roman" pitchFamily="18" charset="0"/>
                <a:cs typeface="Times New Roman" pitchFamily="18" charset="0"/>
              </a:rPr>
              <a:t>Places given free or discounted services or devices to prevent crime.</a:t>
            </a:r>
          </a:p>
          <a:p>
            <a:pPr eaLnBrk="1" hangingPunct="1">
              <a:spcBef>
                <a:spcPct val="20000"/>
              </a:spcBef>
              <a:buFontTx/>
              <a:buChar char="•"/>
            </a:pPr>
            <a:r>
              <a:rPr lang="en-US" altLang="en-US" sz="1400" dirty="0">
                <a:solidFill>
                  <a:srgbClr val="002060"/>
                </a:solidFill>
              </a:rPr>
              <a:t>WORKS BEST WHEN:</a:t>
            </a:r>
            <a:r>
              <a:rPr lang="en-US" altLang="en-US" sz="1400" dirty="0">
                <a:solidFill>
                  <a:srgbClr val="00B0F0"/>
                </a:solidFill>
              </a:rPr>
              <a:t>  </a:t>
            </a:r>
            <a:r>
              <a:rPr lang="en-US" altLang="en-US" sz="1400" dirty="0">
                <a:latin typeface="Times New Roman" pitchFamily="18" charset="0"/>
                <a:cs typeface="Times New Roman" pitchFamily="18" charset="0"/>
              </a:rPr>
              <a:t>Evidence-based.  Low context sensitivity. </a:t>
            </a:r>
          </a:p>
          <a:p>
            <a:pPr eaLnBrk="1" hangingPunct="1">
              <a:spcBef>
                <a:spcPct val="20000"/>
              </a:spcBef>
              <a:buFontTx/>
              <a:buChar char="•"/>
            </a:pPr>
            <a:r>
              <a:rPr lang="en-US" altLang="en-US" sz="1400" dirty="0">
                <a:solidFill>
                  <a:srgbClr val="002060"/>
                </a:solidFill>
              </a:rPr>
              <a:t>EXAMPLES:  </a:t>
            </a:r>
            <a:r>
              <a:rPr lang="en-US" altLang="en-US" sz="1400" dirty="0">
                <a:latin typeface="Times New Roman" pitchFamily="18" charset="0"/>
                <a:cs typeface="Times New Roman" pitchFamily="18" charset="0"/>
              </a:rPr>
              <a:t>Police response to alarms. Landlord training.  Locks for residences.</a:t>
            </a:r>
          </a:p>
          <a:p>
            <a:pPr eaLnBrk="1" hangingPunct="1">
              <a:spcBef>
                <a:spcPct val="20000"/>
              </a:spcBef>
              <a:buFontTx/>
              <a:buChar char="•"/>
            </a:pPr>
            <a:r>
              <a:rPr lang="en-US" altLang="en-US" sz="1400" dirty="0">
                <a:solidFill>
                  <a:srgbClr val="002060"/>
                </a:solidFill>
              </a:rPr>
              <a:t>ADVANTAGES:</a:t>
            </a:r>
            <a:r>
              <a:rPr lang="en-US" altLang="en-US" sz="1400" dirty="0">
                <a:solidFill>
                  <a:srgbClr val="00B0F0"/>
                </a:solidFill>
              </a:rPr>
              <a:t>  </a:t>
            </a:r>
            <a:r>
              <a:rPr lang="en-US" altLang="en-US" sz="1400" dirty="0">
                <a:latin typeface="Times New Roman" pitchFamily="18" charset="0"/>
                <a:cs typeface="Times New Roman" pitchFamily="18" charset="0"/>
              </a:rPr>
              <a:t>Encourages compliance.</a:t>
            </a:r>
          </a:p>
          <a:p>
            <a:pPr eaLnBrk="1" hangingPunct="1">
              <a:spcBef>
                <a:spcPct val="20000"/>
              </a:spcBef>
              <a:buFontTx/>
              <a:buChar char="•"/>
            </a:pPr>
            <a:r>
              <a:rPr lang="en-US" altLang="en-US" sz="1400" dirty="0">
                <a:solidFill>
                  <a:srgbClr val="002060"/>
                </a:solidFill>
                <a:cs typeface="Times New Roman" pitchFamily="18" charset="0"/>
              </a:rPr>
              <a:t>PROBLEMS: </a:t>
            </a:r>
            <a:r>
              <a:rPr lang="en-US" altLang="en-US" sz="1400" dirty="0">
                <a:latin typeface="Times New Roman" pitchFamily="18" charset="0"/>
                <a:cs typeface="Times New Roman" pitchFamily="18" charset="0"/>
              </a:rPr>
              <a:t>Evidence is scant.  Tactic may not be most cost effective.  Discourages innovation. Resources wasted on non-problem places.</a:t>
            </a:r>
          </a:p>
          <a:p>
            <a:pPr eaLnBrk="1" hangingPunct="1">
              <a:spcBef>
                <a:spcPct val="20000"/>
              </a:spcBef>
              <a:buFontTx/>
              <a:buChar char="•"/>
            </a:pPr>
            <a:endParaRPr lang="en-US" altLang="en-US" sz="1400" dirty="0"/>
          </a:p>
        </p:txBody>
      </p:sp>
      <p:sp>
        <p:nvSpPr>
          <p:cNvPr id="26" name="AutoShape 44"/>
          <p:cNvSpPr>
            <a:spLocks/>
          </p:cNvSpPr>
          <p:nvPr/>
        </p:nvSpPr>
        <p:spPr bwMode="auto">
          <a:xfrm rot="5400000">
            <a:off x="2336800" y="1338263"/>
            <a:ext cx="363537" cy="3817938"/>
          </a:xfrm>
          <a:prstGeom prst="leftBrace">
            <a:avLst>
              <a:gd name="adj1" fmla="val 87518"/>
              <a:gd name="adj2" fmla="val 50000"/>
            </a:avLst>
          </a:prstGeom>
          <a:noFill/>
          <a:ln w="9525">
            <a:solidFill>
              <a:schemeClr val="tx1">
                <a:lumMod val="95000"/>
                <a:lumOff val="5000"/>
              </a:schemeClr>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7" name="AutoShape 47"/>
          <p:cNvSpPr>
            <a:spLocks noChangeArrowheads="1"/>
          </p:cNvSpPr>
          <p:nvPr/>
        </p:nvSpPr>
        <p:spPr bwMode="auto">
          <a:xfrm rot="5400000" flipV="1">
            <a:off x="2293144" y="1969294"/>
            <a:ext cx="871538" cy="800100"/>
          </a:xfrm>
          <a:custGeom>
            <a:avLst/>
            <a:gdLst>
              <a:gd name="T0" fmla="*/ 24625751 w 21600"/>
              <a:gd name="T1" fmla="*/ 0 h 21600"/>
              <a:gd name="T2" fmla="*/ 24625751 w 21600"/>
              <a:gd name="T3" fmla="*/ 16681824 h 21600"/>
              <a:gd name="T4" fmla="*/ 5269980 w 21600"/>
              <a:gd name="T5" fmla="*/ 29637036 h 21600"/>
              <a:gd name="T6" fmla="*/ 35165668 w 21600"/>
              <a:gd name="T7" fmla="*/ 8340894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8" name="Rectangle 48"/>
          <p:cNvSpPr>
            <a:spLocks noChangeArrowheads="1"/>
          </p:cNvSpPr>
          <p:nvPr/>
        </p:nvSpPr>
        <p:spPr bwMode="auto">
          <a:xfrm>
            <a:off x="3121025" y="1933575"/>
            <a:ext cx="1725613" cy="2587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9" name="Text Box 49"/>
          <p:cNvSpPr txBox="1">
            <a:spLocks noChangeArrowheads="1"/>
          </p:cNvSpPr>
          <p:nvPr/>
        </p:nvSpPr>
        <p:spPr bwMode="auto">
          <a:xfrm>
            <a:off x="2665413" y="1903413"/>
            <a:ext cx="197643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dirty="0">
                <a:solidFill>
                  <a:schemeClr val="bg2"/>
                </a:solidFill>
              </a:rPr>
              <a:t>Applies to all places</a:t>
            </a:r>
          </a:p>
        </p:txBody>
      </p:sp>
    </p:spTree>
    <p:extLst>
      <p:ext uri="{BB962C8B-B14F-4D97-AF65-F5344CB8AC3E}">
        <p14:creationId xmlns:p14="http://schemas.microsoft.com/office/powerpoint/2010/main" val="3802193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9"/>
          <p:cNvSpPr txBox="1">
            <a:spLocks noChangeArrowheads="1"/>
          </p:cNvSpPr>
          <p:nvPr/>
        </p:nvSpPr>
        <p:spPr bwMode="auto">
          <a:xfrm rot="-5400000">
            <a:off x="-923131" y="4452144"/>
            <a:ext cx="2584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latin typeface="Times New Roman" pitchFamily="18" charset="0"/>
                <a:cs typeface="Times New Roman" pitchFamily="18" charset="0"/>
              </a:rPr>
              <a:t>Frequency of troublesome events</a:t>
            </a:r>
          </a:p>
        </p:txBody>
      </p:sp>
      <p:sp>
        <p:nvSpPr>
          <p:cNvPr id="26627" name="TextBox 10"/>
          <p:cNvSpPr txBox="1">
            <a:spLocks noChangeArrowheads="1"/>
          </p:cNvSpPr>
          <p:nvPr/>
        </p:nvSpPr>
        <p:spPr bwMode="auto">
          <a:xfrm>
            <a:off x="592138" y="5870575"/>
            <a:ext cx="35829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imes New Roman" pitchFamily="18" charset="0"/>
                <a:cs typeface="Times New Roman" pitchFamily="18" charset="0"/>
              </a:rPr>
              <a:t>Most                   Rank order of places                    Least</a:t>
            </a:r>
          </a:p>
        </p:txBody>
      </p:sp>
      <p:grpSp>
        <p:nvGrpSpPr>
          <p:cNvPr id="26628" name="Group 8"/>
          <p:cNvGrpSpPr>
            <a:grpSpLocks/>
          </p:cNvGrpSpPr>
          <p:nvPr/>
        </p:nvGrpSpPr>
        <p:grpSpPr bwMode="auto">
          <a:xfrm>
            <a:off x="620713" y="1296988"/>
            <a:ext cx="3602037" cy="4586287"/>
            <a:chOff x="914400" y="1371600"/>
            <a:chExt cx="7162800" cy="3886200"/>
          </a:xfrm>
        </p:grpSpPr>
        <p:cxnSp>
          <p:nvCxnSpPr>
            <p:cNvPr id="4" name="Straight Connector 3"/>
            <p:cNvCxnSpPr/>
            <p:nvPr/>
          </p:nvCxnSpPr>
          <p:spPr>
            <a:xfrm rot="5400000">
              <a:off x="-1028701" y="3314700"/>
              <a:ext cx="38862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0800000">
              <a:off x="914400" y="5257800"/>
              <a:ext cx="71628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grpSp>
        <p:nvGrpSpPr>
          <p:cNvPr id="26629" name="Group 7"/>
          <p:cNvGrpSpPr>
            <a:grpSpLocks/>
          </p:cNvGrpSpPr>
          <p:nvPr/>
        </p:nvGrpSpPr>
        <p:grpSpPr bwMode="auto">
          <a:xfrm>
            <a:off x="658813" y="2725738"/>
            <a:ext cx="3563937" cy="3122612"/>
            <a:chOff x="516" y="1398"/>
            <a:chExt cx="2245" cy="1967"/>
          </a:xfrm>
        </p:grpSpPr>
        <p:cxnSp>
          <p:nvCxnSpPr>
            <p:cNvPr id="6" name="Straight Connector 12"/>
            <p:cNvCxnSpPr/>
            <p:nvPr/>
          </p:nvCxnSpPr>
          <p:spPr>
            <a:xfrm>
              <a:off x="1282" y="3362"/>
              <a:ext cx="1479" cy="3"/>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Arc 16"/>
            <p:cNvSpPr>
              <a:spLocks noChangeArrowheads="1"/>
            </p:cNvSpPr>
            <p:nvPr/>
          </p:nvSpPr>
          <p:spPr bwMode="auto">
            <a:xfrm rot="10800000">
              <a:off x="604" y="2142"/>
              <a:ext cx="1463" cy="122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FFC000"/>
              </a:solidFill>
              <a:miter lim="800000"/>
              <a:headEnd/>
              <a:tailEnd/>
            </a:ln>
          </p:spPr>
          <p:txBody>
            <a:bodyPr rot="10800000" anchor="ctr"/>
            <a:lstStyle/>
            <a:p>
              <a:pPr algn="ctr">
                <a:defRPr/>
              </a:pPr>
              <a:endParaRPr lang="en-US">
                <a:latin typeface="+mn-lt"/>
                <a:cs typeface="+mn-cs"/>
              </a:endParaRPr>
            </a:p>
          </p:txBody>
        </p:sp>
        <p:sp>
          <p:nvSpPr>
            <p:cNvPr id="8" name="Arc 17"/>
            <p:cNvSpPr>
              <a:spLocks noChangeArrowheads="1"/>
            </p:cNvSpPr>
            <p:nvPr/>
          </p:nvSpPr>
          <p:spPr bwMode="auto">
            <a:xfrm rot="10800000">
              <a:off x="531" y="1398"/>
              <a:ext cx="1068" cy="1922"/>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FF0000"/>
              </a:solidFill>
              <a:miter lim="800000"/>
              <a:headEnd/>
              <a:tailEnd/>
            </a:ln>
          </p:spPr>
          <p:txBody>
            <a:bodyPr rot="10800000" anchor="ctr"/>
            <a:lstStyle/>
            <a:p>
              <a:pPr algn="ctr">
                <a:defRPr/>
              </a:pPr>
              <a:endParaRPr lang="en-US">
                <a:latin typeface="+mn-lt"/>
                <a:cs typeface="+mn-cs"/>
              </a:endParaRPr>
            </a:p>
          </p:txBody>
        </p:sp>
        <p:cxnSp>
          <p:nvCxnSpPr>
            <p:cNvPr id="26650" name="Straight Connector 21"/>
            <p:cNvCxnSpPr>
              <a:cxnSpLocks noChangeShapeType="1"/>
            </p:cNvCxnSpPr>
            <p:nvPr/>
          </p:nvCxnSpPr>
          <p:spPr bwMode="auto">
            <a:xfrm flipH="1" flipV="1">
              <a:off x="516" y="1938"/>
              <a:ext cx="15" cy="443"/>
            </a:xfrm>
            <a:prstGeom prst="line">
              <a:avLst/>
            </a:prstGeom>
            <a:noFill/>
            <a:ln w="57150" algn="ctr">
              <a:solidFill>
                <a:srgbClr val="C00000"/>
              </a:solidFill>
              <a:round/>
              <a:headEnd/>
              <a:tailEnd/>
            </a:ln>
            <a:extLst>
              <a:ext uri="{909E8E84-426E-40DD-AFC4-6F175D3DCCD1}">
                <a14:hiddenFill xmlns:a14="http://schemas.microsoft.com/office/drawing/2010/main">
                  <a:noFill/>
                </a14:hiddenFill>
              </a:ext>
            </a:extLst>
          </p:spPr>
        </p:cxnSp>
      </p:grpSp>
      <p:grpSp>
        <p:nvGrpSpPr>
          <p:cNvPr id="26630" name="Group 12"/>
          <p:cNvGrpSpPr>
            <a:grpSpLocks/>
          </p:cNvGrpSpPr>
          <p:nvPr/>
        </p:nvGrpSpPr>
        <p:grpSpPr bwMode="auto">
          <a:xfrm flipV="1">
            <a:off x="666750" y="1339850"/>
            <a:ext cx="3563938" cy="3122613"/>
            <a:chOff x="516" y="1398"/>
            <a:chExt cx="2245" cy="1967"/>
          </a:xfrm>
        </p:grpSpPr>
        <p:cxnSp>
          <p:nvCxnSpPr>
            <p:cNvPr id="26643" name="Straight Connector 12"/>
            <p:cNvCxnSpPr>
              <a:cxnSpLocks noChangeShapeType="1"/>
            </p:cNvCxnSpPr>
            <p:nvPr/>
          </p:nvCxnSpPr>
          <p:spPr bwMode="auto">
            <a:xfrm>
              <a:off x="1282" y="3362"/>
              <a:ext cx="1479" cy="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sp>
          <p:nvSpPr>
            <p:cNvPr id="17" name="Arc 16"/>
            <p:cNvSpPr>
              <a:spLocks noChangeArrowheads="1"/>
            </p:cNvSpPr>
            <p:nvPr/>
          </p:nvSpPr>
          <p:spPr bwMode="auto">
            <a:xfrm rot="10800000">
              <a:off x="604" y="2142"/>
              <a:ext cx="1463" cy="122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sp>
          <p:nvSpPr>
            <p:cNvPr id="18" name="Arc 17"/>
            <p:cNvSpPr>
              <a:spLocks noChangeArrowheads="1"/>
            </p:cNvSpPr>
            <p:nvPr/>
          </p:nvSpPr>
          <p:spPr bwMode="auto">
            <a:xfrm rot="10800000">
              <a:off x="531" y="1398"/>
              <a:ext cx="1068" cy="1922"/>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cxnSp>
          <p:nvCxnSpPr>
            <p:cNvPr id="26646" name="Straight Connector 21"/>
            <p:cNvCxnSpPr>
              <a:cxnSpLocks noChangeShapeType="1"/>
              <a:stCxn id="18" idx="2"/>
            </p:cNvCxnSpPr>
            <p:nvPr/>
          </p:nvCxnSpPr>
          <p:spPr bwMode="auto">
            <a:xfrm flipH="1" flipV="1">
              <a:off x="516" y="1938"/>
              <a:ext cx="15" cy="44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grpSp>
      <p:sp>
        <p:nvSpPr>
          <p:cNvPr id="26631" name="Line 17"/>
          <p:cNvSpPr>
            <a:spLocks noChangeShapeType="1"/>
          </p:cNvSpPr>
          <p:nvPr/>
        </p:nvSpPr>
        <p:spPr bwMode="auto">
          <a:xfrm flipH="1" flipV="1">
            <a:off x="1254125" y="1747838"/>
            <a:ext cx="625475" cy="0"/>
          </a:xfrm>
          <a:prstGeom prst="line">
            <a:avLst/>
          </a:prstGeom>
          <a:noFill/>
          <a:ln w="57150">
            <a:solidFill>
              <a:srgbClr val="CC0066"/>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6632" name="Text Box 18"/>
          <p:cNvSpPr txBox="1">
            <a:spLocks noChangeArrowheads="1"/>
          </p:cNvSpPr>
          <p:nvPr/>
        </p:nvSpPr>
        <p:spPr bwMode="auto">
          <a:xfrm>
            <a:off x="1779588" y="1603375"/>
            <a:ext cx="1073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solidFill>
                  <a:srgbClr val="FF66CC"/>
                </a:solidFill>
              </a:rPr>
              <a:t>Total events</a:t>
            </a:r>
          </a:p>
        </p:txBody>
      </p:sp>
      <p:sp>
        <p:nvSpPr>
          <p:cNvPr id="26633" name="AutoShape 19"/>
          <p:cNvSpPr>
            <a:spLocks/>
          </p:cNvSpPr>
          <p:nvPr/>
        </p:nvSpPr>
        <p:spPr bwMode="auto">
          <a:xfrm rot="5400000">
            <a:off x="1165225" y="2720975"/>
            <a:ext cx="187325" cy="1228725"/>
          </a:xfrm>
          <a:prstGeom prst="leftBrace">
            <a:avLst>
              <a:gd name="adj1" fmla="val 54661"/>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solidFill>
                <a:srgbClr val="002060"/>
              </a:solidFill>
            </a:endParaRPr>
          </a:p>
        </p:txBody>
      </p:sp>
      <p:sp>
        <p:nvSpPr>
          <p:cNvPr id="26634" name="Text Box 20"/>
          <p:cNvSpPr txBox="1">
            <a:spLocks noChangeArrowheads="1"/>
          </p:cNvSpPr>
          <p:nvPr/>
        </p:nvSpPr>
        <p:spPr bwMode="auto">
          <a:xfrm>
            <a:off x="4846638" y="2236788"/>
            <a:ext cx="2909887"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dirty="0">
                <a:solidFill>
                  <a:srgbClr val="002060"/>
                </a:solidFill>
                <a:latin typeface="Verdana" pitchFamily="34" charset="0"/>
              </a:rPr>
              <a:t>At risk for suit and penalty</a:t>
            </a:r>
          </a:p>
        </p:txBody>
      </p:sp>
      <p:sp>
        <p:nvSpPr>
          <p:cNvPr id="26635" name="AutoShape 21"/>
          <p:cNvSpPr>
            <a:spLocks noChangeArrowheads="1"/>
          </p:cNvSpPr>
          <p:nvPr/>
        </p:nvSpPr>
        <p:spPr bwMode="auto">
          <a:xfrm rot="5400000" flipV="1">
            <a:off x="1010444" y="2345532"/>
            <a:ext cx="871537" cy="800100"/>
          </a:xfrm>
          <a:custGeom>
            <a:avLst/>
            <a:gdLst>
              <a:gd name="T0" fmla="*/ 24625683 w 21600"/>
              <a:gd name="T1" fmla="*/ 0 h 21600"/>
              <a:gd name="T2" fmla="*/ 24625683 w 21600"/>
              <a:gd name="T3" fmla="*/ 16681824 h 21600"/>
              <a:gd name="T4" fmla="*/ 5269933 w 21600"/>
              <a:gd name="T5" fmla="*/ 29637036 h 21600"/>
              <a:gd name="T6" fmla="*/ 35165587 w 21600"/>
              <a:gd name="T7" fmla="*/ 8340894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36" name="Rectangle 22"/>
          <p:cNvSpPr>
            <a:spLocks noChangeArrowheads="1"/>
          </p:cNvSpPr>
          <p:nvPr/>
        </p:nvSpPr>
        <p:spPr bwMode="auto">
          <a:xfrm>
            <a:off x="1495425" y="2311400"/>
            <a:ext cx="3351213" cy="2603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6637" name="Content Placeholder 2"/>
          <p:cNvSpPr>
            <a:spLocks/>
          </p:cNvSpPr>
          <p:nvPr/>
        </p:nvSpPr>
        <p:spPr bwMode="auto">
          <a:xfrm>
            <a:off x="4668838" y="3829050"/>
            <a:ext cx="4297362"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buFontTx/>
              <a:buChar char="•"/>
            </a:pPr>
            <a:r>
              <a:rPr lang="en-US" altLang="en-US" sz="1400" dirty="0">
                <a:solidFill>
                  <a:srgbClr val="002060"/>
                </a:solidFill>
              </a:rPr>
              <a:t>HOW IT WORKS:  </a:t>
            </a:r>
            <a:r>
              <a:rPr lang="en-US" altLang="en-US" sz="1400" dirty="0">
                <a:latin typeface="Times New Roman" pitchFamily="18" charset="0"/>
                <a:cs typeface="Times New Roman" pitchFamily="18" charset="0"/>
              </a:rPr>
              <a:t>Places with high crime are sued.  Threat of suit causes managers to improve security.</a:t>
            </a:r>
          </a:p>
          <a:p>
            <a:pPr eaLnBrk="1" hangingPunct="1">
              <a:buFontTx/>
              <a:buChar char="•"/>
            </a:pPr>
            <a:r>
              <a:rPr lang="en-US" altLang="en-US" sz="1400" dirty="0">
                <a:solidFill>
                  <a:srgbClr val="002060"/>
                </a:solidFill>
              </a:rPr>
              <a:t>WORKS BEST WHEN:</a:t>
            </a:r>
            <a:r>
              <a:rPr lang="en-US" altLang="en-US" sz="1400" dirty="0">
                <a:solidFill>
                  <a:srgbClr val="00B0F0"/>
                </a:solidFill>
              </a:rPr>
              <a:t>  </a:t>
            </a:r>
            <a:r>
              <a:rPr lang="en-US" altLang="en-US" sz="1400" dirty="0">
                <a:latin typeface="Times New Roman" pitchFamily="18" charset="0"/>
                <a:cs typeface="Times New Roman" pitchFamily="18" charset="0"/>
              </a:rPr>
              <a:t>Suits are credible.  Security actions that avoid suits also reduce crime</a:t>
            </a:r>
            <a:r>
              <a:rPr lang="en-US" altLang="en-US" sz="1400" dirty="0"/>
              <a:t>.</a:t>
            </a:r>
          </a:p>
          <a:p>
            <a:pPr eaLnBrk="1" hangingPunct="1">
              <a:buFontTx/>
              <a:buChar char="•"/>
            </a:pPr>
            <a:r>
              <a:rPr lang="en-US" altLang="en-US" sz="1400" dirty="0">
                <a:solidFill>
                  <a:srgbClr val="002060"/>
                </a:solidFill>
              </a:rPr>
              <a:t>EXAMPLES:  </a:t>
            </a:r>
            <a:r>
              <a:rPr lang="en-US" altLang="en-US" sz="1400" dirty="0">
                <a:latin typeface="Times New Roman" pitchFamily="18" charset="0"/>
                <a:cs typeface="Times New Roman" pitchFamily="18" charset="0"/>
              </a:rPr>
              <a:t>Nuisance abatement.  Premise liability.</a:t>
            </a:r>
          </a:p>
          <a:p>
            <a:pPr eaLnBrk="1" hangingPunct="1">
              <a:buFontTx/>
              <a:buChar char="•"/>
            </a:pPr>
            <a:r>
              <a:rPr lang="en-US" altLang="en-US" sz="1400" dirty="0">
                <a:solidFill>
                  <a:srgbClr val="002060"/>
                </a:solidFill>
              </a:rPr>
              <a:t>ADVANTAGES:  </a:t>
            </a:r>
            <a:r>
              <a:rPr lang="en-US" altLang="en-US" sz="1400" dirty="0">
                <a:latin typeface="Times New Roman" pitchFamily="18" charset="0"/>
                <a:cs typeface="Times New Roman" pitchFamily="18" charset="0"/>
              </a:rPr>
              <a:t>Focuses attention on prevention.</a:t>
            </a:r>
          </a:p>
          <a:p>
            <a:pPr eaLnBrk="1" hangingPunct="1">
              <a:buFontTx/>
              <a:buChar char="•"/>
            </a:pPr>
            <a:r>
              <a:rPr lang="en-US" altLang="en-US" sz="1400" dirty="0">
                <a:solidFill>
                  <a:srgbClr val="002060"/>
                </a:solidFill>
              </a:rPr>
              <a:t>PROBLEMS:</a:t>
            </a:r>
            <a:r>
              <a:rPr lang="en-US" altLang="en-US" sz="1400" dirty="0">
                <a:solidFill>
                  <a:srgbClr val="00B0F0"/>
                </a:solidFill>
              </a:rPr>
              <a:t> </a:t>
            </a:r>
            <a:r>
              <a:rPr lang="en-US" altLang="en-US" sz="1400" dirty="0">
                <a:latin typeface="Times New Roman" pitchFamily="18" charset="0"/>
                <a:cs typeface="Times New Roman" pitchFamily="18" charset="0"/>
              </a:rPr>
              <a:t>Few suits against managers with shallow pockets.  Security measures maybe ineffective.  </a:t>
            </a:r>
          </a:p>
        </p:txBody>
      </p:sp>
      <p:sp>
        <p:nvSpPr>
          <p:cNvPr id="26638" name="Title 1"/>
          <p:cNvSpPr>
            <a:spLocks/>
          </p:cNvSpPr>
          <p:nvPr/>
        </p:nvSpPr>
        <p:spPr bwMode="auto">
          <a:xfrm>
            <a:off x="457200" y="0"/>
            <a:ext cx="8229600"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200" b="1">
                <a:solidFill>
                  <a:schemeClr val="tx2"/>
                </a:solidFill>
              </a:rPr>
              <a:t>Civil Law Suits</a:t>
            </a:r>
            <a:r>
              <a:rPr lang="en-US" altLang="en-US" sz="3200" b="1">
                <a:solidFill>
                  <a:srgbClr val="A6A6A6"/>
                </a:solidFill>
              </a:rPr>
              <a:t> </a:t>
            </a:r>
            <a:r>
              <a:rPr lang="en-US" altLang="en-US" sz="3200" b="1">
                <a:solidFill>
                  <a:srgbClr val="5F5F5F"/>
                </a:solidFill>
              </a:rPr>
              <a:t>(Mixed)</a:t>
            </a:r>
          </a:p>
        </p:txBody>
      </p:sp>
      <p:sp>
        <p:nvSpPr>
          <p:cNvPr id="26639" name="AutoShape 28"/>
          <p:cNvSpPr>
            <a:spLocks/>
          </p:cNvSpPr>
          <p:nvPr/>
        </p:nvSpPr>
        <p:spPr bwMode="auto">
          <a:xfrm rot="5400000">
            <a:off x="2346325" y="2244725"/>
            <a:ext cx="225425" cy="3629025"/>
          </a:xfrm>
          <a:prstGeom prst="leftBrace">
            <a:avLst>
              <a:gd name="adj1" fmla="val 134155"/>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6640" name="AutoShape 31"/>
          <p:cNvSpPr>
            <a:spLocks noChangeArrowheads="1"/>
          </p:cNvSpPr>
          <p:nvPr/>
        </p:nvSpPr>
        <p:spPr bwMode="auto">
          <a:xfrm rot="5400000" flipV="1">
            <a:off x="2197894" y="3104357"/>
            <a:ext cx="871537" cy="800100"/>
          </a:xfrm>
          <a:custGeom>
            <a:avLst/>
            <a:gdLst>
              <a:gd name="T0" fmla="*/ 24625683 w 21600"/>
              <a:gd name="T1" fmla="*/ 0 h 21600"/>
              <a:gd name="T2" fmla="*/ 24625683 w 21600"/>
              <a:gd name="T3" fmla="*/ 16681824 h 21600"/>
              <a:gd name="T4" fmla="*/ 5269933 w 21600"/>
              <a:gd name="T5" fmla="*/ 29637036 h 21600"/>
              <a:gd name="T6" fmla="*/ 35165587 w 21600"/>
              <a:gd name="T7" fmla="*/ 8340894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6641" name="Rectangle 32"/>
          <p:cNvSpPr>
            <a:spLocks noChangeArrowheads="1"/>
          </p:cNvSpPr>
          <p:nvPr/>
        </p:nvSpPr>
        <p:spPr bwMode="auto">
          <a:xfrm>
            <a:off x="2708275" y="3067050"/>
            <a:ext cx="3351213" cy="2603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6642" name="Text Box 30"/>
          <p:cNvSpPr txBox="1">
            <a:spLocks noChangeArrowheads="1"/>
          </p:cNvSpPr>
          <p:nvPr/>
        </p:nvSpPr>
        <p:spPr bwMode="auto">
          <a:xfrm>
            <a:off x="4846638" y="3000375"/>
            <a:ext cx="2909887"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dirty="0">
                <a:solidFill>
                  <a:srgbClr val="002060"/>
                </a:solidFill>
                <a:latin typeface="Verdana" pitchFamily="34" charset="0"/>
              </a:rPr>
              <a:t>Face uncertainty about suit</a:t>
            </a:r>
          </a:p>
        </p:txBody>
      </p:sp>
    </p:spTree>
    <p:extLst>
      <p:ext uri="{BB962C8B-B14F-4D97-AF65-F5344CB8AC3E}">
        <p14:creationId xmlns:p14="http://schemas.microsoft.com/office/powerpoint/2010/main" val="14011634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9"/>
          <p:cNvSpPr txBox="1">
            <a:spLocks noChangeArrowheads="1"/>
          </p:cNvSpPr>
          <p:nvPr/>
        </p:nvSpPr>
        <p:spPr bwMode="auto">
          <a:xfrm rot="-5400000">
            <a:off x="-923131" y="4452144"/>
            <a:ext cx="25844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latin typeface="Times New Roman" pitchFamily="18" charset="0"/>
                <a:cs typeface="Times New Roman" pitchFamily="18" charset="0"/>
              </a:rPr>
              <a:t>Frequency of troublesome events</a:t>
            </a:r>
          </a:p>
        </p:txBody>
      </p:sp>
      <p:sp>
        <p:nvSpPr>
          <p:cNvPr id="27651" name="TextBox 10"/>
          <p:cNvSpPr txBox="1">
            <a:spLocks noChangeArrowheads="1"/>
          </p:cNvSpPr>
          <p:nvPr/>
        </p:nvSpPr>
        <p:spPr bwMode="auto">
          <a:xfrm>
            <a:off x="592138" y="5870575"/>
            <a:ext cx="3582987"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imes New Roman" pitchFamily="18" charset="0"/>
                <a:cs typeface="Times New Roman" pitchFamily="18" charset="0"/>
              </a:rPr>
              <a:t>Most                   Rank order of places                    Least</a:t>
            </a:r>
          </a:p>
        </p:txBody>
      </p:sp>
      <p:grpSp>
        <p:nvGrpSpPr>
          <p:cNvPr id="27652" name="Group 8"/>
          <p:cNvGrpSpPr>
            <a:grpSpLocks/>
          </p:cNvGrpSpPr>
          <p:nvPr/>
        </p:nvGrpSpPr>
        <p:grpSpPr bwMode="auto">
          <a:xfrm>
            <a:off x="620713" y="1296988"/>
            <a:ext cx="3602037" cy="4586287"/>
            <a:chOff x="914400" y="1371600"/>
            <a:chExt cx="7162800" cy="3886200"/>
          </a:xfrm>
        </p:grpSpPr>
        <p:cxnSp>
          <p:nvCxnSpPr>
            <p:cNvPr id="4" name="Straight Connector 3"/>
            <p:cNvCxnSpPr/>
            <p:nvPr/>
          </p:nvCxnSpPr>
          <p:spPr>
            <a:xfrm rot="5400000">
              <a:off x="-1028701" y="3314700"/>
              <a:ext cx="38862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0800000">
              <a:off x="914400" y="5257800"/>
              <a:ext cx="71628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6" name="Straight Connector 12"/>
          <p:cNvCxnSpPr/>
          <p:nvPr/>
        </p:nvCxnSpPr>
        <p:spPr bwMode="auto">
          <a:xfrm>
            <a:off x="1874838" y="5843588"/>
            <a:ext cx="2347912" cy="4762"/>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Arc 16"/>
          <p:cNvSpPr>
            <a:spLocks noChangeArrowheads="1"/>
          </p:cNvSpPr>
          <p:nvPr/>
        </p:nvSpPr>
        <p:spPr bwMode="auto">
          <a:xfrm rot="10800000">
            <a:off x="798513" y="3906838"/>
            <a:ext cx="2322512" cy="1941512"/>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FFC000"/>
            </a:solidFill>
            <a:miter lim="800000"/>
            <a:headEnd/>
            <a:tailEnd/>
          </a:ln>
        </p:spPr>
        <p:txBody>
          <a:bodyPr rot="10800000" anchor="ctr"/>
          <a:lstStyle/>
          <a:p>
            <a:pPr algn="ctr">
              <a:defRPr/>
            </a:pPr>
            <a:endParaRPr lang="en-US">
              <a:latin typeface="+mn-lt"/>
              <a:cs typeface="+mn-cs"/>
            </a:endParaRPr>
          </a:p>
        </p:txBody>
      </p:sp>
      <p:sp>
        <p:nvSpPr>
          <p:cNvPr id="8" name="Arc 17"/>
          <p:cNvSpPr>
            <a:spLocks noChangeArrowheads="1"/>
          </p:cNvSpPr>
          <p:nvPr/>
        </p:nvSpPr>
        <p:spPr bwMode="auto">
          <a:xfrm rot="10800000">
            <a:off x="682625" y="2725738"/>
            <a:ext cx="1695450" cy="3051175"/>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FF0000"/>
            </a:solidFill>
            <a:miter lim="800000"/>
            <a:headEnd/>
            <a:tailEnd/>
          </a:ln>
        </p:spPr>
        <p:txBody>
          <a:bodyPr rot="10800000" anchor="ctr"/>
          <a:lstStyle/>
          <a:p>
            <a:pPr algn="ctr">
              <a:defRPr/>
            </a:pPr>
            <a:endParaRPr lang="en-US">
              <a:latin typeface="+mn-lt"/>
              <a:cs typeface="+mn-cs"/>
            </a:endParaRPr>
          </a:p>
        </p:txBody>
      </p:sp>
      <p:cxnSp>
        <p:nvCxnSpPr>
          <p:cNvPr id="27671" name="Straight Connector 21"/>
          <p:cNvCxnSpPr>
            <a:cxnSpLocks noChangeShapeType="1"/>
          </p:cNvCxnSpPr>
          <p:nvPr/>
        </p:nvCxnSpPr>
        <p:spPr bwMode="auto">
          <a:xfrm flipH="1" flipV="1">
            <a:off x="658813" y="3582988"/>
            <a:ext cx="23812" cy="703262"/>
          </a:xfrm>
          <a:prstGeom prst="line">
            <a:avLst/>
          </a:prstGeom>
          <a:noFill/>
          <a:ln w="57150" algn="ctr">
            <a:solidFill>
              <a:srgbClr val="C00000"/>
            </a:solidFill>
            <a:round/>
            <a:headEnd/>
            <a:tailEnd/>
          </a:ln>
          <a:extLst>
            <a:ext uri="{909E8E84-426E-40DD-AFC4-6F175D3DCCD1}">
              <a14:hiddenFill xmlns:a14="http://schemas.microsoft.com/office/drawing/2010/main">
                <a:noFill/>
              </a14:hiddenFill>
            </a:ext>
          </a:extLst>
        </p:spPr>
      </p:cxnSp>
      <p:grpSp>
        <p:nvGrpSpPr>
          <p:cNvPr id="27654" name="Group 13"/>
          <p:cNvGrpSpPr>
            <a:grpSpLocks/>
          </p:cNvGrpSpPr>
          <p:nvPr/>
        </p:nvGrpSpPr>
        <p:grpSpPr bwMode="auto">
          <a:xfrm flipV="1">
            <a:off x="666750" y="1339850"/>
            <a:ext cx="3563938" cy="3122613"/>
            <a:chOff x="516" y="1398"/>
            <a:chExt cx="2245" cy="1967"/>
          </a:xfrm>
        </p:grpSpPr>
        <p:cxnSp>
          <p:nvCxnSpPr>
            <p:cNvPr id="27664" name="Straight Connector 12"/>
            <p:cNvCxnSpPr>
              <a:cxnSpLocks noChangeShapeType="1"/>
            </p:cNvCxnSpPr>
            <p:nvPr/>
          </p:nvCxnSpPr>
          <p:spPr bwMode="auto">
            <a:xfrm>
              <a:off x="1282" y="3362"/>
              <a:ext cx="1479" cy="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sp>
          <p:nvSpPr>
            <p:cNvPr id="17" name="Arc 16"/>
            <p:cNvSpPr>
              <a:spLocks noChangeArrowheads="1"/>
            </p:cNvSpPr>
            <p:nvPr/>
          </p:nvSpPr>
          <p:spPr bwMode="auto">
            <a:xfrm rot="10800000">
              <a:off x="604" y="2142"/>
              <a:ext cx="1463" cy="122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sp>
          <p:nvSpPr>
            <p:cNvPr id="18" name="Arc 17"/>
            <p:cNvSpPr>
              <a:spLocks noChangeArrowheads="1"/>
            </p:cNvSpPr>
            <p:nvPr/>
          </p:nvSpPr>
          <p:spPr bwMode="auto">
            <a:xfrm rot="10800000">
              <a:off x="531" y="1398"/>
              <a:ext cx="1068" cy="1922"/>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cxnSp>
          <p:nvCxnSpPr>
            <p:cNvPr id="27667" name="Straight Connector 21"/>
            <p:cNvCxnSpPr>
              <a:cxnSpLocks noChangeShapeType="1"/>
              <a:stCxn id="18" idx="2"/>
            </p:cNvCxnSpPr>
            <p:nvPr/>
          </p:nvCxnSpPr>
          <p:spPr bwMode="auto">
            <a:xfrm flipH="1" flipV="1">
              <a:off x="516" y="1938"/>
              <a:ext cx="15" cy="44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grpSp>
      <p:sp>
        <p:nvSpPr>
          <p:cNvPr id="27655" name="Line 18"/>
          <p:cNvSpPr>
            <a:spLocks noChangeShapeType="1"/>
          </p:cNvSpPr>
          <p:nvPr/>
        </p:nvSpPr>
        <p:spPr bwMode="auto">
          <a:xfrm flipH="1" flipV="1">
            <a:off x="1254125" y="1747838"/>
            <a:ext cx="625475" cy="0"/>
          </a:xfrm>
          <a:prstGeom prst="line">
            <a:avLst/>
          </a:prstGeom>
          <a:noFill/>
          <a:ln w="57150">
            <a:solidFill>
              <a:srgbClr val="CC0066"/>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7656" name="Text Box 19"/>
          <p:cNvSpPr txBox="1">
            <a:spLocks noChangeArrowheads="1"/>
          </p:cNvSpPr>
          <p:nvPr/>
        </p:nvSpPr>
        <p:spPr bwMode="auto">
          <a:xfrm>
            <a:off x="1779588" y="1603375"/>
            <a:ext cx="107315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solidFill>
                  <a:srgbClr val="FF66CC"/>
                </a:solidFill>
              </a:rPr>
              <a:t>Total events</a:t>
            </a:r>
          </a:p>
        </p:txBody>
      </p:sp>
      <p:sp>
        <p:nvSpPr>
          <p:cNvPr id="27657" name="AutoShape 21"/>
          <p:cNvSpPr>
            <a:spLocks/>
          </p:cNvSpPr>
          <p:nvPr/>
        </p:nvSpPr>
        <p:spPr bwMode="auto">
          <a:xfrm rot="5400000">
            <a:off x="832644" y="3053556"/>
            <a:ext cx="204788" cy="581025"/>
          </a:xfrm>
          <a:prstGeom prst="leftBrace">
            <a:avLst>
              <a:gd name="adj1" fmla="val 2364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7658" name="Text Box 22"/>
          <p:cNvSpPr txBox="1">
            <a:spLocks noChangeArrowheads="1"/>
          </p:cNvSpPr>
          <p:nvPr/>
        </p:nvSpPr>
        <p:spPr bwMode="auto">
          <a:xfrm>
            <a:off x="4846638" y="2122488"/>
            <a:ext cx="2395537" cy="6413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b="1" dirty="0">
                <a:latin typeface="Verdana" pitchFamily="34" charset="0"/>
              </a:rPr>
              <a:t>Fee charged for exceeding a limit</a:t>
            </a:r>
          </a:p>
        </p:txBody>
      </p:sp>
      <p:sp>
        <p:nvSpPr>
          <p:cNvPr id="27659" name="AutoShape 23"/>
          <p:cNvSpPr>
            <a:spLocks noChangeArrowheads="1"/>
          </p:cNvSpPr>
          <p:nvPr/>
        </p:nvSpPr>
        <p:spPr bwMode="auto">
          <a:xfrm rot="5400000" flipV="1">
            <a:off x="667544" y="2345532"/>
            <a:ext cx="871537" cy="800100"/>
          </a:xfrm>
          <a:custGeom>
            <a:avLst/>
            <a:gdLst>
              <a:gd name="T0" fmla="*/ 24625683 w 21600"/>
              <a:gd name="T1" fmla="*/ 0 h 21600"/>
              <a:gd name="T2" fmla="*/ 24625683 w 21600"/>
              <a:gd name="T3" fmla="*/ 16681824 h 21600"/>
              <a:gd name="T4" fmla="*/ 5269933 w 21600"/>
              <a:gd name="T5" fmla="*/ 29637036 h 21600"/>
              <a:gd name="T6" fmla="*/ 35165587 w 21600"/>
              <a:gd name="T7" fmla="*/ 8340894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7660" name="Rectangle 24"/>
          <p:cNvSpPr>
            <a:spLocks noChangeArrowheads="1"/>
          </p:cNvSpPr>
          <p:nvPr/>
        </p:nvSpPr>
        <p:spPr bwMode="auto">
          <a:xfrm>
            <a:off x="1495425" y="2311400"/>
            <a:ext cx="3351213" cy="2603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7661" name="Text Box 25"/>
          <p:cNvSpPr txBox="1">
            <a:spLocks noChangeArrowheads="1"/>
          </p:cNvSpPr>
          <p:nvPr/>
        </p:nvSpPr>
        <p:spPr bwMode="auto">
          <a:xfrm>
            <a:off x="1039813" y="2279650"/>
            <a:ext cx="1144587"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a:solidFill>
                  <a:schemeClr val="bg2"/>
                </a:solidFill>
              </a:rPr>
              <a:t>Only worst</a:t>
            </a:r>
          </a:p>
        </p:txBody>
      </p:sp>
      <p:sp>
        <p:nvSpPr>
          <p:cNvPr id="27662" name="Title 1"/>
          <p:cNvSpPr>
            <a:spLocks/>
          </p:cNvSpPr>
          <p:nvPr/>
        </p:nvSpPr>
        <p:spPr bwMode="auto">
          <a:xfrm>
            <a:off x="457200" y="0"/>
            <a:ext cx="8229600"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200" b="1">
                <a:solidFill>
                  <a:schemeClr val="tx2"/>
                </a:solidFill>
              </a:rPr>
              <a:t>Fines/Taxes/User Fees</a:t>
            </a:r>
            <a:r>
              <a:rPr lang="en-US" altLang="en-US" sz="3200" b="1">
                <a:solidFill>
                  <a:srgbClr val="A6A6A6"/>
                </a:solidFill>
              </a:rPr>
              <a:t> </a:t>
            </a:r>
            <a:r>
              <a:rPr lang="en-US" altLang="en-US" sz="3200" b="1">
                <a:solidFill>
                  <a:srgbClr val="5F5F5F"/>
                </a:solidFill>
              </a:rPr>
              <a:t>(Performance)</a:t>
            </a:r>
          </a:p>
        </p:txBody>
      </p:sp>
      <p:sp>
        <p:nvSpPr>
          <p:cNvPr id="27663" name="Content Placeholder 2"/>
          <p:cNvSpPr>
            <a:spLocks/>
          </p:cNvSpPr>
          <p:nvPr/>
        </p:nvSpPr>
        <p:spPr bwMode="auto">
          <a:xfrm>
            <a:off x="4572000" y="2971800"/>
            <a:ext cx="4297362" cy="303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228600" indent="-228600" eaLnBrk="1" hangingPunct="1">
              <a:lnSpc>
                <a:spcPct val="90000"/>
              </a:lnSpc>
              <a:spcBef>
                <a:spcPct val="20000"/>
              </a:spcBef>
              <a:buFontTx/>
              <a:buChar char="•"/>
            </a:pPr>
            <a:r>
              <a:rPr lang="en-US" altLang="en-US" sz="1400" dirty="0">
                <a:solidFill>
                  <a:srgbClr val="002060"/>
                </a:solidFill>
              </a:rPr>
              <a:t>HOW IT WORKS:  </a:t>
            </a:r>
            <a:r>
              <a:rPr lang="en-US" altLang="en-US" sz="1400" dirty="0">
                <a:latin typeface="Times New Roman" pitchFamily="18" charset="0"/>
                <a:cs typeface="Times New Roman" pitchFamily="18" charset="0"/>
              </a:rPr>
              <a:t>Places are fined when they exceed a maximum permitted level of crime.</a:t>
            </a:r>
          </a:p>
          <a:p>
            <a:pPr marL="228600" indent="-228600" eaLnBrk="1" hangingPunct="1">
              <a:lnSpc>
                <a:spcPct val="90000"/>
              </a:lnSpc>
              <a:spcBef>
                <a:spcPct val="20000"/>
              </a:spcBef>
              <a:buFontTx/>
              <a:buChar char="•"/>
            </a:pPr>
            <a:r>
              <a:rPr lang="en-US" altLang="en-US" sz="1400" dirty="0">
                <a:solidFill>
                  <a:srgbClr val="002060"/>
                </a:solidFill>
              </a:rPr>
              <a:t>WORKS BEST WHEN:  </a:t>
            </a:r>
            <a:r>
              <a:rPr lang="en-US" altLang="en-US" sz="1400" dirty="0">
                <a:latin typeface="Times New Roman" pitchFamily="18" charset="0"/>
                <a:cs typeface="Times New Roman" pitchFamily="18" charset="0"/>
              </a:rPr>
              <a:t>Max is clear, has few exceptions, is  easily &amp; accurately measured, and is politically defensible.</a:t>
            </a:r>
          </a:p>
          <a:p>
            <a:pPr marL="228600" indent="-228600" eaLnBrk="1" hangingPunct="1">
              <a:lnSpc>
                <a:spcPct val="90000"/>
              </a:lnSpc>
              <a:spcBef>
                <a:spcPct val="20000"/>
              </a:spcBef>
              <a:buFontTx/>
              <a:buChar char="•"/>
            </a:pPr>
            <a:r>
              <a:rPr lang="en-US" altLang="en-US" sz="1400" dirty="0">
                <a:solidFill>
                  <a:srgbClr val="002060"/>
                </a:solidFill>
              </a:rPr>
              <a:t>EXAMPLES:  </a:t>
            </a:r>
            <a:r>
              <a:rPr lang="en-US" altLang="en-US" sz="1400" dirty="0">
                <a:latin typeface="Times New Roman" pitchFamily="18" charset="0"/>
                <a:cs typeface="Times New Roman" pitchFamily="18" charset="0"/>
              </a:rPr>
              <a:t>Milwaukee &amp; Cincinnati caps on calls to apartments. False alarm caps.</a:t>
            </a:r>
          </a:p>
          <a:p>
            <a:pPr marL="228600" indent="-228600" eaLnBrk="1" hangingPunct="1">
              <a:lnSpc>
                <a:spcPct val="90000"/>
              </a:lnSpc>
              <a:spcBef>
                <a:spcPct val="20000"/>
              </a:spcBef>
              <a:buFontTx/>
              <a:buChar char="•"/>
            </a:pPr>
            <a:r>
              <a:rPr lang="en-US" altLang="en-US" sz="1400" dirty="0">
                <a:solidFill>
                  <a:srgbClr val="002060"/>
                </a:solidFill>
              </a:rPr>
              <a:t>ADVANTAGES:  </a:t>
            </a:r>
            <a:r>
              <a:rPr lang="en-US" altLang="en-US" sz="1400" dirty="0">
                <a:latin typeface="Times New Roman" pitchFamily="18" charset="0"/>
                <a:cs typeface="Times New Roman" pitchFamily="18" charset="0"/>
              </a:rPr>
              <a:t>Easy to explain. Produces revenue. Encourages innovation.</a:t>
            </a:r>
          </a:p>
          <a:p>
            <a:pPr marL="228600" indent="-228600" eaLnBrk="1" hangingPunct="1">
              <a:lnSpc>
                <a:spcPct val="90000"/>
              </a:lnSpc>
              <a:spcBef>
                <a:spcPct val="20000"/>
              </a:spcBef>
              <a:buFontTx/>
              <a:buChar char="•"/>
            </a:pPr>
            <a:r>
              <a:rPr lang="en-US" altLang="en-US" sz="1400" dirty="0">
                <a:solidFill>
                  <a:srgbClr val="002060"/>
                </a:solidFill>
              </a:rPr>
              <a:t>PROBLEMS: </a:t>
            </a:r>
            <a:r>
              <a:rPr lang="en-US" altLang="en-US" sz="1400" dirty="0">
                <a:latin typeface="Times New Roman" pitchFamily="18" charset="0"/>
                <a:cs typeface="Times New Roman" pitchFamily="18" charset="0"/>
              </a:rPr>
              <a:t>Enforcement can be difficult. Treats all polluters the same regardless of abatement costs. Exceptions make enforcement difficult.</a:t>
            </a:r>
          </a:p>
          <a:p>
            <a:pPr eaLnBrk="1" hangingPunct="1">
              <a:lnSpc>
                <a:spcPct val="90000"/>
              </a:lnSpc>
              <a:spcBef>
                <a:spcPct val="20000"/>
              </a:spcBef>
              <a:buFontTx/>
              <a:buChar char="•"/>
            </a:pPr>
            <a:endParaRPr lang="en-US" altLang="en-US" sz="1400" dirty="0"/>
          </a:p>
        </p:txBody>
      </p:sp>
    </p:spTree>
    <p:extLst>
      <p:ext uri="{BB962C8B-B14F-4D97-AF65-F5344CB8AC3E}">
        <p14:creationId xmlns:p14="http://schemas.microsoft.com/office/powerpoint/2010/main" val="3168260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39762"/>
          </a:xfrm>
        </p:spPr>
        <p:txBody>
          <a:bodyPr/>
          <a:lstStyle/>
          <a:p>
            <a:r>
              <a:rPr lang="en-US" sz="3200" dirty="0"/>
              <a:t>Abatement Costs</a:t>
            </a:r>
          </a:p>
        </p:txBody>
      </p:sp>
      <p:sp>
        <p:nvSpPr>
          <p:cNvPr id="4" name="TextBox 3"/>
          <p:cNvSpPr txBox="1"/>
          <p:nvPr/>
        </p:nvSpPr>
        <p:spPr>
          <a:xfrm>
            <a:off x="6324600" y="381000"/>
            <a:ext cx="2667000" cy="4524315"/>
          </a:xfrm>
          <a:prstGeom prst="rect">
            <a:avLst/>
          </a:prstGeom>
          <a:noFill/>
        </p:spPr>
        <p:txBody>
          <a:bodyPr wrap="square" rtlCol="0">
            <a:spAutoFit/>
          </a:bodyPr>
          <a:lstStyle/>
          <a:p>
            <a:r>
              <a:rPr lang="en-US" dirty="0">
                <a:latin typeface="Times New Roman" pitchFamily="18" charset="0"/>
                <a:cs typeface="Times New Roman" pitchFamily="18" charset="0"/>
              </a:rPr>
              <a:t>Abatement cost is the cost of crime reduction, often expressed as crimes/$ spent.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Abatement costs are not constant.  It costs less to abate the first crimes than additional crimes.  The last crime reduced is the marginal crime.  </a:t>
            </a:r>
          </a:p>
          <a:p>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Different owners have different marginal abatement costs.</a:t>
            </a:r>
          </a:p>
          <a:p>
            <a:endParaRPr lang="en-US" dirty="0">
              <a:latin typeface="Times New Roman" pitchFamily="18" charset="0"/>
              <a:cs typeface="Times New Roman" pitchFamily="18" charset="0"/>
            </a:endParaRPr>
          </a:p>
        </p:txBody>
      </p:sp>
      <p:grpSp>
        <p:nvGrpSpPr>
          <p:cNvPr id="3" name="Group 8"/>
          <p:cNvGrpSpPr/>
          <p:nvPr/>
        </p:nvGrpSpPr>
        <p:grpSpPr>
          <a:xfrm>
            <a:off x="685800" y="1219200"/>
            <a:ext cx="4191000" cy="3581400"/>
            <a:chOff x="914400" y="1828800"/>
            <a:chExt cx="4114800" cy="3581400"/>
          </a:xfrm>
        </p:grpSpPr>
        <p:cxnSp>
          <p:nvCxnSpPr>
            <p:cNvPr id="6" name="Straight Connector 5"/>
            <p:cNvCxnSpPr/>
            <p:nvPr/>
          </p:nvCxnSpPr>
          <p:spPr>
            <a:xfrm rot="5400000">
              <a:off x="-876300" y="3619500"/>
              <a:ext cx="3581400"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rot="10800000">
              <a:off x="914400" y="5410200"/>
              <a:ext cx="4114800" cy="0"/>
            </a:xfrm>
            <a:prstGeom prst="line">
              <a:avLst/>
            </a:prstGeom>
            <a:ln w="190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828800" y="5029200"/>
            <a:ext cx="2929007" cy="369332"/>
          </a:xfrm>
          <a:prstGeom prst="rect">
            <a:avLst/>
          </a:prstGeom>
          <a:noFill/>
        </p:spPr>
        <p:txBody>
          <a:bodyPr wrap="none" rtlCol="0">
            <a:spAutoFit/>
          </a:bodyPr>
          <a:lstStyle/>
          <a:p>
            <a:r>
              <a:rPr lang="en-US" dirty="0"/>
              <a:t>Crimes prevented (abated)</a:t>
            </a:r>
          </a:p>
        </p:txBody>
      </p:sp>
      <p:sp>
        <p:nvSpPr>
          <p:cNvPr id="11" name="TextBox 10"/>
          <p:cNvSpPr txBox="1"/>
          <p:nvPr/>
        </p:nvSpPr>
        <p:spPr>
          <a:xfrm>
            <a:off x="304800" y="1219200"/>
            <a:ext cx="312906" cy="369332"/>
          </a:xfrm>
          <a:prstGeom prst="rect">
            <a:avLst/>
          </a:prstGeom>
          <a:noFill/>
        </p:spPr>
        <p:txBody>
          <a:bodyPr wrap="none" rtlCol="0">
            <a:spAutoFit/>
          </a:bodyPr>
          <a:lstStyle/>
          <a:p>
            <a:r>
              <a:rPr lang="en-US" dirty="0"/>
              <a:t>$</a:t>
            </a:r>
          </a:p>
        </p:txBody>
      </p:sp>
      <p:sp>
        <p:nvSpPr>
          <p:cNvPr id="13" name="Arc 12"/>
          <p:cNvSpPr/>
          <p:nvPr/>
        </p:nvSpPr>
        <p:spPr>
          <a:xfrm rot="6129068">
            <a:off x="-2631269" y="-2423907"/>
            <a:ext cx="6150462" cy="8158083"/>
          </a:xfrm>
          <a:prstGeom prst="arc">
            <a:avLst>
              <a:gd name="adj1" fmla="val 16200000"/>
              <a:gd name="adj2" fmla="val 20590489"/>
            </a:avLst>
          </a:prstGeom>
          <a:ln w="38100">
            <a:solidFill>
              <a:schemeClr val="accent1">
                <a:lumMod val="2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Arc 13"/>
          <p:cNvSpPr/>
          <p:nvPr/>
        </p:nvSpPr>
        <p:spPr>
          <a:xfrm rot="5400000">
            <a:off x="-1904999" y="-1816862"/>
            <a:ext cx="3810000" cy="9424923"/>
          </a:xfrm>
          <a:prstGeom prst="arc">
            <a:avLst>
              <a:gd name="adj1" fmla="val 16659423"/>
              <a:gd name="adj2" fmla="val 20188100"/>
            </a:avLst>
          </a:prstGeom>
          <a:ln w="38100">
            <a:solidFill>
              <a:srgbClr val="0070C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6" name="Straight Connector 15"/>
          <p:cNvCxnSpPr/>
          <p:nvPr/>
        </p:nvCxnSpPr>
        <p:spPr>
          <a:xfrm>
            <a:off x="685800" y="3581400"/>
            <a:ext cx="3200400"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5400000" flipH="1" flipV="1">
            <a:off x="3276600" y="4191000"/>
            <a:ext cx="1219200"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343400" y="3382833"/>
            <a:ext cx="262354" cy="369332"/>
          </a:xfrm>
          <a:prstGeom prst="rect">
            <a:avLst/>
          </a:prstGeom>
          <a:noFill/>
        </p:spPr>
        <p:txBody>
          <a:bodyPr wrap="square" rtlCol="0">
            <a:spAutoFit/>
          </a:bodyPr>
          <a:lstStyle/>
          <a:p>
            <a:r>
              <a:rPr lang="en-US" dirty="0"/>
              <a:t>A</a:t>
            </a:r>
          </a:p>
        </p:txBody>
      </p:sp>
      <p:sp>
        <p:nvSpPr>
          <p:cNvPr id="23" name="TextBox 22"/>
          <p:cNvSpPr txBox="1"/>
          <p:nvPr/>
        </p:nvSpPr>
        <p:spPr>
          <a:xfrm>
            <a:off x="4343400" y="2286000"/>
            <a:ext cx="262354" cy="369332"/>
          </a:xfrm>
          <a:prstGeom prst="rect">
            <a:avLst/>
          </a:prstGeom>
          <a:noFill/>
        </p:spPr>
        <p:txBody>
          <a:bodyPr wrap="square" rtlCol="0">
            <a:spAutoFit/>
          </a:bodyPr>
          <a:lstStyle/>
          <a:p>
            <a:r>
              <a:rPr lang="en-US" dirty="0"/>
              <a:t>B</a:t>
            </a:r>
          </a:p>
        </p:txBody>
      </p:sp>
      <p:sp>
        <p:nvSpPr>
          <p:cNvPr id="24" name="TextBox 23"/>
          <p:cNvSpPr txBox="1"/>
          <p:nvPr/>
        </p:nvSpPr>
        <p:spPr>
          <a:xfrm>
            <a:off x="762000" y="762000"/>
            <a:ext cx="5029200" cy="1754326"/>
          </a:xfrm>
          <a:prstGeom prst="rect">
            <a:avLst/>
          </a:prstGeom>
          <a:noFill/>
        </p:spPr>
        <p:txBody>
          <a:bodyPr wrap="square" rtlCol="0">
            <a:spAutoFit/>
          </a:bodyPr>
          <a:lstStyle/>
          <a:p>
            <a:r>
              <a:rPr lang="en-US" sz="1200" dirty="0"/>
              <a:t>Two owners of the same type of facility produce crime.  Owner A can achieve a level of prevented crime (P) with less cost than owner B.  Note that at low levels of prevention, the two owners have about the same marginal abatement costs.   </a:t>
            </a:r>
          </a:p>
          <a:p>
            <a:endParaRPr lang="en-US" sz="1200" dirty="0"/>
          </a:p>
          <a:p>
            <a:r>
              <a:rPr lang="en-US" sz="1200" dirty="0"/>
              <a:t>If more than X crimes are to be prevented, then B will need to be taxed more heavily than A to induce her to comply.  Since taxes are imposed equally across all owners, A will pay more than necessary in taxes if the tax is set high enough to compel B to prevent the crimes. </a:t>
            </a:r>
          </a:p>
        </p:txBody>
      </p:sp>
      <p:sp>
        <p:nvSpPr>
          <p:cNvPr id="25" name="TextBox 24"/>
          <p:cNvSpPr txBox="1"/>
          <p:nvPr/>
        </p:nvSpPr>
        <p:spPr>
          <a:xfrm>
            <a:off x="381000" y="3429000"/>
            <a:ext cx="609600" cy="276999"/>
          </a:xfrm>
          <a:prstGeom prst="rect">
            <a:avLst/>
          </a:prstGeom>
          <a:noFill/>
        </p:spPr>
        <p:txBody>
          <a:bodyPr wrap="square" rtlCol="0">
            <a:spAutoFit/>
          </a:bodyPr>
          <a:lstStyle/>
          <a:p>
            <a:r>
              <a:rPr lang="en-US" sz="1200" dirty="0"/>
              <a:t>$B</a:t>
            </a:r>
          </a:p>
        </p:txBody>
      </p:sp>
      <p:sp>
        <p:nvSpPr>
          <p:cNvPr id="26" name="TextBox 25"/>
          <p:cNvSpPr txBox="1"/>
          <p:nvPr/>
        </p:nvSpPr>
        <p:spPr>
          <a:xfrm>
            <a:off x="304800" y="3810000"/>
            <a:ext cx="609600" cy="276999"/>
          </a:xfrm>
          <a:prstGeom prst="rect">
            <a:avLst/>
          </a:prstGeom>
          <a:noFill/>
        </p:spPr>
        <p:txBody>
          <a:bodyPr wrap="square" rtlCol="0">
            <a:spAutoFit/>
          </a:bodyPr>
          <a:lstStyle/>
          <a:p>
            <a:r>
              <a:rPr lang="en-US" sz="1200" dirty="0"/>
              <a:t>$A</a:t>
            </a:r>
          </a:p>
        </p:txBody>
      </p:sp>
      <p:sp>
        <p:nvSpPr>
          <p:cNvPr id="27" name="TextBox 26"/>
          <p:cNvSpPr txBox="1"/>
          <p:nvPr/>
        </p:nvSpPr>
        <p:spPr>
          <a:xfrm>
            <a:off x="3733800" y="4800600"/>
            <a:ext cx="304800" cy="276999"/>
          </a:xfrm>
          <a:prstGeom prst="rect">
            <a:avLst/>
          </a:prstGeom>
          <a:noFill/>
        </p:spPr>
        <p:txBody>
          <a:bodyPr wrap="square" rtlCol="0">
            <a:spAutoFit/>
          </a:bodyPr>
          <a:lstStyle/>
          <a:p>
            <a:r>
              <a:rPr lang="en-US" sz="1200" dirty="0"/>
              <a:t>P</a:t>
            </a:r>
          </a:p>
        </p:txBody>
      </p:sp>
      <p:cxnSp>
        <p:nvCxnSpPr>
          <p:cNvPr id="30" name="Straight Connector 29"/>
          <p:cNvCxnSpPr/>
          <p:nvPr/>
        </p:nvCxnSpPr>
        <p:spPr>
          <a:xfrm>
            <a:off x="685800" y="3962400"/>
            <a:ext cx="3200400"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2743200" y="3276600"/>
            <a:ext cx="2438400" cy="1295400"/>
          </a:xfrm>
          <a:prstGeom prst="line">
            <a:avLst/>
          </a:pr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5400000" flipH="1" flipV="1">
            <a:off x="2949833" y="2765167"/>
            <a:ext cx="1796534" cy="1752600"/>
          </a:xfrm>
          <a:prstGeom prst="line">
            <a:avLst/>
          </a:prstGeom>
          <a:ln>
            <a:solidFill>
              <a:schemeClr val="bg2">
                <a:lumMod val="60000"/>
                <a:lumOff val="4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flipH="1" flipV="1">
            <a:off x="2552700" y="4610100"/>
            <a:ext cx="381000"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685800" y="4419600"/>
            <a:ext cx="2133600" cy="0"/>
          </a:xfrm>
          <a:prstGeom prst="line">
            <a:avLst/>
          </a:prstGeom>
          <a:ln>
            <a:solidFill>
              <a:srgbClr val="CC6600"/>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590800" y="4800600"/>
            <a:ext cx="304800" cy="276999"/>
          </a:xfrm>
          <a:prstGeom prst="rect">
            <a:avLst/>
          </a:prstGeom>
          <a:noFill/>
        </p:spPr>
        <p:txBody>
          <a:bodyPr wrap="square" rtlCol="0">
            <a:spAutoFit/>
          </a:bodyPr>
          <a:lstStyle/>
          <a:p>
            <a:r>
              <a:rPr lang="en-US" sz="1200" dirty="0"/>
              <a:t>X</a:t>
            </a:r>
          </a:p>
        </p:txBody>
      </p:sp>
    </p:spTree>
    <p:extLst>
      <p:ext uri="{BB962C8B-B14F-4D97-AF65-F5344CB8AC3E}">
        <p14:creationId xmlns:p14="http://schemas.microsoft.com/office/powerpoint/2010/main" val="23347852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9"/>
          <p:cNvSpPr txBox="1">
            <a:spLocks noChangeArrowheads="1"/>
          </p:cNvSpPr>
          <p:nvPr/>
        </p:nvSpPr>
        <p:spPr bwMode="auto">
          <a:xfrm rot="-5400000">
            <a:off x="-965993" y="4336256"/>
            <a:ext cx="25844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a:latin typeface="Times New Roman" pitchFamily="18" charset="0"/>
                <a:cs typeface="Times New Roman" pitchFamily="18" charset="0"/>
              </a:rPr>
              <a:t>Frequency of troublesome events</a:t>
            </a:r>
          </a:p>
        </p:txBody>
      </p:sp>
      <p:sp>
        <p:nvSpPr>
          <p:cNvPr id="28675" name="TextBox 10"/>
          <p:cNvSpPr txBox="1">
            <a:spLocks noChangeArrowheads="1"/>
          </p:cNvSpPr>
          <p:nvPr/>
        </p:nvSpPr>
        <p:spPr bwMode="auto">
          <a:xfrm>
            <a:off x="549275" y="5754688"/>
            <a:ext cx="358298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imes New Roman" pitchFamily="18" charset="0"/>
                <a:cs typeface="Times New Roman" pitchFamily="18" charset="0"/>
              </a:rPr>
              <a:t>Most                   Rank order of places                    Least</a:t>
            </a:r>
          </a:p>
        </p:txBody>
      </p:sp>
      <p:grpSp>
        <p:nvGrpSpPr>
          <p:cNvPr id="28676" name="Group 8"/>
          <p:cNvGrpSpPr>
            <a:grpSpLocks/>
          </p:cNvGrpSpPr>
          <p:nvPr/>
        </p:nvGrpSpPr>
        <p:grpSpPr bwMode="auto">
          <a:xfrm>
            <a:off x="577850" y="1181100"/>
            <a:ext cx="3602038" cy="4586288"/>
            <a:chOff x="914400" y="1371600"/>
            <a:chExt cx="7162800" cy="3886200"/>
          </a:xfrm>
        </p:grpSpPr>
        <p:cxnSp>
          <p:nvCxnSpPr>
            <p:cNvPr id="4" name="Straight Connector 3"/>
            <p:cNvCxnSpPr/>
            <p:nvPr/>
          </p:nvCxnSpPr>
          <p:spPr>
            <a:xfrm rot="5400000">
              <a:off x="-1028700" y="3314700"/>
              <a:ext cx="38862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rot="10800000">
              <a:off x="914400" y="5257800"/>
              <a:ext cx="7162800" cy="0"/>
            </a:xfrm>
            <a:prstGeom prst="line">
              <a:avLst/>
            </a:prstGeom>
            <a:ln w="19050">
              <a:solidFill>
                <a:schemeClr val="tx1">
                  <a:lumMod val="85000"/>
                </a:schemeClr>
              </a:solidFill>
            </a:ln>
          </p:spPr>
          <p:style>
            <a:lnRef idx="1">
              <a:schemeClr val="accent1"/>
            </a:lnRef>
            <a:fillRef idx="0">
              <a:schemeClr val="accent1"/>
            </a:fillRef>
            <a:effectRef idx="0">
              <a:schemeClr val="accent1"/>
            </a:effectRef>
            <a:fontRef idx="minor">
              <a:schemeClr val="tx1"/>
            </a:fontRef>
          </p:style>
        </p:cxnSp>
      </p:grpSp>
      <p:cxnSp>
        <p:nvCxnSpPr>
          <p:cNvPr id="6" name="Straight Connector 12"/>
          <p:cNvCxnSpPr/>
          <p:nvPr/>
        </p:nvCxnSpPr>
        <p:spPr bwMode="auto">
          <a:xfrm>
            <a:off x="1831975" y="5727700"/>
            <a:ext cx="2347913" cy="4763"/>
          </a:xfrm>
          <a:prstGeom prst="line">
            <a:avLst/>
          </a:prstGeom>
          <a:ln w="571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Arc 16"/>
          <p:cNvSpPr>
            <a:spLocks noChangeArrowheads="1"/>
          </p:cNvSpPr>
          <p:nvPr/>
        </p:nvSpPr>
        <p:spPr bwMode="auto">
          <a:xfrm rot="10800000">
            <a:off x="755650" y="3790950"/>
            <a:ext cx="2322513" cy="194151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FFC000"/>
            </a:solidFill>
            <a:miter lim="800000"/>
            <a:headEnd/>
            <a:tailEnd/>
          </a:ln>
        </p:spPr>
        <p:txBody>
          <a:bodyPr rot="10800000" anchor="ctr"/>
          <a:lstStyle/>
          <a:p>
            <a:pPr algn="ctr">
              <a:defRPr/>
            </a:pPr>
            <a:endParaRPr lang="en-US">
              <a:latin typeface="+mn-lt"/>
              <a:cs typeface="+mn-cs"/>
            </a:endParaRPr>
          </a:p>
        </p:txBody>
      </p:sp>
      <p:sp>
        <p:nvSpPr>
          <p:cNvPr id="8" name="Arc 17"/>
          <p:cNvSpPr>
            <a:spLocks noChangeArrowheads="1"/>
          </p:cNvSpPr>
          <p:nvPr/>
        </p:nvSpPr>
        <p:spPr bwMode="auto">
          <a:xfrm rot="10800000">
            <a:off x="639763" y="2609850"/>
            <a:ext cx="1695450" cy="3051175"/>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FF0000"/>
            </a:solidFill>
            <a:miter lim="800000"/>
            <a:headEnd/>
            <a:tailEnd/>
          </a:ln>
        </p:spPr>
        <p:txBody>
          <a:bodyPr rot="10800000" anchor="ctr"/>
          <a:lstStyle/>
          <a:p>
            <a:pPr algn="ctr">
              <a:defRPr/>
            </a:pPr>
            <a:endParaRPr lang="en-US">
              <a:latin typeface="+mn-lt"/>
              <a:cs typeface="+mn-cs"/>
            </a:endParaRPr>
          </a:p>
        </p:txBody>
      </p:sp>
      <p:cxnSp>
        <p:nvCxnSpPr>
          <p:cNvPr id="28720" name="Straight Connector 21"/>
          <p:cNvCxnSpPr>
            <a:cxnSpLocks noChangeShapeType="1"/>
          </p:cNvCxnSpPr>
          <p:nvPr/>
        </p:nvCxnSpPr>
        <p:spPr bwMode="auto">
          <a:xfrm flipH="1" flipV="1">
            <a:off x="615950" y="3467100"/>
            <a:ext cx="23813" cy="703263"/>
          </a:xfrm>
          <a:prstGeom prst="line">
            <a:avLst/>
          </a:prstGeom>
          <a:noFill/>
          <a:ln w="57150" algn="ctr">
            <a:solidFill>
              <a:srgbClr val="C00000"/>
            </a:solidFill>
            <a:round/>
            <a:headEnd/>
            <a:tailEnd/>
          </a:ln>
          <a:extLst>
            <a:ext uri="{909E8E84-426E-40DD-AFC4-6F175D3DCCD1}">
              <a14:hiddenFill xmlns:a14="http://schemas.microsoft.com/office/drawing/2010/main">
                <a:noFill/>
              </a14:hiddenFill>
            </a:ext>
          </a:extLst>
        </p:spPr>
      </p:cxnSp>
      <p:grpSp>
        <p:nvGrpSpPr>
          <p:cNvPr id="28678" name="Group 12"/>
          <p:cNvGrpSpPr>
            <a:grpSpLocks/>
          </p:cNvGrpSpPr>
          <p:nvPr/>
        </p:nvGrpSpPr>
        <p:grpSpPr bwMode="auto">
          <a:xfrm flipV="1">
            <a:off x="623888" y="1223963"/>
            <a:ext cx="3563937" cy="3122612"/>
            <a:chOff x="516" y="1398"/>
            <a:chExt cx="2245" cy="1967"/>
          </a:xfrm>
        </p:grpSpPr>
        <p:cxnSp>
          <p:nvCxnSpPr>
            <p:cNvPr id="28713" name="Straight Connector 12"/>
            <p:cNvCxnSpPr>
              <a:cxnSpLocks noChangeShapeType="1"/>
            </p:cNvCxnSpPr>
            <p:nvPr/>
          </p:nvCxnSpPr>
          <p:spPr bwMode="auto">
            <a:xfrm>
              <a:off x="1282" y="3362"/>
              <a:ext cx="1479" cy="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sp>
          <p:nvSpPr>
            <p:cNvPr id="17" name="Arc 16"/>
            <p:cNvSpPr>
              <a:spLocks noChangeArrowheads="1"/>
            </p:cNvSpPr>
            <p:nvPr/>
          </p:nvSpPr>
          <p:spPr bwMode="auto">
            <a:xfrm rot="10800000">
              <a:off x="604" y="2142"/>
              <a:ext cx="1463" cy="1223"/>
            </a:xfrm>
            <a:custGeom>
              <a:avLst/>
              <a:gdLst>
                <a:gd name="T0" fmla="*/ 2513507 w 4619624"/>
                <a:gd name="T1" fmla="*/ 6137 h 3150177"/>
                <a:gd name="T2" fmla="*/ 2309812 w 4619624"/>
                <a:gd name="T3" fmla="*/ 1575089 h 3150177"/>
                <a:gd name="T4" fmla="*/ 4254593 w 4619624"/>
                <a:gd name="T5" fmla="*/ 725278 h 3150177"/>
                <a:gd name="T6" fmla="*/ 11796480 60000 65536"/>
                <a:gd name="T7" fmla="*/ 17694720 60000 65536"/>
                <a:gd name="T8" fmla="*/ 5898240 60000 65536"/>
                <a:gd name="T9" fmla="*/ 2513507 w 4619624"/>
                <a:gd name="T10" fmla="*/ 6137 h 3150177"/>
                <a:gd name="T11" fmla="*/ 4254593 w 4619624"/>
                <a:gd name="T12" fmla="*/ 725278 h 3150177"/>
              </a:gdLst>
              <a:ahLst/>
              <a:cxnLst>
                <a:cxn ang="T6">
                  <a:pos x="T0" y="T1"/>
                </a:cxn>
                <a:cxn ang="T7">
                  <a:pos x="T2" y="T3"/>
                </a:cxn>
                <a:cxn ang="T8">
                  <a:pos x="T4" y="T5"/>
                </a:cxn>
              </a:cxnLst>
              <a:rect l="T9" t="T10" r="T11" b="T12"/>
              <a:pathLst>
                <a:path w="4619624" h="3150177" stroke="0">
                  <a:moveTo>
                    <a:pt x="2513507" y="6137"/>
                  </a:moveTo>
                  <a:lnTo>
                    <a:pt x="2513507" y="6136"/>
                  </a:lnTo>
                  <a:cubicBezTo>
                    <a:pt x="3225827" y="49140"/>
                    <a:pt x="3868770" y="314702"/>
                    <a:pt x="4254593" y="725278"/>
                  </a:cubicBezTo>
                  <a:lnTo>
                    <a:pt x="2309812" y="1575089"/>
                  </a:lnTo>
                  <a:close/>
                </a:path>
                <a:path w="4619624" h="3150177" fill="none">
                  <a:moveTo>
                    <a:pt x="2513507" y="6137"/>
                  </a:moveTo>
                  <a:lnTo>
                    <a:pt x="2513507" y="6136"/>
                  </a:lnTo>
                  <a:cubicBezTo>
                    <a:pt x="3225827" y="49140"/>
                    <a:pt x="3868770" y="314702"/>
                    <a:pt x="4254593" y="725278"/>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sp>
          <p:nvSpPr>
            <p:cNvPr id="18" name="Arc 17"/>
            <p:cNvSpPr>
              <a:spLocks noChangeArrowheads="1"/>
            </p:cNvSpPr>
            <p:nvPr/>
          </p:nvSpPr>
          <p:spPr bwMode="auto">
            <a:xfrm rot="10800000">
              <a:off x="531" y="1398"/>
              <a:ext cx="1068" cy="1922"/>
            </a:xfrm>
            <a:custGeom>
              <a:avLst/>
              <a:gdLst>
                <a:gd name="T0" fmla="*/ 2806908 w 3371852"/>
                <a:gd name="T1" fmla="*/ 626735 h 4953001"/>
                <a:gd name="T2" fmla="*/ 1685926 w 3371852"/>
                <a:gd name="T3" fmla="*/ 2476501 h 4953001"/>
                <a:gd name="T4" fmla="*/ 3370354 w 3371852"/>
                <a:gd name="T5" fmla="*/ 2372111 h 4953001"/>
                <a:gd name="T6" fmla="*/ 11796480 60000 65536"/>
                <a:gd name="T7" fmla="*/ 23592960 60000 65536"/>
                <a:gd name="T8" fmla="*/ 5898240 60000 65536"/>
                <a:gd name="T9" fmla="*/ 2806908 w 3371852"/>
                <a:gd name="T10" fmla="*/ 626735 h 4953001"/>
                <a:gd name="T11" fmla="*/ 3370354 w 3371852"/>
                <a:gd name="T12" fmla="*/ 2372111 h 4953001"/>
              </a:gdLst>
              <a:ahLst/>
              <a:cxnLst>
                <a:cxn ang="T6">
                  <a:pos x="T0" y="T1"/>
                </a:cxn>
                <a:cxn ang="T7">
                  <a:pos x="T2" y="T3"/>
                </a:cxn>
                <a:cxn ang="T8">
                  <a:pos x="T4" y="T5"/>
                </a:cxn>
              </a:cxnLst>
              <a:rect l="T9" t="T10" r="T11" b="T12"/>
              <a:pathLst>
                <a:path w="3371852" h="4953001" stroke="0">
                  <a:moveTo>
                    <a:pt x="2806908" y="626735"/>
                  </a:moveTo>
                  <a:lnTo>
                    <a:pt x="2806907" y="626735"/>
                  </a:lnTo>
                  <a:cubicBezTo>
                    <a:pt x="3147814" y="1072511"/>
                    <a:pt x="3351114" y="1702272"/>
                    <a:pt x="3370353" y="2372112"/>
                  </a:cubicBezTo>
                  <a:lnTo>
                    <a:pt x="1685926" y="2476501"/>
                  </a:lnTo>
                  <a:close/>
                </a:path>
                <a:path w="3371852" h="4953001" fill="none">
                  <a:moveTo>
                    <a:pt x="2806908" y="626735"/>
                  </a:moveTo>
                  <a:lnTo>
                    <a:pt x="2806907" y="626735"/>
                  </a:lnTo>
                  <a:cubicBezTo>
                    <a:pt x="3147814" y="1072511"/>
                    <a:pt x="3351114" y="1702272"/>
                    <a:pt x="3370353" y="2372112"/>
                  </a:cubicBezTo>
                </a:path>
              </a:pathLst>
            </a:custGeom>
            <a:noFill/>
            <a:ln w="57150" algn="ctr">
              <a:solidFill>
                <a:srgbClr val="CC0066"/>
              </a:solidFill>
              <a:prstDash val="sysDot"/>
              <a:miter lim="800000"/>
              <a:headEnd/>
              <a:tailEnd/>
            </a:ln>
          </p:spPr>
          <p:txBody>
            <a:bodyPr anchor="ctr"/>
            <a:lstStyle/>
            <a:p>
              <a:pPr algn="ctr">
                <a:defRPr/>
              </a:pPr>
              <a:endParaRPr lang="en-US">
                <a:latin typeface="+mn-lt"/>
                <a:cs typeface="+mn-cs"/>
              </a:endParaRPr>
            </a:p>
          </p:txBody>
        </p:sp>
        <p:cxnSp>
          <p:nvCxnSpPr>
            <p:cNvPr id="28716" name="Straight Connector 21"/>
            <p:cNvCxnSpPr>
              <a:cxnSpLocks noChangeShapeType="1"/>
              <a:stCxn id="18" idx="2"/>
            </p:cNvCxnSpPr>
            <p:nvPr/>
          </p:nvCxnSpPr>
          <p:spPr bwMode="auto">
            <a:xfrm flipH="1" flipV="1">
              <a:off x="516" y="1938"/>
              <a:ext cx="15" cy="443"/>
            </a:xfrm>
            <a:prstGeom prst="line">
              <a:avLst/>
            </a:prstGeom>
            <a:noFill/>
            <a:ln w="57150" algn="ctr">
              <a:solidFill>
                <a:srgbClr val="CC0066"/>
              </a:solidFill>
              <a:prstDash val="sysDot"/>
              <a:round/>
              <a:headEnd/>
              <a:tailEnd/>
            </a:ln>
            <a:extLst>
              <a:ext uri="{909E8E84-426E-40DD-AFC4-6F175D3DCCD1}">
                <a14:hiddenFill xmlns:a14="http://schemas.microsoft.com/office/drawing/2010/main">
                  <a:noFill/>
                </a14:hiddenFill>
              </a:ext>
            </a:extLst>
          </p:spPr>
        </p:cxnSp>
      </p:grpSp>
      <p:sp>
        <p:nvSpPr>
          <p:cNvPr id="28679" name="Line 17"/>
          <p:cNvSpPr>
            <a:spLocks noChangeShapeType="1"/>
          </p:cNvSpPr>
          <p:nvPr/>
        </p:nvSpPr>
        <p:spPr bwMode="auto">
          <a:xfrm flipH="1" flipV="1">
            <a:off x="1211263" y="1631950"/>
            <a:ext cx="625475" cy="0"/>
          </a:xfrm>
          <a:prstGeom prst="line">
            <a:avLst/>
          </a:prstGeom>
          <a:noFill/>
          <a:ln w="57150">
            <a:solidFill>
              <a:srgbClr val="CC0066"/>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8680" name="Text Box 18"/>
          <p:cNvSpPr txBox="1">
            <a:spLocks noChangeArrowheads="1"/>
          </p:cNvSpPr>
          <p:nvPr/>
        </p:nvSpPr>
        <p:spPr bwMode="auto">
          <a:xfrm>
            <a:off x="1736725" y="1487488"/>
            <a:ext cx="10731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b="1">
                <a:solidFill>
                  <a:srgbClr val="FF66CC"/>
                </a:solidFill>
              </a:rPr>
              <a:t>Total events</a:t>
            </a:r>
          </a:p>
        </p:txBody>
      </p:sp>
      <p:sp>
        <p:nvSpPr>
          <p:cNvPr id="28681" name="Title 1"/>
          <p:cNvSpPr>
            <a:spLocks/>
          </p:cNvSpPr>
          <p:nvPr/>
        </p:nvSpPr>
        <p:spPr bwMode="auto">
          <a:xfrm>
            <a:off x="457200" y="0"/>
            <a:ext cx="822960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3200" b="1">
                <a:solidFill>
                  <a:schemeClr val="tx2"/>
                </a:solidFill>
              </a:rPr>
              <a:t>Tradable Permits </a:t>
            </a:r>
            <a:r>
              <a:rPr lang="en-US" altLang="en-US" sz="3600" b="1">
                <a:solidFill>
                  <a:srgbClr val="5F5F5F"/>
                </a:solidFill>
              </a:rPr>
              <a:t>(Performance</a:t>
            </a:r>
            <a:r>
              <a:rPr lang="en-US" altLang="en-US" sz="3600">
                <a:solidFill>
                  <a:srgbClr val="5F5F5F"/>
                </a:solidFill>
              </a:rPr>
              <a:t>)</a:t>
            </a:r>
          </a:p>
        </p:txBody>
      </p:sp>
      <p:sp>
        <p:nvSpPr>
          <p:cNvPr id="28682" name="Content Placeholder 2"/>
          <p:cNvSpPr>
            <a:spLocks/>
          </p:cNvSpPr>
          <p:nvPr/>
        </p:nvSpPr>
        <p:spPr bwMode="auto">
          <a:xfrm>
            <a:off x="4724400" y="1848643"/>
            <a:ext cx="4297362" cy="316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lnSpc>
                <a:spcPct val="90000"/>
              </a:lnSpc>
              <a:spcBef>
                <a:spcPct val="20000"/>
              </a:spcBef>
              <a:buFontTx/>
              <a:buChar char="•"/>
            </a:pPr>
            <a:r>
              <a:rPr lang="en-US" altLang="en-US" sz="1400" dirty="0">
                <a:solidFill>
                  <a:srgbClr val="002060"/>
                </a:solidFill>
              </a:rPr>
              <a:t>HOW IT WORKS:  </a:t>
            </a:r>
            <a:r>
              <a:rPr lang="en-US" altLang="en-US" sz="1400" dirty="0">
                <a:latin typeface="Times New Roman" pitchFamily="18" charset="0"/>
                <a:cs typeface="Times New Roman" pitchFamily="18" charset="0"/>
              </a:rPr>
              <a:t>Cap is set.  Places given permits for crime so that total crime less than previously.  Unneeded permits can be sold in a market.  </a:t>
            </a:r>
          </a:p>
          <a:p>
            <a:pPr eaLnBrk="1" hangingPunct="1">
              <a:lnSpc>
                <a:spcPct val="90000"/>
              </a:lnSpc>
              <a:spcBef>
                <a:spcPct val="20000"/>
              </a:spcBef>
              <a:buFontTx/>
              <a:buChar char="•"/>
            </a:pPr>
            <a:r>
              <a:rPr lang="en-US" altLang="en-US" sz="1400" dirty="0">
                <a:solidFill>
                  <a:srgbClr val="002060"/>
                </a:solidFill>
              </a:rPr>
              <a:t>WORKS BEST WHEN:  </a:t>
            </a:r>
            <a:r>
              <a:rPr lang="en-US" altLang="en-US" sz="1400" dirty="0">
                <a:latin typeface="Times New Roman" pitchFamily="18" charset="0"/>
                <a:cs typeface="Times New Roman" pitchFamily="18" charset="0"/>
              </a:rPr>
              <a:t>Evidence is scant.  Retribution is not a significant goal.  Permits are costly.  Many places in the market.  Large differences in abatement costs.</a:t>
            </a:r>
          </a:p>
          <a:p>
            <a:pPr eaLnBrk="1" hangingPunct="1">
              <a:lnSpc>
                <a:spcPct val="90000"/>
              </a:lnSpc>
              <a:spcBef>
                <a:spcPct val="20000"/>
              </a:spcBef>
              <a:buFontTx/>
              <a:buChar char="•"/>
            </a:pPr>
            <a:r>
              <a:rPr lang="en-US" altLang="en-US" sz="1400" dirty="0">
                <a:solidFill>
                  <a:srgbClr val="002060"/>
                </a:solidFill>
              </a:rPr>
              <a:t>EXAMPLES:  </a:t>
            </a:r>
            <a:r>
              <a:rPr lang="en-US" altLang="en-US" sz="1400" dirty="0">
                <a:latin typeface="Times New Roman" pitchFamily="18" charset="0"/>
                <a:cs typeface="Times New Roman" pitchFamily="18" charset="0"/>
              </a:rPr>
              <a:t>None</a:t>
            </a:r>
          </a:p>
          <a:p>
            <a:pPr eaLnBrk="1" hangingPunct="1">
              <a:lnSpc>
                <a:spcPct val="90000"/>
              </a:lnSpc>
              <a:spcBef>
                <a:spcPct val="20000"/>
              </a:spcBef>
              <a:buFontTx/>
              <a:buChar char="•"/>
            </a:pPr>
            <a:r>
              <a:rPr lang="en-US" altLang="en-US" sz="1400" dirty="0">
                <a:solidFill>
                  <a:srgbClr val="002060"/>
                </a:solidFill>
              </a:rPr>
              <a:t>ADVANTAGES:  </a:t>
            </a:r>
            <a:r>
              <a:rPr lang="en-US" altLang="en-US" sz="1400" dirty="0">
                <a:latin typeface="Times New Roman" pitchFamily="18" charset="0"/>
                <a:cs typeface="Times New Roman" pitchFamily="18" charset="0"/>
              </a:rPr>
              <a:t>Rewards efficient crime reduction and innovation.  Lowers &amp; internalizes information costs.  Evidence base can be weak.</a:t>
            </a:r>
          </a:p>
          <a:p>
            <a:pPr eaLnBrk="1" hangingPunct="1">
              <a:lnSpc>
                <a:spcPct val="90000"/>
              </a:lnSpc>
              <a:spcBef>
                <a:spcPct val="20000"/>
              </a:spcBef>
              <a:buFontTx/>
              <a:buChar char="•"/>
            </a:pPr>
            <a:r>
              <a:rPr lang="en-US" altLang="en-US" sz="1400" dirty="0">
                <a:solidFill>
                  <a:srgbClr val="002060"/>
                </a:solidFill>
              </a:rPr>
              <a:t>PROBLEMS: </a:t>
            </a:r>
            <a:r>
              <a:rPr lang="en-US" altLang="en-US" sz="1400" dirty="0">
                <a:latin typeface="Times New Roman" pitchFamily="18" charset="0"/>
                <a:cs typeface="Times New Roman" pitchFamily="18" charset="0"/>
              </a:rPr>
              <a:t>Hard to explain. Seems to allow crime.  Administrative details undeveloped.</a:t>
            </a:r>
          </a:p>
          <a:p>
            <a:pPr eaLnBrk="1" hangingPunct="1">
              <a:lnSpc>
                <a:spcPct val="90000"/>
              </a:lnSpc>
              <a:spcBef>
                <a:spcPct val="20000"/>
              </a:spcBef>
              <a:buFontTx/>
              <a:buChar char="•"/>
            </a:pPr>
            <a:endParaRPr lang="en-US" altLang="en-US" sz="1400" dirty="0"/>
          </a:p>
        </p:txBody>
      </p:sp>
      <p:sp>
        <p:nvSpPr>
          <p:cNvPr id="28683" name="Line 28"/>
          <p:cNvSpPr>
            <a:spLocks noChangeShapeType="1"/>
          </p:cNvSpPr>
          <p:nvPr/>
        </p:nvSpPr>
        <p:spPr bwMode="auto">
          <a:xfrm flipV="1">
            <a:off x="609600" y="3773488"/>
            <a:ext cx="3671888" cy="14287"/>
          </a:xfrm>
          <a:prstGeom prst="line">
            <a:avLst/>
          </a:prstGeom>
          <a:noFill/>
          <a:ln w="57150">
            <a:solidFill>
              <a:srgbClr val="FF66CC"/>
            </a:solidFill>
            <a:prstDash val="sysDot"/>
            <a:round/>
            <a:headEnd/>
            <a:tailEnd/>
          </a:ln>
          <a:extLst>
            <a:ext uri="{909E8E84-426E-40DD-AFC4-6F175D3DCCD1}">
              <a14:hiddenFill xmlns:a14="http://schemas.microsoft.com/office/drawing/2010/main">
                <a:noFill/>
              </a14:hiddenFill>
            </a:ext>
          </a:extLst>
        </p:spPr>
        <p:txBody>
          <a:bodyPr/>
          <a:lstStyle/>
          <a:p>
            <a:endParaRPr lang="en-US"/>
          </a:p>
        </p:txBody>
      </p:sp>
      <p:sp>
        <p:nvSpPr>
          <p:cNvPr id="28684" name="AutoShape 29"/>
          <p:cNvSpPr>
            <a:spLocks noChangeArrowheads="1"/>
          </p:cNvSpPr>
          <p:nvPr/>
        </p:nvSpPr>
        <p:spPr bwMode="auto">
          <a:xfrm>
            <a:off x="3019425" y="1377950"/>
            <a:ext cx="406400" cy="2293938"/>
          </a:xfrm>
          <a:prstGeom prst="downArrow">
            <a:avLst>
              <a:gd name="adj1" fmla="val 35935"/>
              <a:gd name="adj2" fmla="val 58248"/>
            </a:avLst>
          </a:prstGeom>
          <a:gradFill rotWithShape="1">
            <a:gsLst>
              <a:gs pos="0">
                <a:srgbClr val="1C1C1C">
                  <a:alpha val="89000"/>
                </a:srgbClr>
              </a:gs>
              <a:gs pos="100000">
                <a:srgbClr val="10101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a:p>
        </p:txBody>
      </p:sp>
      <p:sp>
        <p:nvSpPr>
          <p:cNvPr id="28685" name="Text Box 32"/>
          <p:cNvSpPr txBox="1">
            <a:spLocks noChangeArrowheads="1"/>
          </p:cNvSpPr>
          <p:nvPr/>
        </p:nvSpPr>
        <p:spPr bwMode="auto">
          <a:xfrm>
            <a:off x="1271588" y="3517900"/>
            <a:ext cx="140176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t>Total Event Cap 1</a:t>
            </a:r>
          </a:p>
        </p:txBody>
      </p:sp>
      <p:sp>
        <p:nvSpPr>
          <p:cNvPr id="28686" name="Text Box 34"/>
          <p:cNvSpPr txBox="1">
            <a:spLocks noChangeArrowheads="1"/>
          </p:cNvSpPr>
          <p:nvPr/>
        </p:nvSpPr>
        <p:spPr bwMode="auto">
          <a:xfrm>
            <a:off x="2971800" y="6049963"/>
            <a:ext cx="9779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t>Sell permits</a:t>
            </a:r>
          </a:p>
        </p:txBody>
      </p:sp>
      <p:sp>
        <p:nvSpPr>
          <p:cNvPr id="28687" name="Text Box 35"/>
          <p:cNvSpPr txBox="1">
            <a:spLocks noChangeArrowheads="1"/>
          </p:cNvSpPr>
          <p:nvPr/>
        </p:nvSpPr>
        <p:spPr bwMode="auto">
          <a:xfrm>
            <a:off x="381000" y="6045200"/>
            <a:ext cx="9874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t>Buy permits</a:t>
            </a:r>
          </a:p>
        </p:txBody>
      </p:sp>
      <p:grpSp>
        <p:nvGrpSpPr>
          <p:cNvPr id="28688" name="Group 53"/>
          <p:cNvGrpSpPr>
            <a:grpSpLocks/>
          </p:cNvGrpSpPr>
          <p:nvPr/>
        </p:nvGrpSpPr>
        <p:grpSpPr bwMode="auto">
          <a:xfrm>
            <a:off x="4333875" y="3759200"/>
            <a:ext cx="249238" cy="1973263"/>
            <a:chOff x="2485" y="2715"/>
            <a:chExt cx="157" cy="1243"/>
          </a:xfrm>
        </p:grpSpPr>
        <p:sp>
          <p:nvSpPr>
            <p:cNvPr id="28697" name="Rectangle 36"/>
            <p:cNvSpPr>
              <a:spLocks noChangeArrowheads="1"/>
            </p:cNvSpPr>
            <p:nvPr/>
          </p:nvSpPr>
          <p:spPr bwMode="auto">
            <a:xfrm>
              <a:off x="2485" y="2715"/>
              <a:ext cx="157" cy="1243"/>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698" name="Rectangle 37"/>
            <p:cNvSpPr>
              <a:spLocks noChangeArrowheads="1"/>
            </p:cNvSpPr>
            <p:nvPr/>
          </p:nvSpPr>
          <p:spPr bwMode="auto">
            <a:xfrm>
              <a:off x="2486" y="3340"/>
              <a:ext cx="156" cy="618"/>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699" name="Rectangle 38"/>
            <p:cNvSpPr>
              <a:spLocks noChangeArrowheads="1"/>
            </p:cNvSpPr>
            <p:nvPr/>
          </p:nvSpPr>
          <p:spPr bwMode="auto">
            <a:xfrm>
              <a:off x="2486" y="3637"/>
              <a:ext cx="156" cy="315"/>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0" name="Rectangle 39"/>
            <p:cNvSpPr>
              <a:spLocks noChangeArrowheads="1"/>
            </p:cNvSpPr>
            <p:nvPr/>
          </p:nvSpPr>
          <p:spPr bwMode="auto">
            <a:xfrm>
              <a:off x="2486" y="2716"/>
              <a:ext cx="156" cy="315"/>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1" name="Rectangle 40"/>
            <p:cNvSpPr>
              <a:spLocks noChangeArrowheads="1"/>
            </p:cNvSpPr>
            <p:nvPr/>
          </p:nvSpPr>
          <p:spPr bwMode="auto">
            <a:xfrm>
              <a:off x="2486" y="2878"/>
              <a:ext cx="156" cy="159"/>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2" name="Rectangle 41"/>
            <p:cNvSpPr>
              <a:spLocks noChangeArrowheads="1"/>
            </p:cNvSpPr>
            <p:nvPr/>
          </p:nvSpPr>
          <p:spPr bwMode="auto">
            <a:xfrm>
              <a:off x="2486" y="3187"/>
              <a:ext cx="156" cy="150"/>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3" name="Rectangle 42"/>
            <p:cNvSpPr>
              <a:spLocks noChangeArrowheads="1"/>
            </p:cNvSpPr>
            <p:nvPr/>
          </p:nvSpPr>
          <p:spPr bwMode="auto">
            <a:xfrm>
              <a:off x="2486" y="3478"/>
              <a:ext cx="156" cy="159"/>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4" name="Rectangle 43"/>
            <p:cNvSpPr>
              <a:spLocks noChangeArrowheads="1"/>
            </p:cNvSpPr>
            <p:nvPr/>
          </p:nvSpPr>
          <p:spPr bwMode="auto">
            <a:xfrm>
              <a:off x="2486" y="3796"/>
              <a:ext cx="156" cy="156"/>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5" name="Rectangle 44"/>
            <p:cNvSpPr>
              <a:spLocks noChangeArrowheads="1"/>
            </p:cNvSpPr>
            <p:nvPr/>
          </p:nvSpPr>
          <p:spPr bwMode="auto">
            <a:xfrm>
              <a:off x="2486" y="2716"/>
              <a:ext cx="156" cy="81"/>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6" name="Rectangle 45"/>
            <p:cNvSpPr>
              <a:spLocks noChangeArrowheads="1"/>
            </p:cNvSpPr>
            <p:nvPr/>
          </p:nvSpPr>
          <p:spPr bwMode="auto">
            <a:xfrm>
              <a:off x="2486" y="2878"/>
              <a:ext cx="156" cy="81"/>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7" name="Rectangle 46"/>
            <p:cNvSpPr>
              <a:spLocks noChangeArrowheads="1"/>
            </p:cNvSpPr>
            <p:nvPr/>
          </p:nvSpPr>
          <p:spPr bwMode="auto">
            <a:xfrm>
              <a:off x="2486" y="3034"/>
              <a:ext cx="156" cy="81"/>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8" name="Rectangle 47"/>
            <p:cNvSpPr>
              <a:spLocks noChangeArrowheads="1"/>
            </p:cNvSpPr>
            <p:nvPr/>
          </p:nvSpPr>
          <p:spPr bwMode="auto">
            <a:xfrm>
              <a:off x="2486" y="3187"/>
              <a:ext cx="156" cy="81"/>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09" name="Rectangle 48"/>
            <p:cNvSpPr>
              <a:spLocks noChangeArrowheads="1"/>
            </p:cNvSpPr>
            <p:nvPr/>
          </p:nvSpPr>
          <p:spPr bwMode="auto">
            <a:xfrm>
              <a:off x="2486" y="3406"/>
              <a:ext cx="156" cy="72"/>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10" name="Rectangle 49"/>
            <p:cNvSpPr>
              <a:spLocks noChangeArrowheads="1"/>
            </p:cNvSpPr>
            <p:nvPr/>
          </p:nvSpPr>
          <p:spPr bwMode="auto">
            <a:xfrm>
              <a:off x="2486" y="3556"/>
              <a:ext cx="156" cy="81"/>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11" name="Rectangle 50"/>
            <p:cNvSpPr>
              <a:spLocks noChangeArrowheads="1"/>
            </p:cNvSpPr>
            <p:nvPr/>
          </p:nvSpPr>
          <p:spPr bwMode="auto">
            <a:xfrm>
              <a:off x="2486" y="3715"/>
              <a:ext cx="156" cy="81"/>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712" name="Rectangle 51"/>
            <p:cNvSpPr>
              <a:spLocks noChangeArrowheads="1"/>
            </p:cNvSpPr>
            <p:nvPr/>
          </p:nvSpPr>
          <p:spPr bwMode="auto">
            <a:xfrm>
              <a:off x="2486" y="3868"/>
              <a:ext cx="156" cy="81"/>
            </a:xfrm>
            <a:prstGeom prst="rect">
              <a:avLst/>
            </a:prstGeom>
            <a:solidFill>
              <a:srgbClr val="CC66FF"/>
            </a:solidFill>
            <a:ln w="9525">
              <a:solidFill>
                <a:schemeClr val="tx1"/>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grpSp>
      <p:sp>
        <p:nvSpPr>
          <p:cNvPr id="28689" name="Text Box 54"/>
          <p:cNvSpPr txBox="1">
            <a:spLocks noChangeArrowheads="1"/>
          </p:cNvSpPr>
          <p:nvPr/>
        </p:nvSpPr>
        <p:spPr bwMode="auto">
          <a:xfrm>
            <a:off x="3951288" y="3259138"/>
            <a:ext cx="895350"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400"/>
              <a:t>Total permits</a:t>
            </a:r>
          </a:p>
        </p:txBody>
      </p:sp>
      <p:sp>
        <p:nvSpPr>
          <p:cNvPr id="28690" name="AutoShape 57"/>
          <p:cNvSpPr>
            <a:spLocks noChangeArrowheads="1"/>
          </p:cNvSpPr>
          <p:nvPr/>
        </p:nvSpPr>
        <p:spPr bwMode="auto">
          <a:xfrm rot="5400000" flipV="1">
            <a:off x="2110581" y="4531519"/>
            <a:ext cx="871538" cy="800100"/>
          </a:xfrm>
          <a:custGeom>
            <a:avLst/>
            <a:gdLst>
              <a:gd name="T0" fmla="*/ 24625751 w 21600"/>
              <a:gd name="T1" fmla="*/ 0 h 21600"/>
              <a:gd name="T2" fmla="*/ 24625751 w 21600"/>
              <a:gd name="T3" fmla="*/ 16681824 h 21600"/>
              <a:gd name="T4" fmla="*/ 5269980 w 21600"/>
              <a:gd name="T5" fmla="*/ 29637036 h 21600"/>
              <a:gd name="T6" fmla="*/ 35165668 w 21600"/>
              <a:gd name="T7" fmla="*/ 8340894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en-US"/>
          </a:p>
        </p:txBody>
      </p:sp>
      <p:sp>
        <p:nvSpPr>
          <p:cNvPr id="28691" name="Rectangle 58"/>
          <p:cNvSpPr>
            <a:spLocks noChangeArrowheads="1"/>
          </p:cNvSpPr>
          <p:nvPr/>
        </p:nvSpPr>
        <p:spPr bwMode="auto">
          <a:xfrm>
            <a:off x="2938463" y="4500563"/>
            <a:ext cx="1382712" cy="26035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US" altLang="en-US"/>
          </a:p>
        </p:txBody>
      </p:sp>
      <p:sp>
        <p:nvSpPr>
          <p:cNvPr id="28692" name="Text Box 59"/>
          <p:cNvSpPr txBox="1">
            <a:spLocks noChangeArrowheads="1"/>
          </p:cNvSpPr>
          <p:nvPr/>
        </p:nvSpPr>
        <p:spPr bwMode="auto">
          <a:xfrm>
            <a:off x="2482850" y="4452938"/>
            <a:ext cx="1736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600">
                <a:solidFill>
                  <a:schemeClr val="bg2"/>
                </a:solidFill>
              </a:rPr>
              <a:t>Allocated to all</a:t>
            </a:r>
          </a:p>
        </p:txBody>
      </p:sp>
      <p:sp>
        <p:nvSpPr>
          <p:cNvPr id="28693" name="AutoShape 60"/>
          <p:cNvSpPr>
            <a:spLocks noChangeArrowheads="1"/>
          </p:cNvSpPr>
          <p:nvPr/>
        </p:nvSpPr>
        <p:spPr bwMode="auto">
          <a:xfrm>
            <a:off x="1370013" y="6203950"/>
            <a:ext cx="1644650" cy="247650"/>
          </a:xfrm>
          <a:prstGeom prst="rightArrow">
            <a:avLst>
              <a:gd name="adj1" fmla="val 50000"/>
              <a:gd name="adj2" fmla="val 86549"/>
            </a:avLst>
          </a:prstGeom>
          <a:solidFill>
            <a:srgbClr val="A3FDA1"/>
          </a:solidFill>
          <a:ln w="9525">
            <a:solidFill>
              <a:srgbClr val="009900"/>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altLang="en-US" sz="1200" i="1">
                <a:solidFill>
                  <a:srgbClr val="009900"/>
                </a:solidFill>
                <a:latin typeface="Times New Roman" pitchFamily="18" charset="0"/>
                <a:cs typeface="Times New Roman" pitchFamily="18" charset="0"/>
              </a:rPr>
              <a:t>$$$</a:t>
            </a:r>
          </a:p>
        </p:txBody>
      </p:sp>
      <p:sp>
        <p:nvSpPr>
          <p:cNvPr id="28694" name="AutoShape 61"/>
          <p:cNvSpPr>
            <a:spLocks noChangeArrowheads="1"/>
          </p:cNvSpPr>
          <p:nvPr/>
        </p:nvSpPr>
        <p:spPr bwMode="auto">
          <a:xfrm rot="10800000">
            <a:off x="1276350" y="6008688"/>
            <a:ext cx="1644650" cy="247650"/>
          </a:xfrm>
          <a:prstGeom prst="rightArrow">
            <a:avLst>
              <a:gd name="adj1" fmla="val 50000"/>
              <a:gd name="adj2" fmla="val 86549"/>
            </a:avLst>
          </a:prstGeom>
          <a:solidFill>
            <a:srgbClr val="CC66FF"/>
          </a:solidFill>
          <a:ln w="9525">
            <a:solidFill>
              <a:srgbClr val="CC0066"/>
            </a:solidFill>
            <a:miter lim="800000"/>
            <a:headEnd/>
            <a:tailEnd/>
          </a:ln>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US" altLang="en-US" sz="1200" i="1">
              <a:solidFill>
                <a:schemeClr val="bg2"/>
              </a:solidFill>
              <a:latin typeface="Times New Roman" pitchFamily="18" charset="0"/>
              <a:cs typeface="Times New Roman" pitchFamily="18" charset="0"/>
            </a:endParaRPr>
          </a:p>
        </p:txBody>
      </p:sp>
      <p:sp>
        <p:nvSpPr>
          <p:cNvPr id="28695" name="Text Box 62"/>
          <p:cNvSpPr txBox="1">
            <a:spLocks noChangeArrowheads="1"/>
          </p:cNvSpPr>
          <p:nvPr/>
        </p:nvSpPr>
        <p:spPr bwMode="auto">
          <a:xfrm>
            <a:off x="1765300" y="5980113"/>
            <a:ext cx="642938"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sz="1200">
                <a:latin typeface="Times New Roman" pitchFamily="18" charset="0"/>
                <a:cs typeface="Times New Roman" pitchFamily="18" charset="0"/>
              </a:rPr>
              <a:t>permits</a:t>
            </a:r>
          </a:p>
        </p:txBody>
      </p:sp>
      <p:sp>
        <p:nvSpPr>
          <p:cNvPr id="28696" name="Line 115"/>
          <p:cNvSpPr>
            <a:spLocks noChangeShapeType="1"/>
          </p:cNvSpPr>
          <p:nvPr/>
        </p:nvSpPr>
        <p:spPr bwMode="auto">
          <a:xfrm>
            <a:off x="571500" y="5543550"/>
            <a:ext cx="3581400" cy="0"/>
          </a:xfrm>
          <a:prstGeom prst="line">
            <a:avLst/>
          </a:prstGeom>
          <a:noFill/>
          <a:ln w="9525">
            <a:solidFill>
              <a:srgbClr val="CC66FF"/>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9780776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Curved Left Arrow 109"/>
          <p:cNvSpPr/>
          <p:nvPr/>
        </p:nvSpPr>
        <p:spPr>
          <a:xfrm rot="5400000">
            <a:off x="6457950" y="4591050"/>
            <a:ext cx="704850" cy="203835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p:cNvSpPr>
            <a:spLocks noGrp="1"/>
          </p:cNvSpPr>
          <p:nvPr>
            <p:ph type="title"/>
          </p:nvPr>
        </p:nvSpPr>
        <p:spPr>
          <a:xfrm>
            <a:off x="419100" y="0"/>
            <a:ext cx="8229600" cy="818147"/>
          </a:xfrm>
        </p:spPr>
        <p:txBody>
          <a:bodyPr>
            <a:normAutofit/>
          </a:bodyPr>
          <a:lstStyle/>
          <a:p>
            <a:r>
              <a:rPr lang="en-US" sz="3600" dirty="0"/>
              <a:t>Cap &amp; Trade</a:t>
            </a:r>
          </a:p>
        </p:txBody>
      </p:sp>
      <p:grpSp>
        <p:nvGrpSpPr>
          <p:cNvPr id="3" name="Group 7"/>
          <p:cNvGrpSpPr/>
          <p:nvPr/>
        </p:nvGrpSpPr>
        <p:grpSpPr>
          <a:xfrm>
            <a:off x="684378" y="1177119"/>
            <a:ext cx="2625358" cy="3773041"/>
            <a:chOff x="2742406" y="2286794"/>
            <a:chExt cx="1525588" cy="1371600"/>
          </a:xfrm>
        </p:grpSpPr>
        <p:cxnSp>
          <p:nvCxnSpPr>
            <p:cNvPr id="5" name="Straight Connector 4"/>
            <p:cNvCxnSpPr/>
            <p:nvPr/>
          </p:nvCxnSpPr>
          <p:spPr>
            <a:xfrm rot="5400000">
              <a:off x="2057400" y="2971800"/>
              <a:ext cx="1371600" cy="1588"/>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rot="10800000" flipV="1">
              <a:off x="2743200" y="3657600"/>
              <a:ext cx="1524794" cy="794"/>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21" name="Freeform 20"/>
          <p:cNvSpPr/>
          <p:nvPr/>
        </p:nvSpPr>
        <p:spPr>
          <a:xfrm>
            <a:off x="703428" y="1520336"/>
            <a:ext cx="2753757" cy="1099483"/>
          </a:xfrm>
          <a:custGeom>
            <a:avLst/>
            <a:gdLst>
              <a:gd name="connsiteX0" fmla="*/ 0 w 1992702"/>
              <a:gd name="connsiteY0" fmla="*/ 11502 h 399691"/>
              <a:gd name="connsiteX1" fmla="*/ 276046 w 1992702"/>
              <a:gd name="connsiteY1" fmla="*/ 287548 h 399691"/>
              <a:gd name="connsiteX2" fmla="*/ 483080 w 1992702"/>
              <a:gd name="connsiteY2" fmla="*/ 97766 h 399691"/>
              <a:gd name="connsiteX3" fmla="*/ 629729 w 1992702"/>
              <a:gd name="connsiteY3" fmla="*/ 278921 h 399691"/>
              <a:gd name="connsiteX4" fmla="*/ 681487 w 1992702"/>
              <a:gd name="connsiteY4" fmla="*/ 270295 h 399691"/>
              <a:gd name="connsiteX5" fmla="*/ 776378 w 1992702"/>
              <a:gd name="connsiteY5" fmla="*/ 356559 h 399691"/>
              <a:gd name="connsiteX6" fmla="*/ 1155940 w 1992702"/>
              <a:gd name="connsiteY6" fmla="*/ 28755 h 399691"/>
              <a:gd name="connsiteX7" fmla="*/ 1250830 w 1992702"/>
              <a:gd name="connsiteY7" fmla="*/ 184031 h 399691"/>
              <a:gd name="connsiteX8" fmla="*/ 1319842 w 1992702"/>
              <a:gd name="connsiteY8" fmla="*/ 184031 h 399691"/>
              <a:gd name="connsiteX9" fmla="*/ 1500996 w 1992702"/>
              <a:gd name="connsiteY9" fmla="*/ 399691 h 399691"/>
              <a:gd name="connsiteX10" fmla="*/ 1639019 w 1992702"/>
              <a:gd name="connsiteY10" fmla="*/ 184031 h 399691"/>
              <a:gd name="connsiteX11" fmla="*/ 1897812 w 1992702"/>
              <a:gd name="connsiteY11" fmla="*/ 184031 h 399691"/>
              <a:gd name="connsiteX12" fmla="*/ 1992702 w 1992702"/>
              <a:gd name="connsiteY12" fmla="*/ 54634 h 399691"/>
              <a:gd name="connsiteX13" fmla="*/ 1992702 w 1992702"/>
              <a:gd name="connsiteY13" fmla="*/ 54634 h 399691"/>
              <a:gd name="connsiteX14" fmla="*/ 1992702 w 1992702"/>
              <a:gd name="connsiteY14" fmla="*/ 54634 h 399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92702" h="399691">
                <a:moveTo>
                  <a:pt x="0" y="11502"/>
                </a:moveTo>
                <a:cubicBezTo>
                  <a:pt x="97766" y="142336"/>
                  <a:pt x="195533" y="273171"/>
                  <a:pt x="276046" y="287548"/>
                </a:cubicBezTo>
                <a:cubicBezTo>
                  <a:pt x="356559" y="301925"/>
                  <a:pt x="424133" y="99204"/>
                  <a:pt x="483080" y="97766"/>
                </a:cubicBezTo>
                <a:cubicBezTo>
                  <a:pt x="542027" y="96328"/>
                  <a:pt x="596661" y="250166"/>
                  <a:pt x="629729" y="278921"/>
                </a:cubicBezTo>
                <a:cubicBezTo>
                  <a:pt x="662797" y="307676"/>
                  <a:pt x="657046" y="257355"/>
                  <a:pt x="681487" y="270295"/>
                </a:cubicBezTo>
                <a:cubicBezTo>
                  <a:pt x="705928" y="283235"/>
                  <a:pt x="697303" y="396816"/>
                  <a:pt x="776378" y="356559"/>
                </a:cubicBezTo>
                <a:cubicBezTo>
                  <a:pt x="855453" y="316302"/>
                  <a:pt x="1076865" y="57510"/>
                  <a:pt x="1155940" y="28755"/>
                </a:cubicBezTo>
                <a:cubicBezTo>
                  <a:pt x="1235015" y="0"/>
                  <a:pt x="1223513" y="158152"/>
                  <a:pt x="1250830" y="184031"/>
                </a:cubicBezTo>
                <a:cubicBezTo>
                  <a:pt x="1278147" y="209910"/>
                  <a:pt x="1278148" y="148088"/>
                  <a:pt x="1319842" y="184031"/>
                </a:cubicBezTo>
                <a:cubicBezTo>
                  <a:pt x="1361536" y="219974"/>
                  <a:pt x="1447800" y="399691"/>
                  <a:pt x="1500996" y="399691"/>
                </a:cubicBezTo>
                <a:cubicBezTo>
                  <a:pt x="1554192" y="399691"/>
                  <a:pt x="1572883" y="219974"/>
                  <a:pt x="1639019" y="184031"/>
                </a:cubicBezTo>
                <a:cubicBezTo>
                  <a:pt x="1705155" y="148088"/>
                  <a:pt x="1838865" y="205597"/>
                  <a:pt x="1897812" y="184031"/>
                </a:cubicBezTo>
                <a:cubicBezTo>
                  <a:pt x="1956759" y="162465"/>
                  <a:pt x="1992702" y="54634"/>
                  <a:pt x="1992702" y="54634"/>
                </a:cubicBezTo>
                <a:lnTo>
                  <a:pt x="1992702" y="54634"/>
                </a:lnTo>
                <a:lnTo>
                  <a:pt x="1992702" y="54634"/>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p:cNvCxnSpPr/>
          <p:nvPr/>
        </p:nvCxnSpPr>
        <p:spPr>
          <a:xfrm>
            <a:off x="722478" y="2111076"/>
            <a:ext cx="2884888" cy="4368"/>
          </a:xfrm>
          <a:prstGeom prst="line">
            <a:avLst/>
          </a:prstGeom>
          <a:ln>
            <a:solidFill>
              <a:srgbClr val="CC6600"/>
            </a:solidFill>
            <a:prstDash val="dash"/>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684378" y="2396953"/>
            <a:ext cx="3278282" cy="4368"/>
          </a:xfrm>
          <a:prstGeom prst="line">
            <a:avLst/>
          </a:prstGeom>
          <a:ln>
            <a:solidFill>
              <a:srgbClr val="CC6600"/>
            </a:solidFill>
            <a:prstDash val="solid"/>
          </a:ln>
        </p:spPr>
        <p:style>
          <a:lnRef idx="1">
            <a:schemeClr val="accent1"/>
          </a:lnRef>
          <a:fillRef idx="0">
            <a:schemeClr val="accent1"/>
          </a:fillRef>
          <a:effectRef idx="0">
            <a:schemeClr val="accent1"/>
          </a:effectRef>
          <a:fontRef idx="minor">
            <a:schemeClr val="tx1"/>
          </a:fontRef>
        </p:style>
      </p:cxnSp>
      <p:grpSp>
        <p:nvGrpSpPr>
          <p:cNvPr id="4" name="Group 54"/>
          <p:cNvGrpSpPr/>
          <p:nvPr/>
        </p:nvGrpSpPr>
        <p:grpSpPr>
          <a:xfrm>
            <a:off x="5180366" y="1196169"/>
            <a:ext cx="2625358" cy="3773041"/>
            <a:chOff x="2742406" y="2286794"/>
            <a:chExt cx="1525588" cy="1371600"/>
          </a:xfrm>
        </p:grpSpPr>
        <p:cxnSp>
          <p:nvCxnSpPr>
            <p:cNvPr id="56" name="Straight Connector 55"/>
            <p:cNvCxnSpPr/>
            <p:nvPr/>
          </p:nvCxnSpPr>
          <p:spPr>
            <a:xfrm rot="5400000">
              <a:off x="2057400" y="2971800"/>
              <a:ext cx="1371600" cy="1588"/>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rot="10800000" flipV="1">
              <a:off x="2743200" y="3657600"/>
              <a:ext cx="1524794" cy="794"/>
            </a:xfrm>
            <a:prstGeom prst="line">
              <a:avLst/>
            </a:prstGeom>
            <a:ln w="28575">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63" name="Rectangle 62"/>
          <p:cNvSpPr/>
          <p:nvPr/>
        </p:nvSpPr>
        <p:spPr>
          <a:xfrm>
            <a:off x="5442629" y="4340370"/>
            <a:ext cx="393394" cy="628840"/>
          </a:xfrm>
          <a:prstGeom prst="rect">
            <a:avLst/>
          </a:prstGeom>
          <a:solidFill>
            <a:srgbClr val="008000"/>
          </a:solidFill>
          <a:ln w="635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6098285" y="4340370"/>
            <a:ext cx="393394" cy="628840"/>
          </a:xfrm>
          <a:prstGeom prst="rect">
            <a:avLst/>
          </a:prstGeom>
          <a:solidFill>
            <a:srgbClr val="008000"/>
          </a:solidFill>
          <a:ln w="635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Rectangle 64"/>
          <p:cNvSpPr/>
          <p:nvPr/>
        </p:nvSpPr>
        <p:spPr>
          <a:xfrm>
            <a:off x="6753941" y="4340370"/>
            <a:ext cx="393394" cy="628840"/>
          </a:xfrm>
          <a:prstGeom prst="rect">
            <a:avLst/>
          </a:prstGeom>
          <a:solidFill>
            <a:srgbClr val="008000"/>
          </a:solidFill>
          <a:ln w="635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Rectangle 65"/>
          <p:cNvSpPr/>
          <p:nvPr/>
        </p:nvSpPr>
        <p:spPr>
          <a:xfrm>
            <a:off x="7409598" y="4340370"/>
            <a:ext cx="393394" cy="628840"/>
          </a:xfrm>
          <a:prstGeom prst="rect">
            <a:avLst/>
          </a:prstGeom>
          <a:solidFill>
            <a:srgbClr val="008000"/>
          </a:solidFill>
          <a:ln w="635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Rectangle 66"/>
          <p:cNvSpPr/>
          <p:nvPr/>
        </p:nvSpPr>
        <p:spPr>
          <a:xfrm>
            <a:off x="5967154" y="4759596"/>
            <a:ext cx="393394" cy="209613"/>
          </a:xfrm>
          <a:prstGeom prst="rect">
            <a:avLst/>
          </a:prstGeom>
          <a:solidFill>
            <a:schemeClr val="accent6">
              <a:lumMod val="50000"/>
            </a:schemeClr>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9" name="Straight Connector 68"/>
          <p:cNvCxnSpPr/>
          <p:nvPr/>
        </p:nvCxnSpPr>
        <p:spPr>
          <a:xfrm>
            <a:off x="5311497" y="4969210"/>
            <a:ext cx="393394" cy="4368"/>
          </a:xfrm>
          <a:prstGeom prst="line">
            <a:avLst/>
          </a:prstGeom>
          <a:ln>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70" name="Rectangle 69"/>
          <p:cNvSpPr/>
          <p:nvPr/>
        </p:nvSpPr>
        <p:spPr>
          <a:xfrm>
            <a:off x="6622810" y="4340370"/>
            <a:ext cx="393394" cy="628840"/>
          </a:xfrm>
          <a:prstGeom prst="rect">
            <a:avLst/>
          </a:prstGeom>
          <a:solidFill>
            <a:schemeClr val="accent6">
              <a:lumMod val="50000"/>
            </a:schemeClr>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7278466" y="3711530"/>
            <a:ext cx="393394" cy="1257680"/>
          </a:xfrm>
          <a:prstGeom prst="rect">
            <a:avLst/>
          </a:prstGeom>
          <a:solidFill>
            <a:schemeClr val="accent6">
              <a:lumMod val="50000"/>
            </a:schemeClr>
          </a:solidFill>
          <a:ln w="952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TextBox 71"/>
          <p:cNvSpPr txBox="1"/>
          <p:nvPr/>
        </p:nvSpPr>
        <p:spPr>
          <a:xfrm>
            <a:off x="3352801" y="4933950"/>
            <a:ext cx="1409700" cy="369332"/>
          </a:xfrm>
          <a:prstGeom prst="rect">
            <a:avLst/>
          </a:prstGeom>
          <a:noFill/>
        </p:spPr>
        <p:txBody>
          <a:bodyPr wrap="square" rtlCol="0">
            <a:spAutoFit/>
          </a:bodyPr>
          <a:lstStyle/>
          <a:p>
            <a:r>
              <a:rPr lang="en-US" dirty="0">
                <a:solidFill>
                  <a:schemeClr val="bg2">
                    <a:lumMod val="50000"/>
                  </a:schemeClr>
                </a:solidFill>
              </a:rPr>
              <a:t>Certificates</a:t>
            </a:r>
          </a:p>
        </p:txBody>
      </p:sp>
      <p:sp>
        <p:nvSpPr>
          <p:cNvPr id="73" name="TextBox 72"/>
          <p:cNvSpPr txBox="1"/>
          <p:nvPr/>
        </p:nvSpPr>
        <p:spPr>
          <a:xfrm>
            <a:off x="7962152" y="4197814"/>
            <a:ext cx="896098" cy="369332"/>
          </a:xfrm>
          <a:prstGeom prst="rect">
            <a:avLst/>
          </a:prstGeom>
          <a:noFill/>
          <a:ln>
            <a:solidFill>
              <a:schemeClr val="bg1"/>
            </a:solidFill>
          </a:ln>
        </p:spPr>
        <p:txBody>
          <a:bodyPr wrap="square" rtlCol="0">
            <a:spAutoFit/>
          </a:bodyPr>
          <a:lstStyle/>
          <a:p>
            <a:r>
              <a:rPr lang="en-US" dirty="0">
                <a:solidFill>
                  <a:schemeClr val="accent6">
                    <a:lumMod val="75000"/>
                  </a:schemeClr>
                </a:solidFill>
              </a:rPr>
              <a:t>Crimes</a:t>
            </a:r>
          </a:p>
        </p:txBody>
      </p:sp>
      <p:grpSp>
        <p:nvGrpSpPr>
          <p:cNvPr id="7" name="Group 95"/>
          <p:cNvGrpSpPr/>
          <p:nvPr/>
        </p:nvGrpSpPr>
        <p:grpSpPr>
          <a:xfrm>
            <a:off x="3899579" y="2397270"/>
            <a:ext cx="393394" cy="2533840"/>
            <a:chOff x="3137579" y="2625870"/>
            <a:chExt cx="393394" cy="2533840"/>
          </a:xfrm>
        </p:grpSpPr>
        <p:sp>
          <p:nvSpPr>
            <p:cNvPr id="92" name="Rectangle 91"/>
            <p:cNvSpPr/>
            <p:nvPr/>
          </p:nvSpPr>
          <p:spPr>
            <a:xfrm>
              <a:off x="3137579" y="4530870"/>
              <a:ext cx="393394" cy="628840"/>
            </a:xfrm>
            <a:prstGeom prst="rect">
              <a:avLst/>
            </a:prstGeom>
            <a:solidFill>
              <a:srgbClr val="008000"/>
            </a:solidFill>
            <a:ln w="635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p:cNvSpPr/>
            <p:nvPr/>
          </p:nvSpPr>
          <p:spPr>
            <a:xfrm>
              <a:off x="3137579" y="3883170"/>
              <a:ext cx="393394" cy="628840"/>
            </a:xfrm>
            <a:prstGeom prst="rect">
              <a:avLst/>
            </a:prstGeom>
            <a:solidFill>
              <a:srgbClr val="008000"/>
            </a:solidFill>
            <a:ln w="635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p:cNvSpPr/>
            <p:nvPr/>
          </p:nvSpPr>
          <p:spPr>
            <a:xfrm>
              <a:off x="3137579" y="3273570"/>
              <a:ext cx="393394" cy="628840"/>
            </a:xfrm>
            <a:prstGeom prst="rect">
              <a:avLst/>
            </a:prstGeom>
            <a:solidFill>
              <a:srgbClr val="008000"/>
            </a:solidFill>
            <a:ln w="635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p:cNvSpPr/>
            <p:nvPr/>
          </p:nvSpPr>
          <p:spPr>
            <a:xfrm>
              <a:off x="3137579" y="2625870"/>
              <a:ext cx="393394" cy="628840"/>
            </a:xfrm>
            <a:prstGeom prst="rect">
              <a:avLst/>
            </a:prstGeom>
            <a:solidFill>
              <a:srgbClr val="008000"/>
            </a:solidFill>
            <a:ln w="6350">
              <a:solidFill>
                <a:srgbClr val="66FF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7" name="TextBox 96"/>
          <p:cNvSpPr txBox="1"/>
          <p:nvPr/>
        </p:nvSpPr>
        <p:spPr>
          <a:xfrm>
            <a:off x="5467350" y="4381500"/>
            <a:ext cx="362600" cy="461665"/>
          </a:xfrm>
          <a:prstGeom prst="rect">
            <a:avLst/>
          </a:prstGeom>
          <a:noFill/>
        </p:spPr>
        <p:txBody>
          <a:bodyPr wrap="none" rtlCol="0">
            <a:spAutoFit/>
          </a:bodyPr>
          <a:lstStyle/>
          <a:p>
            <a:r>
              <a:rPr lang="en-US" sz="2400" dirty="0"/>
              <a:t>A</a:t>
            </a:r>
          </a:p>
        </p:txBody>
      </p:sp>
      <p:sp>
        <p:nvSpPr>
          <p:cNvPr id="98" name="TextBox 97"/>
          <p:cNvSpPr txBox="1"/>
          <p:nvPr/>
        </p:nvSpPr>
        <p:spPr>
          <a:xfrm>
            <a:off x="6096000" y="4362450"/>
            <a:ext cx="362600" cy="461665"/>
          </a:xfrm>
          <a:prstGeom prst="rect">
            <a:avLst/>
          </a:prstGeom>
          <a:noFill/>
        </p:spPr>
        <p:txBody>
          <a:bodyPr wrap="none" rtlCol="0">
            <a:spAutoFit/>
          </a:bodyPr>
          <a:lstStyle/>
          <a:p>
            <a:r>
              <a:rPr lang="en-US" sz="2400" dirty="0"/>
              <a:t>B</a:t>
            </a:r>
          </a:p>
        </p:txBody>
      </p:sp>
      <p:sp>
        <p:nvSpPr>
          <p:cNvPr id="99" name="TextBox 98"/>
          <p:cNvSpPr txBox="1"/>
          <p:nvPr/>
        </p:nvSpPr>
        <p:spPr>
          <a:xfrm>
            <a:off x="6762750" y="4343400"/>
            <a:ext cx="348172" cy="461665"/>
          </a:xfrm>
          <a:prstGeom prst="rect">
            <a:avLst/>
          </a:prstGeom>
          <a:noFill/>
        </p:spPr>
        <p:txBody>
          <a:bodyPr wrap="none" rtlCol="0">
            <a:spAutoFit/>
          </a:bodyPr>
          <a:lstStyle/>
          <a:p>
            <a:r>
              <a:rPr lang="en-US" sz="2400" b="1" dirty="0"/>
              <a:t>C</a:t>
            </a:r>
          </a:p>
        </p:txBody>
      </p:sp>
      <p:sp>
        <p:nvSpPr>
          <p:cNvPr id="100" name="TextBox 99"/>
          <p:cNvSpPr txBox="1"/>
          <p:nvPr/>
        </p:nvSpPr>
        <p:spPr>
          <a:xfrm>
            <a:off x="7410450" y="4343400"/>
            <a:ext cx="373820" cy="461665"/>
          </a:xfrm>
          <a:prstGeom prst="rect">
            <a:avLst/>
          </a:prstGeom>
          <a:noFill/>
        </p:spPr>
        <p:txBody>
          <a:bodyPr wrap="none" rtlCol="0">
            <a:spAutoFit/>
          </a:bodyPr>
          <a:lstStyle/>
          <a:p>
            <a:r>
              <a:rPr lang="en-US" sz="2400" dirty="0"/>
              <a:t>D</a:t>
            </a:r>
          </a:p>
        </p:txBody>
      </p:sp>
      <p:sp>
        <p:nvSpPr>
          <p:cNvPr id="101" name="TextBox 100"/>
          <p:cNvSpPr txBox="1"/>
          <p:nvPr/>
        </p:nvSpPr>
        <p:spPr>
          <a:xfrm>
            <a:off x="5241758" y="5751096"/>
            <a:ext cx="1182054" cy="369332"/>
          </a:xfrm>
          <a:prstGeom prst="rect">
            <a:avLst/>
          </a:prstGeom>
          <a:noFill/>
        </p:spPr>
        <p:txBody>
          <a:bodyPr wrap="none" rtlCol="0">
            <a:spAutoFit/>
          </a:bodyPr>
          <a:lstStyle/>
          <a:p>
            <a:pPr algn="ctr"/>
            <a:r>
              <a:rPr lang="en-US" dirty="0"/>
              <a:t>Rewarded </a:t>
            </a:r>
          </a:p>
        </p:txBody>
      </p:sp>
      <p:sp>
        <p:nvSpPr>
          <p:cNvPr id="102" name="TextBox 101"/>
          <p:cNvSpPr txBox="1"/>
          <p:nvPr/>
        </p:nvSpPr>
        <p:spPr>
          <a:xfrm>
            <a:off x="7282113" y="5741069"/>
            <a:ext cx="1128642" cy="369332"/>
          </a:xfrm>
          <a:prstGeom prst="rect">
            <a:avLst/>
          </a:prstGeom>
          <a:noFill/>
        </p:spPr>
        <p:txBody>
          <a:bodyPr wrap="none" rtlCol="0">
            <a:spAutoFit/>
          </a:bodyPr>
          <a:lstStyle/>
          <a:p>
            <a:r>
              <a:rPr lang="en-US" dirty="0"/>
              <a:t>Penalized </a:t>
            </a:r>
          </a:p>
        </p:txBody>
      </p:sp>
      <p:sp>
        <p:nvSpPr>
          <p:cNvPr id="103" name="TextBox 102"/>
          <p:cNvSpPr txBox="1"/>
          <p:nvPr/>
        </p:nvSpPr>
        <p:spPr>
          <a:xfrm>
            <a:off x="3638550" y="1847850"/>
            <a:ext cx="716863" cy="369332"/>
          </a:xfrm>
          <a:prstGeom prst="rect">
            <a:avLst/>
          </a:prstGeom>
          <a:noFill/>
        </p:spPr>
        <p:txBody>
          <a:bodyPr wrap="none" rtlCol="0">
            <a:spAutoFit/>
          </a:bodyPr>
          <a:lstStyle/>
          <a:p>
            <a:r>
              <a:rPr lang="en-US" dirty="0"/>
              <a:t>mean</a:t>
            </a:r>
          </a:p>
        </p:txBody>
      </p:sp>
      <p:sp>
        <p:nvSpPr>
          <p:cNvPr id="104" name="TextBox 103"/>
          <p:cNvSpPr txBox="1"/>
          <p:nvPr/>
        </p:nvSpPr>
        <p:spPr>
          <a:xfrm>
            <a:off x="2952750" y="2266950"/>
            <a:ext cx="894797" cy="369332"/>
          </a:xfrm>
          <a:prstGeom prst="rect">
            <a:avLst/>
          </a:prstGeom>
          <a:noFill/>
        </p:spPr>
        <p:txBody>
          <a:bodyPr wrap="none" rtlCol="0">
            <a:spAutoFit/>
          </a:bodyPr>
          <a:lstStyle/>
          <a:p>
            <a:r>
              <a:rPr lang="en-US" dirty="0"/>
              <a:t>Cap yr1</a:t>
            </a:r>
          </a:p>
        </p:txBody>
      </p:sp>
      <p:sp>
        <p:nvSpPr>
          <p:cNvPr id="105" name="TextBox 104"/>
          <p:cNvSpPr txBox="1"/>
          <p:nvPr/>
        </p:nvSpPr>
        <p:spPr>
          <a:xfrm>
            <a:off x="628650" y="1333500"/>
            <a:ext cx="715260" cy="369332"/>
          </a:xfrm>
          <a:prstGeom prst="rect">
            <a:avLst/>
          </a:prstGeom>
          <a:noFill/>
        </p:spPr>
        <p:txBody>
          <a:bodyPr wrap="none" rtlCol="0">
            <a:spAutoFit/>
          </a:bodyPr>
          <a:lstStyle/>
          <a:p>
            <a:r>
              <a:rPr lang="en-US" dirty="0"/>
              <a:t>crime</a:t>
            </a:r>
          </a:p>
        </p:txBody>
      </p:sp>
      <p:sp>
        <p:nvSpPr>
          <p:cNvPr id="107" name="TextBox 106"/>
          <p:cNvSpPr txBox="1"/>
          <p:nvPr/>
        </p:nvSpPr>
        <p:spPr>
          <a:xfrm>
            <a:off x="6553200" y="5600700"/>
            <a:ext cx="419100" cy="603825"/>
          </a:xfrm>
          <a:prstGeom prst="rect">
            <a:avLst/>
          </a:prstGeom>
          <a:noFill/>
        </p:spPr>
        <p:txBody>
          <a:bodyPr wrap="square" rtlCol="0">
            <a:spAutoFit/>
          </a:bodyPr>
          <a:lstStyle/>
          <a:p>
            <a:r>
              <a:rPr lang="en-US" sz="3200" b="1" dirty="0"/>
              <a:t>$</a:t>
            </a:r>
          </a:p>
        </p:txBody>
      </p:sp>
      <p:sp>
        <p:nvSpPr>
          <p:cNvPr id="109" name="Curved Left Arrow 108"/>
          <p:cNvSpPr/>
          <p:nvPr/>
        </p:nvSpPr>
        <p:spPr>
          <a:xfrm rot="16200000">
            <a:off x="6534150" y="2705100"/>
            <a:ext cx="704850" cy="2038350"/>
          </a:xfrm>
          <a:prstGeom prst="curved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6" name="TextBox 105"/>
          <p:cNvSpPr txBox="1"/>
          <p:nvPr/>
        </p:nvSpPr>
        <p:spPr>
          <a:xfrm>
            <a:off x="6286500" y="3219450"/>
            <a:ext cx="906017" cy="369332"/>
          </a:xfrm>
          <a:prstGeom prst="rect">
            <a:avLst/>
          </a:prstGeom>
          <a:noFill/>
        </p:spPr>
        <p:txBody>
          <a:bodyPr wrap="none" rtlCol="0">
            <a:spAutoFit/>
          </a:bodyPr>
          <a:lstStyle/>
          <a:p>
            <a:r>
              <a:rPr lang="en-US" dirty="0"/>
              <a:t>permits</a:t>
            </a:r>
          </a:p>
        </p:txBody>
      </p:sp>
      <p:sp>
        <p:nvSpPr>
          <p:cNvPr id="111" name="TextBox 110"/>
          <p:cNvSpPr txBox="1"/>
          <p:nvPr/>
        </p:nvSpPr>
        <p:spPr>
          <a:xfrm>
            <a:off x="723900" y="5257800"/>
            <a:ext cx="3761414" cy="830997"/>
          </a:xfrm>
          <a:prstGeom prst="rect">
            <a:avLst/>
          </a:prstGeom>
          <a:noFill/>
        </p:spPr>
        <p:txBody>
          <a:bodyPr wrap="none" rtlCol="0">
            <a:spAutoFit/>
          </a:bodyPr>
          <a:lstStyle/>
          <a:p>
            <a:r>
              <a:rPr lang="en-US" sz="2400" dirty="0"/>
              <a:t>Ratchet down caps &amp; </a:t>
            </a:r>
          </a:p>
          <a:p>
            <a:r>
              <a:rPr lang="en-US" sz="2400" dirty="0"/>
              <a:t>reduce certificates over time</a:t>
            </a:r>
          </a:p>
        </p:txBody>
      </p:sp>
      <p:cxnSp>
        <p:nvCxnSpPr>
          <p:cNvPr id="112" name="Straight Connector 111"/>
          <p:cNvCxnSpPr/>
          <p:nvPr/>
        </p:nvCxnSpPr>
        <p:spPr>
          <a:xfrm>
            <a:off x="703428" y="3044653"/>
            <a:ext cx="3278282" cy="4368"/>
          </a:xfrm>
          <a:prstGeom prst="line">
            <a:avLst/>
          </a:prstGeom>
          <a:ln>
            <a:solidFill>
              <a:srgbClr val="CC6600"/>
            </a:solidFill>
            <a:prstDash val="solid"/>
          </a:ln>
        </p:spPr>
        <p:style>
          <a:lnRef idx="1">
            <a:schemeClr val="accent1"/>
          </a:lnRef>
          <a:fillRef idx="0">
            <a:schemeClr val="accent1"/>
          </a:fillRef>
          <a:effectRef idx="0">
            <a:schemeClr val="accent1"/>
          </a:effectRef>
          <a:fontRef idx="minor">
            <a:schemeClr val="tx1"/>
          </a:fontRef>
        </p:style>
      </p:cxnSp>
      <p:sp>
        <p:nvSpPr>
          <p:cNvPr id="113" name="TextBox 112"/>
          <p:cNvSpPr txBox="1"/>
          <p:nvPr/>
        </p:nvSpPr>
        <p:spPr>
          <a:xfrm>
            <a:off x="2933700" y="2933700"/>
            <a:ext cx="894797" cy="369332"/>
          </a:xfrm>
          <a:prstGeom prst="rect">
            <a:avLst/>
          </a:prstGeom>
          <a:noFill/>
        </p:spPr>
        <p:txBody>
          <a:bodyPr wrap="none" rtlCol="0">
            <a:spAutoFit/>
          </a:bodyPr>
          <a:lstStyle/>
          <a:p>
            <a:r>
              <a:rPr lang="en-US" dirty="0"/>
              <a:t>Cap yr2</a:t>
            </a:r>
          </a:p>
        </p:txBody>
      </p:sp>
      <p:sp>
        <p:nvSpPr>
          <p:cNvPr id="43" name="TextBox 42"/>
          <p:cNvSpPr txBox="1"/>
          <p:nvPr/>
        </p:nvSpPr>
        <p:spPr>
          <a:xfrm>
            <a:off x="5168471" y="4989097"/>
            <a:ext cx="2929072" cy="369332"/>
          </a:xfrm>
          <a:prstGeom prst="rect">
            <a:avLst/>
          </a:prstGeom>
          <a:noFill/>
        </p:spPr>
        <p:txBody>
          <a:bodyPr wrap="none" rtlCol="0">
            <a:spAutoFit/>
          </a:bodyPr>
          <a:lstStyle/>
          <a:p>
            <a:pPr algn="ctr"/>
            <a:r>
              <a:rPr lang="en-US" dirty="0">
                <a:solidFill>
                  <a:schemeClr val="bg2">
                    <a:lumMod val="50000"/>
                  </a:schemeClr>
                </a:solidFill>
                <a:latin typeface="Times New Roman" pitchFamily="18" charset="0"/>
                <a:cs typeface="Times New Roman" pitchFamily="18" charset="0"/>
              </a:rPr>
              <a:t>Low  </a:t>
            </a:r>
            <a:r>
              <a:rPr lang="en-US" dirty="0">
                <a:solidFill>
                  <a:schemeClr val="accent2">
                    <a:lumMod val="75000"/>
                  </a:schemeClr>
                </a:solidFill>
                <a:latin typeface="Times New Roman" pitchFamily="18" charset="0"/>
                <a:cs typeface="Times New Roman" pitchFamily="18" charset="0"/>
              </a:rPr>
              <a:t>Abatement Costs</a:t>
            </a:r>
            <a:r>
              <a:rPr lang="en-US" dirty="0">
                <a:solidFill>
                  <a:schemeClr val="bg2">
                    <a:lumMod val="50000"/>
                  </a:schemeClr>
                </a:solidFill>
                <a:latin typeface="Times New Roman" pitchFamily="18" charset="0"/>
                <a:cs typeface="Times New Roman" pitchFamily="18" charset="0"/>
              </a:rPr>
              <a:t>  High </a:t>
            </a:r>
          </a:p>
        </p:txBody>
      </p:sp>
      <p:sp>
        <p:nvSpPr>
          <p:cNvPr id="44" name="TextBox 43"/>
          <p:cNvSpPr txBox="1"/>
          <p:nvPr/>
        </p:nvSpPr>
        <p:spPr>
          <a:xfrm>
            <a:off x="6324600" y="1447800"/>
            <a:ext cx="2667000" cy="1200329"/>
          </a:xfrm>
          <a:prstGeom prst="rect">
            <a:avLst/>
          </a:prstGeom>
          <a:noFill/>
        </p:spPr>
        <p:txBody>
          <a:bodyPr wrap="square" rtlCol="0">
            <a:spAutoFit/>
          </a:bodyPr>
          <a:lstStyle/>
          <a:p>
            <a:r>
              <a:rPr lang="en-US" dirty="0">
                <a:latin typeface="Times New Roman" pitchFamily="18" charset="0"/>
                <a:cs typeface="Times New Roman" pitchFamily="18" charset="0"/>
              </a:rPr>
              <a:t>Abatement cost is the cost of crime reduction, often expressed as crimes/$ spent.  </a:t>
            </a:r>
          </a:p>
        </p:txBody>
      </p:sp>
    </p:spTree>
    <p:extLst>
      <p:ext uri="{BB962C8B-B14F-4D97-AF65-F5344CB8AC3E}">
        <p14:creationId xmlns:p14="http://schemas.microsoft.com/office/powerpoint/2010/main" val="733863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38150" y="0"/>
            <a:ext cx="8229600" cy="933450"/>
          </a:xfrm>
        </p:spPr>
        <p:txBody>
          <a:bodyPr/>
          <a:lstStyle/>
          <a:p>
            <a:pPr eaLnBrk="1" hangingPunct="1"/>
            <a:r>
              <a:rPr lang="en-US" altLang="en-US" sz="3200" b="1"/>
              <a:t>Principles of Place Prevention</a:t>
            </a:r>
          </a:p>
        </p:txBody>
      </p:sp>
      <p:sp>
        <p:nvSpPr>
          <p:cNvPr id="29699" name="Content Placeholder 2"/>
          <p:cNvSpPr>
            <a:spLocks noGrp="1"/>
          </p:cNvSpPr>
          <p:nvPr>
            <p:ph idx="1"/>
          </p:nvPr>
        </p:nvSpPr>
        <p:spPr>
          <a:xfrm>
            <a:off x="323850" y="914400"/>
            <a:ext cx="8572500" cy="5715000"/>
          </a:xfrm>
        </p:spPr>
        <p:txBody>
          <a:bodyPr/>
          <a:lstStyle/>
          <a:p>
            <a:pPr marL="514350" indent="-514350" eaLnBrk="1" hangingPunct="1">
              <a:spcBef>
                <a:spcPct val="0"/>
              </a:spcBef>
              <a:buFontTx/>
              <a:buAutoNum type="arabicPeriod"/>
            </a:pPr>
            <a:r>
              <a:rPr lang="en-US" altLang="en-US" sz="2800" b="1" dirty="0">
                <a:solidFill>
                  <a:srgbClr val="002060"/>
                </a:solidFill>
              </a:rPr>
              <a:t>Focus on addresses </a:t>
            </a:r>
            <a:r>
              <a:rPr lang="en-US" altLang="en-US" sz="2800" dirty="0"/>
              <a:t>– the bigger the area the less information and control.</a:t>
            </a:r>
          </a:p>
          <a:p>
            <a:pPr marL="514350" indent="-514350" eaLnBrk="1" hangingPunct="1">
              <a:spcBef>
                <a:spcPct val="0"/>
              </a:spcBef>
              <a:buFontTx/>
              <a:buAutoNum type="arabicPeriod"/>
            </a:pPr>
            <a:endParaRPr lang="en-US" altLang="en-US" sz="2800" dirty="0"/>
          </a:p>
          <a:p>
            <a:pPr marL="514350" indent="-514350" eaLnBrk="1" hangingPunct="1">
              <a:spcBef>
                <a:spcPct val="0"/>
              </a:spcBef>
              <a:buFontTx/>
              <a:buAutoNum type="arabicPeriod"/>
            </a:pPr>
            <a:r>
              <a:rPr lang="en-US" altLang="en-US" sz="2800" b="1" dirty="0">
                <a:solidFill>
                  <a:srgbClr val="002060"/>
                </a:solidFill>
              </a:rPr>
              <a:t>Do the worst first </a:t>
            </a:r>
            <a:r>
              <a:rPr lang="en-US" altLang="en-US" sz="2800" dirty="0"/>
              <a:t>– its more effective, more efficient, and reduces side effects.</a:t>
            </a:r>
          </a:p>
          <a:p>
            <a:pPr marL="514350" indent="-514350" eaLnBrk="1" hangingPunct="1">
              <a:spcBef>
                <a:spcPct val="0"/>
              </a:spcBef>
              <a:buFontTx/>
              <a:buAutoNum type="arabicPeriod"/>
            </a:pPr>
            <a:endParaRPr lang="en-US" altLang="en-US" sz="2800" dirty="0"/>
          </a:p>
          <a:p>
            <a:pPr marL="514350" indent="-514350" eaLnBrk="1" hangingPunct="1">
              <a:spcBef>
                <a:spcPct val="0"/>
              </a:spcBef>
              <a:buFontTx/>
              <a:buAutoNum type="arabicPeriod"/>
            </a:pPr>
            <a:r>
              <a:rPr lang="en-US" altLang="en-US" sz="2800" b="1" dirty="0">
                <a:solidFill>
                  <a:srgbClr val="002060"/>
                </a:solidFill>
              </a:rPr>
              <a:t>Hold owners accountable</a:t>
            </a:r>
            <a:r>
              <a:rPr lang="en-US" altLang="en-US" sz="2800" b="1" dirty="0">
                <a:solidFill>
                  <a:srgbClr val="FFFF00"/>
                </a:solidFill>
              </a:rPr>
              <a:t> </a:t>
            </a:r>
            <a:r>
              <a:rPr lang="en-US" altLang="en-US" sz="2800" dirty="0"/>
              <a:t>– their actions (or inactions) facilitate crime.</a:t>
            </a:r>
          </a:p>
          <a:p>
            <a:pPr marL="514350" indent="-514350" eaLnBrk="1" hangingPunct="1">
              <a:spcBef>
                <a:spcPct val="0"/>
              </a:spcBef>
              <a:buFontTx/>
              <a:buAutoNum type="arabicPeriod"/>
            </a:pPr>
            <a:endParaRPr lang="en-US" altLang="en-US" sz="2800" dirty="0"/>
          </a:p>
          <a:p>
            <a:pPr marL="514350" indent="-514350" eaLnBrk="1" hangingPunct="1">
              <a:spcBef>
                <a:spcPct val="0"/>
              </a:spcBef>
              <a:buFontTx/>
              <a:buAutoNum type="arabicPeriod"/>
            </a:pPr>
            <a:r>
              <a:rPr lang="en-US" altLang="en-US" sz="2800" b="1" dirty="0">
                <a:solidFill>
                  <a:srgbClr val="002060"/>
                </a:solidFill>
              </a:rPr>
              <a:t>Measure performance </a:t>
            </a:r>
            <a:r>
              <a:rPr lang="en-US" altLang="en-US" sz="2800" dirty="0"/>
              <a:t>– provides prevention flexibility and assures improvements.</a:t>
            </a:r>
          </a:p>
        </p:txBody>
      </p:sp>
      <p:sp>
        <p:nvSpPr>
          <p:cNvPr id="29700"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D3049D0F-8D43-4D35-978D-6C255F706B85}" type="slidenum">
              <a:rPr lang="en-US" altLang="en-US" smtClean="0"/>
              <a:pPr eaLnBrk="1" hangingPunct="1"/>
              <a:t>21</a:t>
            </a:fld>
            <a:endParaRPr lang="en-US" altLang="en-US"/>
          </a:p>
        </p:txBody>
      </p:sp>
    </p:spTree>
    <p:extLst>
      <p:ext uri="{BB962C8B-B14F-4D97-AF65-F5344CB8AC3E}">
        <p14:creationId xmlns:p14="http://schemas.microsoft.com/office/powerpoint/2010/main" val="29909095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0"/>
            <a:ext cx="8229600" cy="1143000"/>
          </a:xfrm>
        </p:spPr>
        <p:txBody>
          <a:bodyPr/>
          <a:lstStyle/>
          <a:p>
            <a:pPr eaLnBrk="1" hangingPunct="1"/>
            <a:r>
              <a:rPr lang="en-US" altLang="en-US" sz="3200" b="1"/>
              <a:t>Implications for Policing</a:t>
            </a:r>
          </a:p>
        </p:txBody>
      </p:sp>
      <p:sp>
        <p:nvSpPr>
          <p:cNvPr id="30723" name="Content Placeholder 2"/>
          <p:cNvSpPr>
            <a:spLocks noGrp="1"/>
          </p:cNvSpPr>
          <p:nvPr>
            <p:ph idx="1"/>
          </p:nvPr>
        </p:nvSpPr>
        <p:spPr>
          <a:xfrm>
            <a:off x="342900" y="1330325"/>
            <a:ext cx="8458200" cy="4876800"/>
          </a:xfrm>
        </p:spPr>
        <p:txBody>
          <a:bodyPr/>
          <a:lstStyle/>
          <a:p>
            <a:pPr eaLnBrk="1" hangingPunct="1">
              <a:spcBef>
                <a:spcPct val="0"/>
              </a:spcBef>
            </a:pPr>
            <a:r>
              <a:rPr lang="en-US" altLang="en-US" sz="2800"/>
              <a:t>Reduced crime and less concentration.</a:t>
            </a:r>
          </a:p>
          <a:p>
            <a:pPr eaLnBrk="1" hangingPunct="1">
              <a:spcBef>
                <a:spcPct val="0"/>
              </a:spcBef>
            </a:pPr>
            <a:endParaRPr lang="en-US" altLang="en-US" sz="2800"/>
          </a:p>
          <a:p>
            <a:pPr eaLnBrk="1" hangingPunct="1">
              <a:spcBef>
                <a:spcPct val="0"/>
              </a:spcBef>
            </a:pPr>
            <a:r>
              <a:rPr lang="en-US" altLang="en-US" sz="2800"/>
              <a:t>Police regulate place </a:t>
            </a:r>
            <a:r>
              <a:rPr lang="en-US" altLang="en-US" sz="2000"/>
              <a:t>(or someone else will).</a:t>
            </a:r>
          </a:p>
          <a:p>
            <a:pPr eaLnBrk="1" hangingPunct="1">
              <a:spcBef>
                <a:spcPct val="0"/>
              </a:spcBef>
            </a:pPr>
            <a:endParaRPr lang="en-US" altLang="en-US" sz="2800"/>
          </a:p>
          <a:p>
            <a:pPr eaLnBrk="1" hangingPunct="1">
              <a:spcBef>
                <a:spcPct val="0"/>
              </a:spcBef>
            </a:pPr>
            <a:r>
              <a:rPr lang="en-US" altLang="en-US" sz="2800"/>
              <a:t>Less need for research on what works.</a:t>
            </a:r>
          </a:p>
          <a:p>
            <a:pPr eaLnBrk="1" hangingPunct="1">
              <a:spcBef>
                <a:spcPct val="0"/>
              </a:spcBef>
            </a:pPr>
            <a:endParaRPr lang="en-US" altLang="en-US" sz="2800"/>
          </a:p>
          <a:p>
            <a:pPr eaLnBrk="1" hangingPunct="1">
              <a:spcBef>
                <a:spcPct val="0"/>
              </a:spcBef>
            </a:pPr>
            <a:r>
              <a:rPr lang="en-US" altLang="en-US" sz="2800"/>
              <a:t>Privatize prevention through cost internalization.</a:t>
            </a:r>
          </a:p>
          <a:p>
            <a:pPr eaLnBrk="1" hangingPunct="1">
              <a:spcBef>
                <a:spcPct val="0"/>
              </a:spcBef>
            </a:pPr>
            <a:endParaRPr lang="en-US" altLang="en-US" sz="2800"/>
          </a:p>
          <a:p>
            <a:pPr eaLnBrk="1" hangingPunct="1">
              <a:spcBef>
                <a:spcPct val="0"/>
              </a:spcBef>
            </a:pPr>
            <a:r>
              <a:rPr lang="en-US" altLang="en-US" sz="2800"/>
              <a:t>Less need for enforcement as prevention tool.</a:t>
            </a:r>
          </a:p>
          <a:p>
            <a:pPr eaLnBrk="1" hangingPunct="1">
              <a:spcBef>
                <a:spcPct val="0"/>
              </a:spcBef>
            </a:pPr>
            <a:endParaRPr lang="en-US" altLang="en-US" sz="2800"/>
          </a:p>
        </p:txBody>
      </p:sp>
    </p:spTree>
    <p:extLst>
      <p:ext uri="{BB962C8B-B14F-4D97-AF65-F5344CB8AC3E}">
        <p14:creationId xmlns:p14="http://schemas.microsoft.com/office/powerpoint/2010/main" val="3807473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Title 1"/>
          <p:cNvSpPr>
            <a:spLocks noGrp="1"/>
          </p:cNvSpPr>
          <p:nvPr>
            <p:ph type="title"/>
          </p:nvPr>
        </p:nvSpPr>
        <p:spPr>
          <a:xfrm>
            <a:off x="0" y="0"/>
            <a:ext cx="9144000" cy="990600"/>
          </a:xfrm>
        </p:spPr>
        <p:txBody>
          <a:bodyPr>
            <a:normAutofit fontScale="90000"/>
          </a:bodyPr>
          <a:lstStyle/>
          <a:p>
            <a:pPr eaLnBrk="1" hangingPunct="1"/>
            <a:r>
              <a:rPr lang="en-US" altLang="en-US" sz="3200" b="1"/>
              <a:t>But on Occasion the Place Manager Should be Treated as a Criminal</a:t>
            </a:r>
            <a:br>
              <a:rPr lang="en-US" altLang="en-US" sz="3200" b="1"/>
            </a:br>
            <a:endParaRPr lang="en-US" altLang="en-US" sz="1200"/>
          </a:p>
        </p:txBody>
      </p:sp>
      <p:sp>
        <p:nvSpPr>
          <p:cNvPr id="4100" name="TextBox 6"/>
          <p:cNvSpPr txBox="1">
            <a:spLocks noChangeArrowheads="1"/>
          </p:cNvSpPr>
          <p:nvPr/>
        </p:nvSpPr>
        <p:spPr bwMode="auto">
          <a:xfrm>
            <a:off x="6156325" y="1377950"/>
            <a:ext cx="29876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altLang="en-US"/>
              <a:t>Then, none of the policies just described apply.</a:t>
            </a:r>
          </a:p>
        </p:txBody>
      </p:sp>
      <p:pic>
        <p:nvPicPr>
          <p:cNvPr id="410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713" y="1074738"/>
            <a:ext cx="5570537" cy="467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628650" y="6335713"/>
            <a:ext cx="7832725" cy="277812"/>
          </a:xfrm>
          <a:prstGeom prst="rect">
            <a:avLst/>
          </a:prstGeom>
          <a:noFill/>
        </p:spPr>
        <p:txBody>
          <a:bodyPr wrap="none">
            <a:spAutoFit/>
          </a:bodyPr>
          <a:lstStyle/>
          <a:p>
            <a:pPr>
              <a:defRPr/>
            </a:pPr>
            <a:r>
              <a:rPr lang="en-US" sz="1200" b="1" dirty="0">
                <a:solidFill>
                  <a:schemeClr val="accent2">
                    <a:lumMod val="40000"/>
                    <a:lumOff val="60000"/>
                  </a:schemeClr>
                </a:solidFill>
                <a:cs typeface="+mn-cs"/>
              </a:rPr>
              <a:t>http://news.cincinnati.com/article/20100414/NEWS01/304140065/1055/NEWS/Avondale+landlord+arrested</a:t>
            </a:r>
            <a:endParaRPr lang="en-US" sz="1200" dirty="0">
              <a:solidFill>
                <a:schemeClr val="accent2">
                  <a:lumMod val="40000"/>
                  <a:lumOff val="60000"/>
                </a:schemeClr>
              </a:solidFill>
              <a:cs typeface="+mn-cs"/>
            </a:endParaRPr>
          </a:p>
        </p:txBody>
      </p:sp>
      <p:graphicFrame>
        <p:nvGraphicFramePr>
          <p:cNvPr id="4098" name="Object 6"/>
          <p:cNvGraphicFramePr>
            <a:graphicFrameLocks noChangeAspect="1"/>
          </p:cNvGraphicFramePr>
          <p:nvPr/>
        </p:nvGraphicFramePr>
        <p:xfrm>
          <a:off x="4552950" y="3833813"/>
          <a:ext cx="4591050" cy="2482850"/>
        </p:xfrm>
        <a:graphic>
          <a:graphicData uri="http://schemas.openxmlformats.org/presentationml/2006/ole">
            <mc:AlternateContent xmlns:mc="http://schemas.openxmlformats.org/markup-compatibility/2006">
              <mc:Choice xmlns:v="urn:schemas-microsoft-com:vml" Requires="v">
                <p:oleObj spid="_x0000_s1036" name="Bitmap Image" r:id="rId4" imgW="5353797" imgH="2895238" progId="">
                  <p:embed/>
                </p:oleObj>
              </mc:Choice>
              <mc:Fallback>
                <p:oleObj name="Bitmap Image" r:id="rId4" imgW="5353797" imgH="2895238" progId="">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2950" y="3833813"/>
                        <a:ext cx="4591050" cy="2482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extLst>
      <p:ext uri="{BB962C8B-B14F-4D97-AF65-F5344CB8AC3E}">
        <p14:creationId xmlns:p14="http://schemas.microsoft.com/office/powerpoint/2010/main" val="2046297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end</a:t>
            </a:r>
          </a:p>
        </p:txBody>
      </p:sp>
    </p:spTree>
    <p:extLst>
      <p:ext uri="{BB962C8B-B14F-4D97-AF65-F5344CB8AC3E}">
        <p14:creationId xmlns:p14="http://schemas.microsoft.com/office/powerpoint/2010/main" val="3515650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33388" y="277813"/>
            <a:ext cx="8229600" cy="654050"/>
          </a:xfrm>
        </p:spPr>
        <p:txBody>
          <a:bodyPr/>
          <a:lstStyle/>
          <a:p>
            <a:r>
              <a:rPr lang="en-US" altLang="en-US" sz="3200" dirty="0">
                <a:latin typeface="Sylfaen" pitchFamily="18" charset="0"/>
              </a:rPr>
              <a:t>Organizational</a:t>
            </a:r>
            <a:r>
              <a:rPr lang="en-US" altLang="en-US" sz="3200" dirty="0">
                <a:solidFill>
                  <a:srgbClr val="CCCCFF"/>
                </a:solidFill>
                <a:latin typeface="Sylfaen" pitchFamily="18" charset="0"/>
              </a:rPr>
              <a:t> </a:t>
            </a:r>
            <a:r>
              <a:rPr lang="en-US" altLang="en-US" sz="3200" dirty="0">
                <a:solidFill>
                  <a:srgbClr val="FF0000"/>
                </a:solidFill>
                <a:latin typeface="Sylfaen" pitchFamily="18" charset="0"/>
              </a:rPr>
              <a:t>(Formal)</a:t>
            </a:r>
          </a:p>
        </p:txBody>
      </p:sp>
      <p:sp>
        <p:nvSpPr>
          <p:cNvPr id="55299" name="Rectangle 3"/>
          <p:cNvSpPr>
            <a:spLocks noGrp="1" noChangeArrowheads="1"/>
          </p:cNvSpPr>
          <p:nvPr>
            <p:ph type="body" idx="1"/>
          </p:nvPr>
        </p:nvSpPr>
        <p:spPr>
          <a:xfrm>
            <a:off x="977900" y="1203325"/>
            <a:ext cx="7724775" cy="4411663"/>
          </a:xfrm>
        </p:spPr>
        <p:txBody>
          <a:bodyPr/>
          <a:lstStyle/>
          <a:p>
            <a:r>
              <a:rPr lang="en-US" altLang="en-US">
                <a:latin typeface="Sylfaen" pitchFamily="18" charset="0"/>
              </a:rPr>
              <a:t>Members of organization enforce compliance within organization to curb crime</a:t>
            </a:r>
          </a:p>
          <a:p>
            <a:pPr>
              <a:buFontTx/>
              <a:buNone/>
            </a:pPr>
            <a:endParaRPr lang="en-US" altLang="en-US">
              <a:latin typeface="Sylfaen" pitchFamily="18" charset="0"/>
            </a:endParaRPr>
          </a:p>
          <a:p>
            <a:r>
              <a:rPr lang="en-US" altLang="en-US">
                <a:solidFill>
                  <a:srgbClr val="FF00FF"/>
                </a:solidFill>
                <a:latin typeface="Sylfaen" pitchFamily="18" charset="0"/>
              </a:rPr>
              <a:t>Example:</a:t>
            </a:r>
            <a:r>
              <a:rPr lang="en-US" altLang="en-US">
                <a:latin typeface="Sylfaen" pitchFamily="18" charset="0"/>
              </a:rPr>
              <a:t> Nightclub chain has its nightclubs switch to polycarbonate bottles/glasses to reduce assaults in/around club.</a:t>
            </a:r>
          </a:p>
        </p:txBody>
      </p:sp>
    </p:spTree>
    <p:extLst>
      <p:ext uri="{BB962C8B-B14F-4D97-AF65-F5344CB8AC3E}">
        <p14:creationId xmlns:p14="http://schemas.microsoft.com/office/powerpoint/2010/main" val="2226793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274638"/>
            <a:ext cx="8229600" cy="771525"/>
          </a:xfrm>
        </p:spPr>
        <p:txBody>
          <a:bodyPr/>
          <a:lstStyle/>
          <a:p>
            <a:r>
              <a:rPr lang="en-US" altLang="en-US" sz="3200" dirty="0">
                <a:latin typeface="Sylfaen" pitchFamily="18" charset="0"/>
              </a:rPr>
              <a:t>Contractual</a:t>
            </a:r>
            <a:r>
              <a:rPr lang="en-US" altLang="en-US" sz="3200" dirty="0">
                <a:solidFill>
                  <a:srgbClr val="B2B2B2"/>
                </a:solidFill>
                <a:latin typeface="Sylfaen" pitchFamily="18" charset="0"/>
              </a:rPr>
              <a:t> </a:t>
            </a:r>
            <a:r>
              <a:rPr lang="en-US" altLang="en-US" sz="3200" dirty="0">
                <a:solidFill>
                  <a:srgbClr val="FF0000"/>
                </a:solidFill>
                <a:latin typeface="Sylfaen" pitchFamily="18" charset="0"/>
              </a:rPr>
              <a:t>(Formal)</a:t>
            </a:r>
          </a:p>
        </p:txBody>
      </p:sp>
      <p:sp>
        <p:nvSpPr>
          <p:cNvPr id="59395" name="Rectangle 3"/>
          <p:cNvSpPr>
            <a:spLocks noGrp="1" noChangeArrowheads="1"/>
          </p:cNvSpPr>
          <p:nvPr>
            <p:ph type="body" idx="1"/>
          </p:nvPr>
        </p:nvSpPr>
        <p:spPr>
          <a:xfrm>
            <a:off x="411163" y="1416050"/>
            <a:ext cx="8205787" cy="4594225"/>
          </a:xfrm>
        </p:spPr>
        <p:txBody>
          <a:bodyPr/>
          <a:lstStyle/>
          <a:p>
            <a:pPr>
              <a:spcAft>
                <a:spcPct val="30000"/>
              </a:spcAft>
            </a:pPr>
            <a:r>
              <a:rPr lang="en-US" altLang="en-US">
                <a:latin typeface="Sylfaen" pitchFamily="18" charset="0"/>
              </a:rPr>
              <a:t>The super controller has a contract with the controller to provide goods or services.</a:t>
            </a:r>
          </a:p>
          <a:p>
            <a:pPr>
              <a:spcAft>
                <a:spcPct val="30000"/>
              </a:spcAft>
              <a:buFontTx/>
              <a:buNone/>
            </a:pPr>
            <a:endParaRPr lang="en-US" altLang="en-US">
              <a:latin typeface="Sylfaen" pitchFamily="18" charset="0"/>
            </a:endParaRPr>
          </a:p>
          <a:p>
            <a:r>
              <a:rPr lang="en-US" altLang="en-US">
                <a:solidFill>
                  <a:srgbClr val="FF00FF"/>
                </a:solidFill>
                <a:latin typeface="Sylfaen" pitchFamily="18" charset="0"/>
              </a:rPr>
              <a:t>Example:</a:t>
            </a:r>
            <a:r>
              <a:rPr lang="en-US" altLang="en-US">
                <a:latin typeface="Sylfaen" pitchFamily="18" charset="0"/>
              </a:rPr>
              <a:t> An owner of a rental property has a contract with a management firm to run the day to day operations.  Police might enlist the owner to get the contractor to improve, or to replace the contractor.</a:t>
            </a:r>
          </a:p>
          <a:p>
            <a:endParaRPr lang="en-US" altLang="en-US">
              <a:latin typeface="Sylfaen" pitchFamily="18" charset="0"/>
            </a:endParaRPr>
          </a:p>
        </p:txBody>
      </p:sp>
    </p:spTree>
    <p:extLst>
      <p:ext uri="{BB962C8B-B14F-4D97-AF65-F5344CB8AC3E}">
        <p14:creationId xmlns:p14="http://schemas.microsoft.com/office/powerpoint/2010/main" val="34375533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5"/>
          <p:cNvSpPr>
            <a:spLocks noGrp="1"/>
          </p:cNvSpPr>
          <p:nvPr>
            <p:ph type="sldNum" sz="quarter" idx="12"/>
          </p:nvPr>
        </p:nvSpPr>
        <p:spPr/>
        <p:txBody>
          <a:bodyPr/>
          <a:lstStyle/>
          <a:p>
            <a:pPr>
              <a:defRPr/>
            </a:pPr>
            <a:fld id="{F95730DD-9CF5-4CE0-8078-EA29A4C1C449}" type="slidenum">
              <a:rPr lang="en-US"/>
              <a:pPr>
                <a:defRPr/>
              </a:pPr>
              <a:t>27</a:t>
            </a:fld>
            <a:endParaRPr lang="en-US"/>
          </a:p>
        </p:txBody>
      </p:sp>
      <p:sp>
        <p:nvSpPr>
          <p:cNvPr id="19459" name="Rectangle 2"/>
          <p:cNvSpPr>
            <a:spLocks noGrp="1" noChangeArrowheads="1"/>
          </p:cNvSpPr>
          <p:nvPr>
            <p:ph type="title"/>
          </p:nvPr>
        </p:nvSpPr>
        <p:spPr>
          <a:xfrm>
            <a:off x="457200" y="274638"/>
            <a:ext cx="8229600" cy="700087"/>
          </a:xfrm>
        </p:spPr>
        <p:txBody>
          <a:bodyPr>
            <a:normAutofit/>
          </a:bodyPr>
          <a:lstStyle/>
          <a:p>
            <a:r>
              <a:rPr lang="en-US" altLang="en-US" sz="3200" dirty="0">
                <a:latin typeface="Sylfaen" pitchFamily="18" charset="0"/>
              </a:rPr>
              <a:t>Financial</a:t>
            </a:r>
            <a:r>
              <a:rPr lang="en-US" altLang="en-US" sz="3200" dirty="0">
                <a:solidFill>
                  <a:srgbClr val="D9D9D9"/>
                </a:solidFill>
                <a:latin typeface="Sylfaen" pitchFamily="18" charset="0"/>
              </a:rPr>
              <a:t> </a:t>
            </a:r>
            <a:r>
              <a:rPr lang="en-US" altLang="en-US" sz="3200" dirty="0">
                <a:solidFill>
                  <a:srgbClr val="FF0000"/>
                </a:solidFill>
                <a:latin typeface="Sylfaen" pitchFamily="18" charset="0"/>
              </a:rPr>
              <a:t>(Formal)</a:t>
            </a:r>
          </a:p>
        </p:txBody>
      </p:sp>
      <p:sp>
        <p:nvSpPr>
          <p:cNvPr id="43011" name="Rectangle 3"/>
          <p:cNvSpPr>
            <a:spLocks noGrp="1" noChangeArrowheads="1"/>
          </p:cNvSpPr>
          <p:nvPr>
            <p:ph type="body" idx="1"/>
          </p:nvPr>
        </p:nvSpPr>
        <p:spPr>
          <a:xfrm>
            <a:off x="457200" y="1077913"/>
            <a:ext cx="8229600" cy="4687887"/>
          </a:xfrm>
        </p:spPr>
        <p:txBody>
          <a:bodyPr/>
          <a:lstStyle/>
          <a:p>
            <a:pPr>
              <a:spcAft>
                <a:spcPct val="30000"/>
              </a:spcAft>
            </a:pPr>
            <a:r>
              <a:rPr lang="en-US" altLang="en-US">
                <a:latin typeface="Sylfaen" pitchFamily="18" charset="0"/>
              </a:rPr>
              <a:t>A financial institution puts pressure on a controller to reduce crime or risk a costly change in a financial relationship. </a:t>
            </a:r>
          </a:p>
          <a:p>
            <a:pPr>
              <a:spcAft>
                <a:spcPct val="30000"/>
              </a:spcAft>
              <a:buFontTx/>
              <a:buNone/>
            </a:pPr>
            <a:endParaRPr lang="en-US" altLang="en-US">
              <a:latin typeface="Sylfaen" pitchFamily="18" charset="0"/>
            </a:endParaRPr>
          </a:p>
          <a:p>
            <a:pPr>
              <a:spcAft>
                <a:spcPct val="30000"/>
              </a:spcAft>
            </a:pPr>
            <a:r>
              <a:rPr lang="en-US" altLang="en-US">
                <a:solidFill>
                  <a:srgbClr val="FF00FF"/>
                </a:solidFill>
                <a:latin typeface="Sylfaen" pitchFamily="18" charset="0"/>
              </a:rPr>
              <a:t>Example:</a:t>
            </a:r>
            <a:r>
              <a:rPr lang="en-US" altLang="en-US">
                <a:latin typeface="Sylfaen" pitchFamily="18" charset="0"/>
              </a:rPr>
              <a:t> Insurance company pressures a rental car company to reduce thefts of its rental vehicles or will raise its insurance rates</a:t>
            </a:r>
          </a:p>
        </p:txBody>
      </p:sp>
    </p:spTree>
    <p:extLst>
      <p:ext uri="{BB962C8B-B14F-4D97-AF65-F5344CB8AC3E}">
        <p14:creationId xmlns:p14="http://schemas.microsoft.com/office/powerpoint/2010/main" val="852803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Rectangle 2"/>
          <p:cNvSpPr>
            <a:spLocks noGrp="1" noChangeArrowheads="1"/>
          </p:cNvSpPr>
          <p:nvPr>
            <p:ph type="title"/>
          </p:nvPr>
        </p:nvSpPr>
        <p:spPr/>
        <p:txBody>
          <a:bodyPr/>
          <a:lstStyle/>
          <a:p>
            <a:r>
              <a:rPr lang="en-US" altLang="en-US" sz="3200" dirty="0">
                <a:latin typeface="Sylfaen" pitchFamily="18" charset="0"/>
              </a:rPr>
              <a:t>Regulatory </a:t>
            </a:r>
            <a:r>
              <a:rPr lang="en-US" altLang="en-US" sz="3200" dirty="0">
                <a:solidFill>
                  <a:srgbClr val="FF0000"/>
                </a:solidFill>
                <a:latin typeface="Sylfaen" pitchFamily="18" charset="0"/>
              </a:rPr>
              <a:t>(Formal)</a:t>
            </a:r>
          </a:p>
        </p:txBody>
      </p:sp>
      <p:sp>
        <p:nvSpPr>
          <p:cNvPr id="57348" name="Rectangle 3"/>
          <p:cNvSpPr>
            <a:spLocks noGrp="1" noChangeArrowheads="1"/>
          </p:cNvSpPr>
          <p:nvPr>
            <p:ph type="body" idx="1"/>
          </p:nvPr>
        </p:nvSpPr>
        <p:spPr>
          <a:xfrm>
            <a:off x="852488" y="1450975"/>
            <a:ext cx="7834312" cy="4525963"/>
          </a:xfrm>
        </p:spPr>
        <p:txBody>
          <a:bodyPr/>
          <a:lstStyle/>
          <a:p>
            <a:pPr>
              <a:lnSpc>
                <a:spcPct val="95000"/>
              </a:lnSpc>
              <a:spcAft>
                <a:spcPct val="30000"/>
              </a:spcAft>
            </a:pPr>
            <a:r>
              <a:rPr lang="en-US" altLang="en-US">
                <a:latin typeface="Sylfaen" pitchFamily="18" charset="0"/>
              </a:rPr>
              <a:t>An agency with authority to demand compliance to rules with the threat of sanctions for non-compliance.</a:t>
            </a:r>
          </a:p>
          <a:p>
            <a:pPr>
              <a:lnSpc>
                <a:spcPct val="75000"/>
              </a:lnSpc>
              <a:spcAft>
                <a:spcPct val="30000"/>
              </a:spcAft>
              <a:buFontTx/>
              <a:buNone/>
            </a:pPr>
            <a:endParaRPr lang="en-US" altLang="en-US">
              <a:latin typeface="Sylfaen" pitchFamily="18" charset="0"/>
            </a:endParaRPr>
          </a:p>
          <a:p>
            <a:r>
              <a:rPr lang="en-US" altLang="en-US">
                <a:solidFill>
                  <a:srgbClr val="FF00FF"/>
                </a:solidFill>
                <a:latin typeface="Sylfaen" pitchFamily="18" charset="0"/>
              </a:rPr>
              <a:t>Example:</a:t>
            </a:r>
            <a:r>
              <a:rPr lang="en-US" altLang="en-US">
                <a:latin typeface="Sylfaen" pitchFamily="18" charset="0"/>
              </a:rPr>
              <a:t> Government alcohol licensing agency inspects night club for underage drinking and cites the club if an inspector observes it. </a:t>
            </a:r>
          </a:p>
        </p:txBody>
      </p:sp>
    </p:spTree>
    <p:extLst>
      <p:ext uri="{BB962C8B-B14F-4D97-AF65-F5344CB8AC3E}">
        <p14:creationId xmlns:p14="http://schemas.microsoft.com/office/powerpoint/2010/main" val="12095826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Rectangle 2"/>
          <p:cNvSpPr>
            <a:spLocks noGrp="1" noChangeArrowheads="1"/>
          </p:cNvSpPr>
          <p:nvPr>
            <p:ph type="title"/>
          </p:nvPr>
        </p:nvSpPr>
        <p:spPr>
          <a:xfrm>
            <a:off x="446088" y="0"/>
            <a:ext cx="8229600" cy="762000"/>
          </a:xfrm>
        </p:spPr>
        <p:txBody>
          <a:bodyPr/>
          <a:lstStyle/>
          <a:p>
            <a:r>
              <a:rPr lang="en-US" altLang="en-US" sz="3200" dirty="0">
                <a:latin typeface="Sylfaen" pitchFamily="18" charset="0"/>
              </a:rPr>
              <a:t>Courts</a:t>
            </a:r>
            <a:r>
              <a:rPr lang="en-US" altLang="en-US" sz="3200" dirty="0">
                <a:solidFill>
                  <a:schemeClr val="tx2"/>
                </a:solidFill>
                <a:latin typeface="Sylfaen" pitchFamily="18" charset="0"/>
              </a:rPr>
              <a:t> </a:t>
            </a:r>
            <a:r>
              <a:rPr lang="en-US" altLang="en-US" sz="3200" dirty="0">
                <a:solidFill>
                  <a:srgbClr val="FF0000"/>
                </a:solidFill>
                <a:latin typeface="Sylfaen" pitchFamily="18" charset="0"/>
              </a:rPr>
              <a:t>(Formal)</a:t>
            </a:r>
          </a:p>
        </p:txBody>
      </p:sp>
      <p:sp>
        <p:nvSpPr>
          <p:cNvPr id="49156" name="Rectangle 3"/>
          <p:cNvSpPr>
            <a:spLocks noGrp="1" noChangeArrowheads="1"/>
          </p:cNvSpPr>
          <p:nvPr>
            <p:ph type="body" idx="1"/>
          </p:nvPr>
        </p:nvSpPr>
        <p:spPr>
          <a:xfrm>
            <a:off x="665163" y="1214438"/>
            <a:ext cx="7947025" cy="5330825"/>
          </a:xfrm>
        </p:spPr>
        <p:txBody>
          <a:bodyPr/>
          <a:lstStyle/>
          <a:p>
            <a:pPr>
              <a:spcAft>
                <a:spcPct val="30000"/>
              </a:spcAft>
            </a:pPr>
            <a:r>
              <a:rPr lang="en-US" altLang="en-US">
                <a:latin typeface="Sylfaen" pitchFamily="18" charset="0"/>
              </a:rPr>
              <a:t>Court orders controller to act in a manner that reduces crime (often as a result of a civil suit) </a:t>
            </a:r>
          </a:p>
          <a:p>
            <a:pPr>
              <a:buFontTx/>
              <a:buNone/>
            </a:pPr>
            <a:endParaRPr lang="en-US" altLang="en-US">
              <a:latin typeface="Sylfaen" pitchFamily="18" charset="0"/>
            </a:endParaRPr>
          </a:p>
          <a:p>
            <a:r>
              <a:rPr lang="en-US" altLang="en-US">
                <a:solidFill>
                  <a:srgbClr val="FF00FF"/>
                </a:solidFill>
                <a:latin typeface="Sylfaen" pitchFamily="18" charset="0"/>
              </a:rPr>
              <a:t>Example:</a:t>
            </a:r>
            <a:r>
              <a:rPr lang="en-US" altLang="en-US">
                <a:latin typeface="Sylfaen" pitchFamily="18" charset="0"/>
              </a:rPr>
              <a:t> Court finds premises liability against a motel for rapes on the property</a:t>
            </a:r>
          </a:p>
          <a:p>
            <a:pPr>
              <a:buFontTx/>
              <a:buNone/>
            </a:pPr>
            <a:endParaRPr lang="en-US" altLang="en-US">
              <a:latin typeface="Sylfaen" pitchFamily="18" charset="0"/>
            </a:endParaRPr>
          </a:p>
        </p:txBody>
      </p:sp>
    </p:spTree>
    <p:extLst>
      <p:ext uri="{BB962C8B-B14F-4D97-AF65-F5344CB8AC3E}">
        <p14:creationId xmlns:p14="http://schemas.microsoft.com/office/powerpoint/2010/main" val="16286674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p:cNvSpPr>
            <a:spLocks noGrp="1" noChangeArrowheads="1"/>
          </p:cNvSpPr>
          <p:nvPr>
            <p:ph type="title"/>
          </p:nvPr>
        </p:nvSpPr>
        <p:spPr>
          <a:xfrm>
            <a:off x="457200" y="228600"/>
            <a:ext cx="8229600" cy="1143000"/>
          </a:xfrm>
        </p:spPr>
        <p:txBody>
          <a:bodyPr/>
          <a:lstStyle/>
          <a:p>
            <a:r>
              <a:rPr lang="en-US" altLang="en-US" sz="3200" dirty="0">
                <a:latin typeface="Sylfaen" pitchFamily="18" charset="0"/>
              </a:rPr>
              <a:t>Political</a:t>
            </a:r>
            <a:r>
              <a:rPr lang="en-US" altLang="en-US" sz="3200" dirty="0">
                <a:solidFill>
                  <a:schemeClr val="tx2"/>
                </a:solidFill>
                <a:latin typeface="Sylfaen" pitchFamily="18" charset="0"/>
              </a:rPr>
              <a:t> </a:t>
            </a:r>
            <a:r>
              <a:rPr lang="en-US" altLang="en-US" sz="3200" dirty="0">
                <a:solidFill>
                  <a:srgbClr val="FF9900"/>
                </a:solidFill>
                <a:latin typeface="Sylfaen" pitchFamily="18" charset="0"/>
              </a:rPr>
              <a:t>(Diffuse)</a:t>
            </a:r>
          </a:p>
        </p:txBody>
      </p:sp>
      <p:sp>
        <p:nvSpPr>
          <p:cNvPr id="47108" name="Rectangle 3"/>
          <p:cNvSpPr>
            <a:spLocks noGrp="1" noChangeArrowheads="1"/>
          </p:cNvSpPr>
          <p:nvPr>
            <p:ph type="body" idx="1"/>
          </p:nvPr>
        </p:nvSpPr>
        <p:spPr>
          <a:xfrm>
            <a:off x="741363" y="1276350"/>
            <a:ext cx="7945437" cy="4525963"/>
          </a:xfrm>
        </p:spPr>
        <p:txBody>
          <a:bodyPr/>
          <a:lstStyle/>
          <a:p>
            <a:pPr>
              <a:spcAft>
                <a:spcPct val="30000"/>
              </a:spcAft>
            </a:pPr>
            <a:r>
              <a:rPr lang="en-US" altLang="en-US">
                <a:latin typeface="Sylfaen" pitchFamily="18" charset="0"/>
              </a:rPr>
              <a:t>Elected or appointed officials make legislative or other changes in government practices.</a:t>
            </a:r>
          </a:p>
          <a:p>
            <a:pPr>
              <a:spcAft>
                <a:spcPct val="30000"/>
              </a:spcAft>
              <a:buFontTx/>
              <a:buNone/>
            </a:pPr>
            <a:endParaRPr lang="en-US" altLang="en-US">
              <a:latin typeface="Sylfaen" pitchFamily="18" charset="0"/>
            </a:endParaRPr>
          </a:p>
          <a:p>
            <a:pPr>
              <a:spcAft>
                <a:spcPct val="30000"/>
              </a:spcAft>
            </a:pPr>
            <a:r>
              <a:rPr lang="en-US" altLang="en-US">
                <a:solidFill>
                  <a:srgbClr val="FF00FF"/>
                </a:solidFill>
                <a:latin typeface="Sylfaen" pitchFamily="18" charset="0"/>
              </a:rPr>
              <a:t>Example:</a:t>
            </a:r>
            <a:r>
              <a:rPr lang="en-US" altLang="en-US">
                <a:latin typeface="Sylfaen" pitchFamily="18" charset="0"/>
              </a:rPr>
              <a:t> Legislature passes a law requiring stores to restrict pseudoephedrine sales.</a:t>
            </a:r>
          </a:p>
        </p:txBody>
      </p:sp>
    </p:spTree>
    <p:extLst>
      <p:ext uri="{BB962C8B-B14F-4D97-AF65-F5344CB8AC3E}">
        <p14:creationId xmlns:p14="http://schemas.microsoft.com/office/powerpoint/2010/main" val="40602320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p:cNvSpPr>
            <a:spLocks noGrp="1" noChangeArrowheads="1"/>
          </p:cNvSpPr>
          <p:nvPr>
            <p:ph type="title"/>
          </p:nvPr>
        </p:nvSpPr>
        <p:spPr>
          <a:xfrm>
            <a:off x="457200" y="169863"/>
            <a:ext cx="8229600" cy="715962"/>
          </a:xfrm>
        </p:spPr>
        <p:txBody>
          <a:bodyPr/>
          <a:lstStyle/>
          <a:p>
            <a:r>
              <a:rPr lang="en-US" altLang="en-US" sz="3200" dirty="0">
                <a:latin typeface="Sylfaen" pitchFamily="18" charset="0"/>
              </a:rPr>
              <a:t>Market</a:t>
            </a:r>
            <a:r>
              <a:rPr lang="en-US" altLang="en-US" sz="3200" dirty="0">
                <a:solidFill>
                  <a:schemeClr val="tx2"/>
                </a:solidFill>
                <a:latin typeface="Sylfaen" pitchFamily="18" charset="0"/>
              </a:rPr>
              <a:t> </a:t>
            </a:r>
            <a:r>
              <a:rPr lang="en-US" altLang="en-US" sz="3200" dirty="0">
                <a:solidFill>
                  <a:srgbClr val="FF9900"/>
                </a:solidFill>
                <a:latin typeface="Sylfaen" pitchFamily="18" charset="0"/>
              </a:rPr>
              <a:t>(Diffuse)</a:t>
            </a:r>
          </a:p>
        </p:txBody>
      </p:sp>
      <p:sp>
        <p:nvSpPr>
          <p:cNvPr id="45060" name="Rectangle 3"/>
          <p:cNvSpPr>
            <a:spLocks noGrp="1" noChangeArrowheads="1"/>
          </p:cNvSpPr>
          <p:nvPr>
            <p:ph type="body" idx="1"/>
          </p:nvPr>
        </p:nvSpPr>
        <p:spPr>
          <a:xfrm>
            <a:off x="401638" y="1179513"/>
            <a:ext cx="8229600" cy="4183062"/>
          </a:xfrm>
        </p:spPr>
        <p:txBody>
          <a:bodyPr/>
          <a:lstStyle/>
          <a:p>
            <a:pPr>
              <a:lnSpc>
                <a:spcPct val="90000"/>
              </a:lnSpc>
              <a:spcAft>
                <a:spcPct val="30000"/>
              </a:spcAft>
            </a:pPr>
            <a:r>
              <a:rPr lang="en-US" altLang="en-US">
                <a:latin typeface="Sylfaen" pitchFamily="18" charset="0"/>
              </a:rPr>
              <a:t>Competition in the controllers business area induces compliance. </a:t>
            </a:r>
          </a:p>
          <a:p>
            <a:pPr>
              <a:lnSpc>
                <a:spcPct val="90000"/>
              </a:lnSpc>
              <a:spcAft>
                <a:spcPct val="30000"/>
              </a:spcAft>
              <a:buFontTx/>
              <a:buNone/>
            </a:pPr>
            <a:endParaRPr lang="en-US" altLang="en-US">
              <a:latin typeface="Sylfaen" pitchFamily="18" charset="0"/>
            </a:endParaRPr>
          </a:p>
          <a:p>
            <a:pPr>
              <a:lnSpc>
                <a:spcPct val="90000"/>
              </a:lnSpc>
              <a:spcAft>
                <a:spcPct val="30000"/>
              </a:spcAft>
            </a:pPr>
            <a:r>
              <a:rPr lang="en-US" altLang="en-US">
                <a:solidFill>
                  <a:srgbClr val="FF00FF"/>
                </a:solidFill>
                <a:latin typeface="Sylfaen" pitchFamily="18" charset="0"/>
              </a:rPr>
              <a:t>Example:</a:t>
            </a:r>
            <a:r>
              <a:rPr lang="en-US" altLang="en-US">
                <a:latin typeface="Sylfaen" pitchFamily="18" charset="0"/>
              </a:rPr>
              <a:t> Publicity over varying risks of crime induce businesses to compete to be safer shopping locations.</a:t>
            </a:r>
          </a:p>
          <a:p>
            <a:pPr>
              <a:lnSpc>
                <a:spcPct val="90000"/>
              </a:lnSpc>
              <a:buFontTx/>
              <a:buNone/>
            </a:pPr>
            <a:endParaRPr lang="en-US" altLang="en-US">
              <a:latin typeface="Sylfaen" pitchFamily="18" charset="0"/>
            </a:endParaRPr>
          </a:p>
        </p:txBody>
      </p:sp>
    </p:spTree>
    <p:extLst>
      <p:ext uri="{BB962C8B-B14F-4D97-AF65-F5344CB8AC3E}">
        <p14:creationId xmlns:p14="http://schemas.microsoft.com/office/powerpoint/2010/main" val="13099992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Rectangle 6"/>
          <p:cNvSpPr>
            <a:spLocks noGrp="1" noChangeArrowheads="1"/>
          </p:cNvSpPr>
          <p:nvPr>
            <p:ph type="title"/>
          </p:nvPr>
        </p:nvSpPr>
        <p:spPr>
          <a:xfrm>
            <a:off x="446088" y="0"/>
            <a:ext cx="8229600" cy="762000"/>
          </a:xfrm>
        </p:spPr>
        <p:txBody>
          <a:bodyPr/>
          <a:lstStyle/>
          <a:p>
            <a:r>
              <a:rPr lang="en-US" altLang="en-US" sz="3200" dirty="0">
                <a:latin typeface="Sylfaen" pitchFamily="18" charset="0"/>
              </a:rPr>
              <a:t>Media</a:t>
            </a:r>
            <a:r>
              <a:rPr lang="en-US" altLang="en-US" sz="3200" dirty="0">
                <a:solidFill>
                  <a:srgbClr val="CCCCFF"/>
                </a:solidFill>
                <a:latin typeface="Sylfaen" pitchFamily="18" charset="0"/>
              </a:rPr>
              <a:t> </a:t>
            </a:r>
            <a:r>
              <a:rPr lang="en-US" altLang="en-US" sz="3200" dirty="0">
                <a:solidFill>
                  <a:srgbClr val="FF9900"/>
                </a:solidFill>
                <a:latin typeface="Sylfaen" pitchFamily="18" charset="0"/>
              </a:rPr>
              <a:t>(Diffuse)</a:t>
            </a:r>
          </a:p>
        </p:txBody>
      </p:sp>
      <p:sp>
        <p:nvSpPr>
          <p:cNvPr id="51204" name="Rectangle 7"/>
          <p:cNvSpPr>
            <a:spLocks noGrp="1" noChangeArrowheads="1"/>
          </p:cNvSpPr>
          <p:nvPr>
            <p:ph type="body" idx="1"/>
          </p:nvPr>
        </p:nvSpPr>
        <p:spPr>
          <a:xfrm>
            <a:off x="630238" y="995363"/>
            <a:ext cx="7947025" cy="5330825"/>
          </a:xfrm>
        </p:spPr>
        <p:txBody>
          <a:bodyPr/>
          <a:lstStyle/>
          <a:p>
            <a:pPr>
              <a:spcAft>
                <a:spcPct val="30000"/>
              </a:spcAft>
            </a:pPr>
            <a:r>
              <a:rPr lang="en-US" altLang="en-US">
                <a:latin typeface="Sylfaen" pitchFamily="18" charset="0"/>
              </a:rPr>
              <a:t>Media attention (or the possibility of it) embarrasses a controller to act.</a:t>
            </a:r>
          </a:p>
          <a:p>
            <a:pPr>
              <a:buFontTx/>
              <a:buNone/>
            </a:pPr>
            <a:endParaRPr lang="en-US" altLang="en-US">
              <a:latin typeface="Sylfaen" pitchFamily="18" charset="0"/>
            </a:endParaRPr>
          </a:p>
          <a:p>
            <a:r>
              <a:rPr lang="en-US" altLang="en-US">
                <a:solidFill>
                  <a:srgbClr val="FF00FF"/>
                </a:solidFill>
                <a:latin typeface="Sylfaen" pitchFamily="18" charset="0"/>
              </a:rPr>
              <a:t>Example:</a:t>
            </a:r>
            <a:r>
              <a:rPr lang="en-US" altLang="en-US">
                <a:latin typeface="Sylfaen" pitchFamily="18" charset="0"/>
              </a:rPr>
              <a:t> A news investigation of the management of a homeless shelter funded by local government reveals that their practices contribute to victimization of homeless men at the shelter.  The attention forces them to address their operating procedures and staffing.</a:t>
            </a:r>
          </a:p>
          <a:p>
            <a:pPr>
              <a:buFontTx/>
              <a:buNone/>
            </a:pPr>
            <a:endParaRPr lang="en-US" altLang="en-US">
              <a:latin typeface="Sylfaen" pitchFamily="18" charset="0"/>
            </a:endParaRPr>
          </a:p>
        </p:txBody>
      </p:sp>
    </p:spTree>
    <p:extLst>
      <p:ext uri="{BB962C8B-B14F-4D97-AF65-F5344CB8AC3E}">
        <p14:creationId xmlns:p14="http://schemas.microsoft.com/office/powerpoint/2010/main" val="36901854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457200" y="217488"/>
            <a:ext cx="8229600" cy="841375"/>
          </a:xfrm>
        </p:spPr>
        <p:txBody>
          <a:bodyPr/>
          <a:lstStyle/>
          <a:p>
            <a:r>
              <a:rPr lang="en-US" altLang="en-US" sz="3200" dirty="0">
                <a:latin typeface="Sylfaen" pitchFamily="18" charset="0"/>
              </a:rPr>
              <a:t>Group </a:t>
            </a:r>
            <a:r>
              <a:rPr lang="en-US" altLang="en-US" sz="3200" dirty="0">
                <a:solidFill>
                  <a:srgbClr val="FFC000"/>
                </a:solidFill>
                <a:latin typeface="Sylfaen" pitchFamily="18" charset="0"/>
              </a:rPr>
              <a:t>(Personal)</a:t>
            </a:r>
          </a:p>
        </p:txBody>
      </p:sp>
      <p:sp>
        <p:nvSpPr>
          <p:cNvPr id="53252" name="Rectangle 3"/>
          <p:cNvSpPr>
            <a:spLocks noGrp="1" noChangeArrowheads="1"/>
          </p:cNvSpPr>
          <p:nvPr>
            <p:ph type="body" idx="1"/>
          </p:nvPr>
        </p:nvSpPr>
        <p:spPr>
          <a:xfrm>
            <a:off x="479425" y="1454150"/>
            <a:ext cx="8113713" cy="4638675"/>
          </a:xfrm>
        </p:spPr>
        <p:txBody>
          <a:bodyPr/>
          <a:lstStyle/>
          <a:p>
            <a:pPr>
              <a:spcAft>
                <a:spcPct val="30000"/>
              </a:spcAft>
            </a:pPr>
            <a:r>
              <a:rPr lang="en-US" altLang="en-US">
                <a:latin typeface="Sylfaen" pitchFamily="18" charset="0"/>
              </a:rPr>
              <a:t>Group influences place manager to act differently</a:t>
            </a:r>
          </a:p>
          <a:p>
            <a:pPr>
              <a:spcAft>
                <a:spcPct val="30000"/>
              </a:spcAft>
              <a:buFontTx/>
              <a:buNone/>
            </a:pPr>
            <a:endParaRPr lang="en-US" altLang="en-US">
              <a:latin typeface="Sylfaen" pitchFamily="18" charset="0"/>
            </a:endParaRPr>
          </a:p>
          <a:p>
            <a:pPr>
              <a:spcAft>
                <a:spcPct val="30000"/>
              </a:spcAft>
            </a:pPr>
            <a:r>
              <a:rPr lang="en-US" altLang="en-US">
                <a:solidFill>
                  <a:srgbClr val="FF00FF"/>
                </a:solidFill>
                <a:latin typeface="Sylfaen" pitchFamily="18" charset="0"/>
              </a:rPr>
              <a:t>Example:</a:t>
            </a:r>
            <a:r>
              <a:rPr lang="en-US" altLang="en-US">
                <a:latin typeface="Sylfaen" pitchFamily="18" charset="0"/>
              </a:rPr>
              <a:t> Members of Downtown Cincinnati Inc. apply pressure on merchant to stop selling large container beers in order to curb drunkenness and other disorder in area. </a:t>
            </a:r>
          </a:p>
          <a:p>
            <a:endParaRPr lang="en-US" altLang="en-US">
              <a:latin typeface="Sylfaen" pitchFamily="18" charset="0"/>
            </a:endParaRPr>
          </a:p>
        </p:txBody>
      </p:sp>
    </p:spTree>
    <p:extLst>
      <p:ext uri="{BB962C8B-B14F-4D97-AF65-F5344CB8AC3E}">
        <p14:creationId xmlns:p14="http://schemas.microsoft.com/office/powerpoint/2010/main" val="972149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468313" y="169863"/>
            <a:ext cx="8229600" cy="1143000"/>
          </a:xfrm>
        </p:spPr>
        <p:txBody>
          <a:bodyPr/>
          <a:lstStyle/>
          <a:p>
            <a:r>
              <a:rPr lang="en-US" altLang="en-US" sz="3200" dirty="0">
                <a:latin typeface="Sylfaen" pitchFamily="18" charset="0"/>
              </a:rPr>
              <a:t> Family </a:t>
            </a:r>
            <a:r>
              <a:rPr lang="en-US" altLang="en-US" sz="3200" dirty="0">
                <a:solidFill>
                  <a:srgbClr val="FFC000"/>
                </a:solidFill>
                <a:latin typeface="Sylfaen" pitchFamily="18" charset="0"/>
              </a:rPr>
              <a:t>(Personal)</a:t>
            </a:r>
          </a:p>
        </p:txBody>
      </p:sp>
      <p:sp>
        <p:nvSpPr>
          <p:cNvPr id="61443" name="Rectangle 3"/>
          <p:cNvSpPr>
            <a:spLocks noGrp="1" noChangeArrowheads="1"/>
          </p:cNvSpPr>
          <p:nvPr>
            <p:ph type="body" idx="1"/>
          </p:nvPr>
        </p:nvSpPr>
        <p:spPr>
          <a:xfrm>
            <a:off x="479425" y="1416050"/>
            <a:ext cx="8135938" cy="5048250"/>
          </a:xfrm>
        </p:spPr>
        <p:txBody>
          <a:bodyPr/>
          <a:lstStyle/>
          <a:p>
            <a:pPr>
              <a:spcAft>
                <a:spcPct val="55000"/>
              </a:spcAft>
            </a:pPr>
            <a:r>
              <a:rPr lang="en-US" altLang="en-US">
                <a:latin typeface="Sylfaen" pitchFamily="18" charset="0"/>
              </a:rPr>
              <a:t>One family member exerts pressure on a second member to control a third member.  </a:t>
            </a:r>
          </a:p>
          <a:p>
            <a:pPr lvl="1">
              <a:spcAft>
                <a:spcPct val="55000"/>
              </a:spcAft>
              <a:buFont typeface="Arial" pitchFamily="34" charset="0"/>
              <a:buNone/>
            </a:pPr>
            <a:endParaRPr lang="en-US" altLang="en-US" sz="2400">
              <a:latin typeface="Sylfaen" pitchFamily="18" charset="0"/>
            </a:endParaRPr>
          </a:p>
          <a:p>
            <a:pPr>
              <a:spcAft>
                <a:spcPct val="55000"/>
              </a:spcAft>
            </a:pPr>
            <a:r>
              <a:rPr lang="en-US" altLang="en-US">
                <a:solidFill>
                  <a:srgbClr val="FF00FF"/>
                </a:solidFill>
                <a:latin typeface="Sylfaen" pitchFamily="18" charset="0"/>
              </a:rPr>
              <a:t>Example:</a:t>
            </a:r>
            <a:r>
              <a:rPr lang="en-US" altLang="en-US">
                <a:latin typeface="Sylfaen" pitchFamily="18" charset="0"/>
              </a:rPr>
              <a:t>  Parents work with children so they learn how to curb delinquent behavior of their peers.</a:t>
            </a:r>
          </a:p>
          <a:p>
            <a:endParaRPr lang="en-US" altLang="en-US">
              <a:latin typeface="Sylfaen" pitchFamily="18" charset="0"/>
            </a:endParaRPr>
          </a:p>
          <a:p>
            <a:endParaRPr lang="en-US" altLang="en-US">
              <a:latin typeface="Sylfaen" pitchFamily="18" charset="0"/>
            </a:endParaRPr>
          </a:p>
          <a:p>
            <a:endParaRPr lang="en-US" altLang="en-US">
              <a:latin typeface="Sylfaen" pitchFamily="18" charset="0"/>
            </a:endParaRPr>
          </a:p>
        </p:txBody>
      </p:sp>
    </p:spTree>
    <p:extLst>
      <p:ext uri="{BB962C8B-B14F-4D97-AF65-F5344CB8AC3E}">
        <p14:creationId xmlns:p14="http://schemas.microsoft.com/office/powerpoint/2010/main" val="26298748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3600" dirty="0"/>
              <a:t>Command and Control </a:t>
            </a:r>
            <a:r>
              <a:rPr lang="en-US" sz="3600" dirty="0">
                <a:solidFill>
                  <a:schemeClr val="tx1">
                    <a:lumMod val="65000"/>
                  </a:schemeClr>
                </a:solidFill>
              </a:rPr>
              <a:t>(input)</a:t>
            </a:r>
          </a:p>
        </p:txBody>
      </p:sp>
      <p:sp>
        <p:nvSpPr>
          <p:cNvPr id="3" name="Content Placeholder 2"/>
          <p:cNvSpPr>
            <a:spLocks noGrp="1"/>
          </p:cNvSpPr>
          <p:nvPr>
            <p:ph idx="1"/>
          </p:nvPr>
        </p:nvSpPr>
        <p:spPr>
          <a:xfrm>
            <a:off x="457200" y="1215190"/>
            <a:ext cx="8229600" cy="4525963"/>
          </a:xfrm>
        </p:spPr>
        <p:txBody>
          <a:bodyPr>
            <a:normAutofit fontScale="92500" lnSpcReduction="20000"/>
          </a:bodyPr>
          <a:lstStyle/>
          <a:p>
            <a:r>
              <a:rPr lang="en-US" dirty="0">
                <a:solidFill>
                  <a:srgbClr val="00B0F0"/>
                </a:solidFill>
              </a:rPr>
              <a:t>HOW IT WORKS:  </a:t>
            </a:r>
            <a:r>
              <a:rPr lang="en-US" dirty="0"/>
              <a:t>Places are ordered to implement particular crime prevention tactics.</a:t>
            </a:r>
          </a:p>
          <a:p>
            <a:r>
              <a:rPr lang="en-US" dirty="0">
                <a:solidFill>
                  <a:srgbClr val="00B0F0"/>
                </a:solidFill>
              </a:rPr>
              <a:t>WORKS BEST WHEN:  </a:t>
            </a:r>
            <a:r>
              <a:rPr lang="en-US" dirty="0"/>
              <a:t>Evidence-based tactics are available.  Low context sensitivity.  </a:t>
            </a:r>
          </a:p>
          <a:p>
            <a:r>
              <a:rPr lang="en-US" dirty="0">
                <a:solidFill>
                  <a:srgbClr val="00B0F0"/>
                </a:solidFill>
              </a:rPr>
              <a:t>EXAMPLES:  </a:t>
            </a:r>
            <a:r>
              <a:rPr lang="en-US" dirty="0"/>
              <a:t>Two clerk rules for convenience stores.  Airport security.</a:t>
            </a:r>
          </a:p>
          <a:p>
            <a:r>
              <a:rPr lang="en-US" dirty="0">
                <a:solidFill>
                  <a:srgbClr val="00B0F0"/>
                </a:solidFill>
              </a:rPr>
              <a:t>ADVANTAGES:  </a:t>
            </a:r>
            <a:r>
              <a:rPr lang="en-US" dirty="0"/>
              <a:t>Easy to understand.</a:t>
            </a:r>
          </a:p>
          <a:p>
            <a:r>
              <a:rPr lang="en-US" dirty="0">
                <a:solidFill>
                  <a:srgbClr val="00B0F0"/>
                </a:solidFill>
              </a:rPr>
              <a:t>PROBLEMS: </a:t>
            </a:r>
            <a:r>
              <a:rPr lang="en-US" dirty="0"/>
              <a:t>Evidence is scant.  Tactic may not be most cost effective.  Discourages innovation.  Places with no problems suffer.</a:t>
            </a:r>
          </a:p>
        </p:txBody>
      </p:sp>
      <p:sp>
        <p:nvSpPr>
          <p:cNvPr id="4" name="TextBox 3"/>
          <p:cNvSpPr txBox="1"/>
          <p:nvPr/>
        </p:nvSpPr>
        <p:spPr>
          <a:xfrm>
            <a:off x="762000" y="5943600"/>
            <a:ext cx="7143750" cy="523220"/>
          </a:xfrm>
          <a:prstGeom prst="rect">
            <a:avLst/>
          </a:prstGeom>
          <a:noFill/>
          <a:ln>
            <a:noFill/>
          </a:ln>
        </p:spPr>
        <p:txBody>
          <a:bodyPr wrap="square" rtlCol="0">
            <a:spAutoFit/>
          </a:bodyPr>
          <a:lstStyle/>
          <a:p>
            <a:r>
              <a:rPr lang="en-US" sz="2800" dirty="0">
                <a:solidFill>
                  <a:srgbClr val="7030A0"/>
                </a:solidFill>
                <a:latin typeface="Times New Roman" pitchFamily="18" charset="0"/>
                <a:cs typeface="Times New Roman" pitchFamily="18" charset="0"/>
              </a:rPr>
              <a:t>Problem: Excess cost imposed on safe places</a:t>
            </a:r>
            <a:r>
              <a:rPr lang="en-US" sz="2800" dirty="0">
                <a:solidFill>
                  <a:srgbClr val="FFFF00"/>
                </a:solidFill>
              </a:rPr>
              <a:t>.</a:t>
            </a:r>
          </a:p>
        </p:txBody>
      </p:sp>
    </p:spTree>
    <p:extLst>
      <p:ext uri="{BB962C8B-B14F-4D97-AF65-F5344CB8AC3E}">
        <p14:creationId xmlns:p14="http://schemas.microsoft.com/office/powerpoint/2010/main" val="28676897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sz="3600" dirty="0"/>
              <a:t>Subsidies</a:t>
            </a:r>
            <a:r>
              <a:rPr lang="en-US" sz="3600" dirty="0">
                <a:solidFill>
                  <a:schemeClr val="tx1">
                    <a:lumMod val="65000"/>
                  </a:schemeClr>
                </a:solidFill>
              </a:rPr>
              <a:t> (input)</a:t>
            </a:r>
            <a:endParaRPr lang="en-US" sz="3600" dirty="0"/>
          </a:p>
        </p:txBody>
      </p:sp>
      <p:sp>
        <p:nvSpPr>
          <p:cNvPr id="3" name="Content Placeholder 2"/>
          <p:cNvSpPr>
            <a:spLocks noGrp="1"/>
          </p:cNvSpPr>
          <p:nvPr>
            <p:ph idx="1"/>
          </p:nvPr>
        </p:nvSpPr>
        <p:spPr>
          <a:xfrm>
            <a:off x="457200" y="901366"/>
            <a:ext cx="8229600" cy="5181600"/>
          </a:xfrm>
        </p:spPr>
        <p:txBody>
          <a:bodyPr>
            <a:normAutofit fontScale="92500"/>
          </a:bodyPr>
          <a:lstStyle/>
          <a:p>
            <a:r>
              <a:rPr lang="en-US" dirty="0">
                <a:solidFill>
                  <a:srgbClr val="00B0F0"/>
                </a:solidFill>
              </a:rPr>
              <a:t>HOW IT WORKS:  </a:t>
            </a:r>
            <a:r>
              <a:rPr lang="en-US" dirty="0"/>
              <a:t>Places given free or discounted services or devices to prevent crime.</a:t>
            </a:r>
          </a:p>
          <a:p>
            <a:r>
              <a:rPr lang="en-US" dirty="0">
                <a:solidFill>
                  <a:srgbClr val="00B0F0"/>
                </a:solidFill>
              </a:rPr>
              <a:t>WORKS BEST WHEN:  </a:t>
            </a:r>
            <a:r>
              <a:rPr lang="en-US" dirty="0"/>
              <a:t>Evidence-based.  Low context sensitivity. </a:t>
            </a:r>
          </a:p>
          <a:p>
            <a:r>
              <a:rPr lang="en-US" dirty="0">
                <a:solidFill>
                  <a:srgbClr val="00B0F0"/>
                </a:solidFill>
              </a:rPr>
              <a:t>EXAMPLES:  </a:t>
            </a:r>
            <a:r>
              <a:rPr lang="en-US" dirty="0"/>
              <a:t>Police response to alarms. Landlord training.  Locks for residences.</a:t>
            </a:r>
          </a:p>
          <a:p>
            <a:r>
              <a:rPr lang="en-US" dirty="0">
                <a:solidFill>
                  <a:srgbClr val="00B0F0"/>
                </a:solidFill>
              </a:rPr>
              <a:t>ADVANTAGES:  </a:t>
            </a:r>
            <a:r>
              <a:rPr lang="en-US" dirty="0"/>
              <a:t>Encourages compliance.</a:t>
            </a:r>
          </a:p>
          <a:p>
            <a:r>
              <a:rPr lang="en-US" dirty="0">
                <a:solidFill>
                  <a:srgbClr val="00B0F0"/>
                </a:solidFill>
              </a:rPr>
              <a:t>PROBLEMS: </a:t>
            </a:r>
            <a:r>
              <a:rPr lang="en-US" dirty="0"/>
              <a:t>Evidence is scant.  Tactic may not be most cost effective.  Discourages innovation. Resources wasted on non-problem places.</a:t>
            </a:r>
          </a:p>
          <a:p>
            <a:endParaRPr lang="en-US" dirty="0"/>
          </a:p>
        </p:txBody>
      </p:sp>
      <p:sp>
        <p:nvSpPr>
          <p:cNvPr id="4" name="TextBox 3"/>
          <p:cNvSpPr txBox="1"/>
          <p:nvPr/>
        </p:nvSpPr>
        <p:spPr>
          <a:xfrm>
            <a:off x="762000" y="5943600"/>
            <a:ext cx="7543800" cy="523220"/>
          </a:xfrm>
          <a:prstGeom prst="rect">
            <a:avLst/>
          </a:prstGeom>
          <a:noFill/>
          <a:ln>
            <a:noFill/>
          </a:ln>
        </p:spPr>
        <p:txBody>
          <a:bodyPr wrap="square" rtlCol="0">
            <a:spAutoFit/>
          </a:bodyPr>
          <a:lstStyle/>
          <a:p>
            <a:r>
              <a:rPr lang="en-US" sz="2800" dirty="0">
                <a:solidFill>
                  <a:srgbClr val="7030A0"/>
                </a:solidFill>
                <a:latin typeface="Times New Roman" pitchFamily="18" charset="0"/>
                <a:cs typeface="Times New Roman" pitchFamily="18" charset="0"/>
              </a:rPr>
              <a:t>Problem:  Costs of crime born by general public.</a:t>
            </a:r>
          </a:p>
        </p:txBody>
      </p:sp>
    </p:spTree>
    <p:extLst>
      <p:ext uri="{BB962C8B-B14F-4D97-AF65-F5344CB8AC3E}">
        <p14:creationId xmlns:p14="http://schemas.microsoft.com/office/powerpoint/2010/main" val="204915974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90337"/>
          </a:xfrm>
        </p:spPr>
        <p:txBody>
          <a:bodyPr>
            <a:normAutofit/>
          </a:bodyPr>
          <a:lstStyle/>
          <a:p>
            <a:r>
              <a:rPr lang="en-US" sz="3600" dirty="0"/>
              <a:t>Civil Law Suits</a:t>
            </a:r>
            <a:r>
              <a:rPr lang="en-US" sz="3600" dirty="0">
                <a:solidFill>
                  <a:schemeClr val="tx1">
                    <a:lumMod val="65000"/>
                  </a:schemeClr>
                </a:solidFill>
              </a:rPr>
              <a:t> (input/outcome)</a:t>
            </a:r>
            <a:endParaRPr lang="en-US" sz="3600" dirty="0"/>
          </a:p>
        </p:txBody>
      </p:sp>
      <p:sp>
        <p:nvSpPr>
          <p:cNvPr id="3" name="Content Placeholder 2"/>
          <p:cNvSpPr>
            <a:spLocks noGrp="1"/>
          </p:cNvSpPr>
          <p:nvPr>
            <p:ph idx="1"/>
          </p:nvPr>
        </p:nvSpPr>
        <p:spPr>
          <a:xfrm>
            <a:off x="457200" y="1016669"/>
            <a:ext cx="8229600" cy="5181600"/>
          </a:xfrm>
        </p:spPr>
        <p:txBody>
          <a:bodyPr>
            <a:normAutofit fontScale="92500" lnSpcReduction="10000"/>
          </a:bodyPr>
          <a:lstStyle/>
          <a:p>
            <a:r>
              <a:rPr lang="en-US" dirty="0">
                <a:solidFill>
                  <a:srgbClr val="00B0F0"/>
                </a:solidFill>
              </a:rPr>
              <a:t>HOW IT WORKS:  </a:t>
            </a:r>
            <a:r>
              <a:rPr lang="en-US" dirty="0"/>
              <a:t>Places with high crime are sued.  Threat of suit causes managers to improve security.</a:t>
            </a:r>
          </a:p>
          <a:p>
            <a:r>
              <a:rPr lang="en-US" dirty="0">
                <a:solidFill>
                  <a:srgbClr val="00B0F0"/>
                </a:solidFill>
              </a:rPr>
              <a:t>WORKS BEST WHEN:  </a:t>
            </a:r>
            <a:r>
              <a:rPr lang="en-US" dirty="0"/>
              <a:t>Suits are credible.  Security actions that avoid suits also reduce crime.</a:t>
            </a:r>
          </a:p>
          <a:p>
            <a:r>
              <a:rPr lang="en-US" dirty="0">
                <a:solidFill>
                  <a:srgbClr val="00B0F0"/>
                </a:solidFill>
              </a:rPr>
              <a:t>EXAMPLES:  </a:t>
            </a:r>
            <a:r>
              <a:rPr lang="en-US" dirty="0"/>
              <a:t>Nuisance abatement.  Premise liability.</a:t>
            </a:r>
          </a:p>
          <a:p>
            <a:r>
              <a:rPr lang="en-US" dirty="0">
                <a:solidFill>
                  <a:srgbClr val="00B0F0"/>
                </a:solidFill>
              </a:rPr>
              <a:t>ADVANTAGES:  </a:t>
            </a:r>
            <a:r>
              <a:rPr lang="en-US" dirty="0"/>
              <a:t>Focuses attention on prevention.</a:t>
            </a:r>
          </a:p>
          <a:p>
            <a:r>
              <a:rPr lang="en-US" dirty="0">
                <a:solidFill>
                  <a:srgbClr val="00B0F0"/>
                </a:solidFill>
              </a:rPr>
              <a:t>PROBLEMS: </a:t>
            </a:r>
            <a:r>
              <a:rPr lang="en-US" dirty="0"/>
              <a:t>Few suits against managers with shallow pockets.  Security measures maybe ineffective.  </a:t>
            </a:r>
          </a:p>
        </p:txBody>
      </p:sp>
      <p:sp>
        <p:nvSpPr>
          <p:cNvPr id="4" name="TextBox 3"/>
          <p:cNvSpPr txBox="1"/>
          <p:nvPr/>
        </p:nvSpPr>
        <p:spPr>
          <a:xfrm>
            <a:off x="685800" y="5715000"/>
            <a:ext cx="7086600" cy="954107"/>
          </a:xfrm>
          <a:prstGeom prst="rect">
            <a:avLst/>
          </a:prstGeom>
          <a:noFill/>
          <a:ln>
            <a:noFill/>
          </a:ln>
        </p:spPr>
        <p:txBody>
          <a:bodyPr wrap="square" rtlCol="0">
            <a:spAutoFit/>
          </a:bodyPr>
          <a:lstStyle/>
          <a:p>
            <a:r>
              <a:rPr lang="en-US" sz="2800" dirty="0">
                <a:solidFill>
                  <a:srgbClr val="7030A0"/>
                </a:solidFill>
                <a:latin typeface="Times New Roman" pitchFamily="18" charset="0"/>
                <a:cs typeface="Times New Roman" pitchFamily="18" charset="0"/>
              </a:rPr>
              <a:t>Problem: Costs of crime shared by safe places.  Lawyers pursue deep pocket owners.</a:t>
            </a:r>
          </a:p>
        </p:txBody>
      </p:sp>
    </p:spTree>
    <p:extLst>
      <p:ext uri="{BB962C8B-B14F-4D97-AF65-F5344CB8AC3E}">
        <p14:creationId xmlns:p14="http://schemas.microsoft.com/office/powerpoint/2010/main" val="289513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62526"/>
          </a:xfrm>
        </p:spPr>
        <p:txBody>
          <a:bodyPr>
            <a:normAutofit/>
          </a:bodyPr>
          <a:lstStyle/>
          <a:p>
            <a:r>
              <a:rPr lang="en-US" sz="3600" dirty="0"/>
              <a:t>Fine/Tax/User Fees</a:t>
            </a:r>
            <a:r>
              <a:rPr lang="en-US" sz="3600" dirty="0">
                <a:solidFill>
                  <a:schemeClr val="tx1">
                    <a:lumMod val="65000"/>
                  </a:schemeClr>
                </a:solidFill>
              </a:rPr>
              <a:t> (outcome)</a:t>
            </a:r>
            <a:endParaRPr lang="en-US" sz="3600" dirty="0"/>
          </a:p>
        </p:txBody>
      </p:sp>
      <p:sp>
        <p:nvSpPr>
          <p:cNvPr id="3" name="Content Placeholder 2"/>
          <p:cNvSpPr>
            <a:spLocks noGrp="1"/>
          </p:cNvSpPr>
          <p:nvPr>
            <p:ph idx="1"/>
          </p:nvPr>
        </p:nvSpPr>
        <p:spPr>
          <a:xfrm>
            <a:off x="457200" y="974558"/>
            <a:ext cx="8229600" cy="4896853"/>
          </a:xfrm>
        </p:spPr>
        <p:txBody>
          <a:bodyPr>
            <a:normAutofit fontScale="92500" lnSpcReduction="20000"/>
          </a:bodyPr>
          <a:lstStyle/>
          <a:p>
            <a:r>
              <a:rPr lang="en-US" dirty="0">
                <a:solidFill>
                  <a:srgbClr val="00B0F0"/>
                </a:solidFill>
              </a:rPr>
              <a:t>HOW IT WORKS:  </a:t>
            </a:r>
            <a:r>
              <a:rPr lang="en-US" dirty="0"/>
              <a:t>Places are fined when they exceed a maximum permitted level of crime.</a:t>
            </a:r>
          </a:p>
          <a:p>
            <a:r>
              <a:rPr lang="en-US" dirty="0">
                <a:solidFill>
                  <a:srgbClr val="00B0F0"/>
                </a:solidFill>
              </a:rPr>
              <a:t>WORKS BEST WHEN:  </a:t>
            </a:r>
            <a:r>
              <a:rPr lang="en-US" dirty="0"/>
              <a:t>Max is clear, has few exceptions, is  easily &amp; accurately measured, and is politically defensible.</a:t>
            </a:r>
          </a:p>
          <a:p>
            <a:r>
              <a:rPr lang="en-US" dirty="0">
                <a:solidFill>
                  <a:srgbClr val="00B0F0"/>
                </a:solidFill>
              </a:rPr>
              <a:t>EXAMPLES:  </a:t>
            </a:r>
            <a:r>
              <a:rPr lang="en-US" dirty="0"/>
              <a:t>Milwaukee &amp; Cincinnati caps on calls to apartments. False alarm caps.</a:t>
            </a:r>
          </a:p>
          <a:p>
            <a:r>
              <a:rPr lang="en-US" dirty="0">
                <a:solidFill>
                  <a:srgbClr val="00B0F0"/>
                </a:solidFill>
              </a:rPr>
              <a:t>ADVANTAGES:  </a:t>
            </a:r>
            <a:r>
              <a:rPr lang="en-US" dirty="0"/>
              <a:t>Easy to explain. Produces revenue. Encourages innovation.</a:t>
            </a:r>
          </a:p>
          <a:p>
            <a:r>
              <a:rPr lang="en-US" dirty="0">
                <a:solidFill>
                  <a:srgbClr val="00B0F0"/>
                </a:solidFill>
              </a:rPr>
              <a:t>PROBLEMS: </a:t>
            </a:r>
            <a:r>
              <a:rPr lang="en-US" dirty="0"/>
              <a:t>Enforcement can be difficult. Treats all polluters the same regardless of abatement costs. Exceptions make enforcement difficult.</a:t>
            </a:r>
          </a:p>
          <a:p>
            <a:endParaRPr lang="en-US" dirty="0"/>
          </a:p>
        </p:txBody>
      </p:sp>
      <p:sp>
        <p:nvSpPr>
          <p:cNvPr id="4" name="TextBox 3"/>
          <p:cNvSpPr txBox="1"/>
          <p:nvPr/>
        </p:nvSpPr>
        <p:spPr>
          <a:xfrm>
            <a:off x="1066800" y="6019800"/>
            <a:ext cx="7010400" cy="523220"/>
          </a:xfrm>
          <a:prstGeom prst="rect">
            <a:avLst/>
          </a:prstGeom>
          <a:noFill/>
          <a:ln>
            <a:noFill/>
          </a:ln>
        </p:spPr>
        <p:txBody>
          <a:bodyPr wrap="square" rtlCol="0">
            <a:spAutoFit/>
          </a:bodyPr>
          <a:lstStyle/>
          <a:p>
            <a:r>
              <a:rPr lang="en-US" sz="2800" dirty="0">
                <a:solidFill>
                  <a:srgbClr val="7030A0"/>
                </a:solidFill>
                <a:latin typeface="Times New Roman" pitchFamily="18" charset="0"/>
                <a:cs typeface="Times New Roman" pitchFamily="18" charset="0"/>
              </a:rPr>
              <a:t>Problem:  Costs of crime shared inefficiently.</a:t>
            </a:r>
          </a:p>
        </p:txBody>
      </p:sp>
    </p:spTree>
    <p:extLst>
      <p:ext uri="{BB962C8B-B14F-4D97-AF65-F5344CB8AC3E}">
        <p14:creationId xmlns:p14="http://schemas.microsoft.com/office/powerpoint/2010/main" val="39588716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11951"/>
          </a:xfrm>
        </p:spPr>
        <p:txBody>
          <a:bodyPr>
            <a:normAutofit/>
          </a:bodyPr>
          <a:lstStyle/>
          <a:p>
            <a:r>
              <a:rPr lang="en-US" sz="3600" dirty="0"/>
              <a:t>Cap and Trade </a:t>
            </a:r>
            <a:r>
              <a:rPr lang="en-US" sz="3600" dirty="0">
                <a:solidFill>
                  <a:schemeClr val="tx1">
                    <a:lumMod val="65000"/>
                  </a:schemeClr>
                </a:solidFill>
              </a:rPr>
              <a:t>(outcome)</a:t>
            </a:r>
            <a:endParaRPr lang="en-US" sz="3600" dirty="0"/>
          </a:p>
        </p:txBody>
      </p:sp>
      <p:sp>
        <p:nvSpPr>
          <p:cNvPr id="3" name="Content Placeholder 2"/>
          <p:cNvSpPr>
            <a:spLocks noGrp="1"/>
          </p:cNvSpPr>
          <p:nvPr>
            <p:ph idx="1"/>
          </p:nvPr>
        </p:nvSpPr>
        <p:spPr>
          <a:xfrm>
            <a:off x="457200" y="842212"/>
            <a:ext cx="8229600" cy="5293894"/>
          </a:xfrm>
        </p:spPr>
        <p:txBody>
          <a:bodyPr>
            <a:normAutofit fontScale="92500" lnSpcReduction="20000"/>
          </a:bodyPr>
          <a:lstStyle/>
          <a:p>
            <a:r>
              <a:rPr lang="en-US" dirty="0">
                <a:solidFill>
                  <a:srgbClr val="00B0F0"/>
                </a:solidFill>
              </a:rPr>
              <a:t>HOW IT WORKS:  </a:t>
            </a:r>
            <a:r>
              <a:rPr lang="en-US" dirty="0"/>
              <a:t>Cap is set.  Places given permits for crime so that total crime less than previously.  Unneeded permits can be sold in a market.  </a:t>
            </a:r>
          </a:p>
          <a:p>
            <a:r>
              <a:rPr lang="en-US" dirty="0">
                <a:solidFill>
                  <a:srgbClr val="00B0F0"/>
                </a:solidFill>
              </a:rPr>
              <a:t>WORKS BEST WHEN:  </a:t>
            </a:r>
            <a:r>
              <a:rPr lang="en-US" dirty="0"/>
              <a:t>Evidence is scant.  Retribution is not a significant goal.  Permits are costly.  Many places in the market.  Large differences in abatement costs.</a:t>
            </a:r>
          </a:p>
          <a:p>
            <a:r>
              <a:rPr lang="en-US" dirty="0">
                <a:solidFill>
                  <a:srgbClr val="00B0F0"/>
                </a:solidFill>
              </a:rPr>
              <a:t>EXAMPLES:  </a:t>
            </a:r>
            <a:r>
              <a:rPr lang="en-US" dirty="0"/>
              <a:t>None</a:t>
            </a:r>
          </a:p>
          <a:p>
            <a:r>
              <a:rPr lang="en-US" dirty="0">
                <a:solidFill>
                  <a:srgbClr val="00B0F0"/>
                </a:solidFill>
              </a:rPr>
              <a:t>ADVANTAGES:  </a:t>
            </a:r>
            <a:r>
              <a:rPr lang="en-US" dirty="0"/>
              <a:t>Rewards efficient crime reduction and innovation.  Lowers &amp; internalizes information costs.  Evidence base can be weak.</a:t>
            </a:r>
          </a:p>
          <a:p>
            <a:r>
              <a:rPr lang="en-US" dirty="0">
                <a:solidFill>
                  <a:srgbClr val="00B0F0"/>
                </a:solidFill>
              </a:rPr>
              <a:t>PROBLEMS: </a:t>
            </a:r>
            <a:r>
              <a:rPr lang="en-US" dirty="0"/>
              <a:t>Hard to explain. Seems to allow crime.  Administrative details undeveloped.</a:t>
            </a:r>
          </a:p>
          <a:p>
            <a:endParaRPr lang="en-US" dirty="0"/>
          </a:p>
        </p:txBody>
      </p:sp>
      <p:sp>
        <p:nvSpPr>
          <p:cNvPr id="4" name="TextBox 3"/>
          <p:cNvSpPr txBox="1"/>
          <p:nvPr/>
        </p:nvSpPr>
        <p:spPr>
          <a:xfrm rot="5400000">
            <a:off x="6000065" y="2762935"/>
            <a:ext cx="5105400" cy="646331"/>
          </a:xfrm>
          <a:prstGeom prst="rect">
            <a:avLst/>
          </a:prstGeom>
          <a:noFill/>
          <a:ln>
            <a:noFill/>
          </a:ln>
        </p:spPr>
        <p:txBody>
          <a:bodyPr wrap="square" rtlCol="0">
            <a:spAutoFit/>
          </a:bodyPr>
          <a:lstStyle/>
          <a:p>
            <a:r>
              <a:rPr lang="en-US" dirty="0">
                <a:solidFill>
                  <a:srgbClr val="FF0000"/>
                </a:solidFill>
                <a:latin typeface="Times New Roman" pitchFamily="18" charset="0"/>
                <a:cs typeface="Times New Roman" pitchFamily="18" charset="0"/>
              </a:rPr>
              <a:t>Can completely internalize costs of crime &amp; improve business efficiency.</a:t>
            </a:r>
          </a:p>
        </p:txBody>
      </p:sp>
      <p:sp>
        <p:nvSpPr>
          <p:cNvPr id="5" name="TextBox 4"/>
          <p:cNvSpPr txBox="1"/>
          <p:nvPr/>
        </p:nvSpPr>
        <p:spPr>
          <a:xfrm>
            <a:off x="1066800" y="6019800"/>
            <a:ext cx="7010400" cy="523220"/>
          </a:xfrm>
          <a:prstGeom prst="rect">
            <a:avLst/>
          </a:prstGeom>
          <a:noFill/>
          <a:ln>
            <a:noFill/>
          </a:ln>
        </p:spPr>
        <p:txBody>
          <a:bodyPr wrap="square" rtlCol="0">
            <a:spAutoFit/>
          </a:bodyPr>
          <a:lstStyle/>
          <a:p>
            <a:r>
              <a:rPr lang="en-US" sz="2800" dirty="0">
                <a:solidFill>
                  <a:srgbClr val="7030A0"/>
                </a:solidFill>
                <a:latin typeface="Times New Roman" pitchFamily="18" charset="0"/>
                <a:cs typeface="Times New Roman" pitchFamily="18" charset="0"/>
              </a:rPr>
              <a:t>Problem:  Never has been tried!</a:t>
            </a:r>
          </a:p>
        </p:txBody>
      </p:sp>
    </p:spTree>
    <p:extLst>
      <p:ext uri="{BB962C8B-B14F-4D97-AF65-F5344CB8AC3E}">
        <p14:creationId xmlns:p14="http://schemas.microsoft.com/office/powerpoint/2010/main" val="13841372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136</TotalTime>
  <Words>5820</Words>
  <Application>Microsoft Office PowerPoint</Application>
  <PresentationFormat>화면 슬라이드 쇼(4:3)</PresentationFormat>
  <Paragraphs>424</Paragraphs>
  <Slides>39</Slides>
  <Notes>31</Notes>
  <HiddenSlides>0</HiddenSlides>
  <MMClips>0</MMClips>
  <ScaleCrop>false</ScaleCrop>
  <HeadingPairs>
    <vt:vector size="8" baseType="variant">
      <vt:variant>
        <vt:lpstr>사용한 글꼴</vt:lpstr>
      </vt:variant>
      <vt:variant>
        <vt:i4>11</vt:i4>
      </vt:variant>
      <vt:variant>
        <vt:lpstr>테마</vt:lpstr>
      </vt:variant>
      <vt:variant>
        <vt:i4>1</vt:i4>
      </vt:variant>
      <vt:variant>
        <vt:lpstr>포함된 OLE 서버</vt:lpstr>
      </vt:variant>
      <vt:variant>
        <vt:i4>1</vt:i4>
      </vt:variant>
      <vt:variant>
        <vt:lpstr>슬라이드 제목</vt:lpstr>
      </vt:variant>
      <vt:variant>
        <vt:i4>39</vt:i4>
      </vt:variant>
    </vt:vector>
  </HeadingPairs>
  <TitlesOfParts>
    <vt:vector size="52" baseType="lpstr">
      <vt:lpstr>Grenoble Light SF</vt:lpstr>
      <vt:lpstr>Arial</vt:lpstr>
      <vt:lpstr>Calibri</vt:lpstr>
      <vt:lpstr>Impact</vt:lpstr>
      <vt:lpstr>Lucida Sans Unicode</vt:lpstr>
      <vt:lpstr>Sylfaen</vt:lpstr>
      <vt:lpstr>Symbol</vt:lpstr>
      <vt:lpstr>Times New Roman</vt:lpstr>
      <vt:lpstr>Verdana</vt:lpstr>
      <vt:lpstr>Webdings</vt:lpstr>
      <vt:lpstr>Wingdings</vt:lpstr>
      <vt:lpstr>Office Theme</vt:lpstr>
      <vt:lpstr>Bitmap Image</vt:lpstr>
      <vt:lpstr>Why Don’t Controllers Do What they are Supposed to Do? And What We Can Do About It.</vt:lpstr>
      <vt:lpstr>Web of Crime Control</vt:lpstr>
      <vt:lpstr>The Crime Triangle</vt:lpstr>
      <vt:lpstr>The Crime Triangle with Super Controllers</vt:lpstr>
      <vt:lpstr>Who are Super Controllers?</vt:lpstr>
      <vt:lpstr>SUPER CONTROLLERS</vt:lpstr>
      <vt:lpstr>PowerPoint 프레젠테이션</vt:lpstr>
      <vt:lpstr>CRIME AS POLLUTION DOCTRINE</vt:lpstr>
      <vt:lpstr>Principles</vt:lpstr>
      <vt:lpstr>Internalizing Crime Costs</vt:lpstr>
      <vt:lpstr>STANDARDS v PERFORMANCE</vt:lpstr>
      <vt:lpstr>STANDARDS OR PERFORMANCE?</vt:lpstr>
      <vt:lpstr>Internalizing Crime Costs</vt:lpstr>
      <vt:lpstr>PowerPoint 프레젠테이션</vt:lpstr>
      <vt:lpstr>PowerPoint 프레젠테이션</vt:lpstr>
      <vt:lpstr>PowerPoint 프레젠테이션</vt:lpstr>
      <vt:lpstr>PowerPoint 프레젠테이션</vt:lpstr>
      <vt:lpstr>Abatement Costs</vt:lpstr>
      <vt:lpstr>PowerPoint 프레젠테이션</vt:lpstr>
      <vt:lpstr>Cap &amp; Trade</vt:lpstr>
      <vt:lpstr>Principles of Place Prevention</vt:lpstr>
      <vt:lpstr>Implications for Policing</vt:lpstr>
      <vt:lpstr>But on Occasion the Place Manager Should be Treated as a Criminal </vt:lpstr>
      <vt:lpstr>end</vt:lpstr>
      <vt:lpstr>Organizational (Formal)</vt:lpstr>
      <vt:lpstr>Contractual (Formal)</vt:lpstr>
      <vt:lpstr>Financial (Formal)</vt:lpstr>
      <vt:lpstr>Regulatory (Formal)</vt:lpstr>
      <vt:lpstr>Courts (Formal)</vt:lpstr>
      <vt:lpstr>Political (Diffuse)</vt:lpstr>
      <vt:lpstr>Market (Diffuse)</vt:lpstr>
      <vt:lpstr>Media (Diffuse)</vt:lpstr>
      <vt:lpstr>Group (Personal)</vt:lpstr>
      <vt:lpstr> Family (Personal)</vt:lpstr>
      <vt:lpstr>Command and Control (input)</vt:lpstr>
      <vt:lpstr>Subsidies (input)</vt:lpstr>
      <vt:lpstr>Civil Law Suits (input/outcome)</vt:lpstr>
      <vt:lpstr>Fine/Tax/User Fees (outcome)</vt:lpstr>
      <vt:lpstr>Cap and Trade (outcome)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eckj</dc:creator>
  <cp:lastModifiedBy>이웅혁</cp:lastModifiedBy>
  <cp:revision>13</cp:revision>
  <dcterms:created xsi:type="dcterms:W3CDTF">2013-12-08T02:18:06Z</dcterms:created>
  <dcterms:modified xsi:type="dcterms:W3CDTF">2019-11-14T23:45:38Z</dcterms:modified>
</cp:coreProperties>
</file>