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365" r:id="rId2"/>
    <p:sldId id="366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84" r:id="rId21"/>
    <p:sldId id="385" r:id="rId22"/>
    <p:sldId id="386" r:id="rId23"/>
    <p:sldId id="387" r:id="rId24"/>
    <p:sldId id="388" r:id="rId25"/>
    <p:sldId id="389" r:id="rId26"/>
    <p:sldId id="390" r:id="rId27"/>
    <p:sldId id="391" r:id="rId28"/>
    <p:sldId id="392" r:id="rId29"/>
    <p:sldId id="393" r:id="rId30"/>
    <p:sldId id="394" r:id="rId31"/>
    <p:sldId id="395" r:id="rId32"/>
    <p:sldId id="333" r:id="rId33"/>
    <p:sldId id="289" r:id="rId34"/>
    <p:sldId id="334" r:id="rId35"/>
    <p:sldId id="335" r:id="rId36"/>
    <p:sldId id="337" r:id="rId37"/>
    <p:sldId id="338" r:id="rId38"/>
    <p:sldId id="339" r:id="rId39"/>
    <p:sldId id="336" r:id="rId40"/>
    <p:sldId id="340" r:id="rId41"/>
    <p:sldId id="341" r:id="rId42"/>
    <p:sldId id="342" r:id="rId43"/>
    <p:sldId id="344" r:id="rId44"/>
    <p:sldId id="345" r:id="rId45"/>
    <p:sldId id="347" r:id="rId46"/>
    <p:sldId id="346" r:id="rId47"/>
    <p:sldId id="348" r:id="rId48"/>
    <p:sldId id="349" r:id="rId49"/>
    <p:sldId id="351" r:id="rId50"/>
    <p:sldId id="350" r:id="rId51"/>
    <p:sldId id="343" r:id="rId52"/>
    <p:sldId id="353" r:id="rId53"/>
    <p:sldId id="356" r:id="rId54"/>
    <p:sldId id="357" r:id="rId55"/>
    <p:sldId id="358" r:id="rId56"/>
    <p:sldId id="359" r:id="rId57"/>
    <p:sldId id="360" r:id="rId58"/>
    <p:sldId id="361" r:id="rId59"/>
    <p:sldId id="362" r:id="rId60"/>
    <p:sldId id="363" r:id="rId6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304" autoAdjust="0"/>
    <p:restoredTop sz="94397" autoAdjust="0"/>
  </p:normalViewPr>
  <p:slideViewPr>
    <p:cSldViewPr snapToGrid="0">
      <p:cViewPr varScale="1">
        <p:scale>
          <a:sx n="63" d="100"/>
          <a:sy n="63" d="100"/>
        </p:scale>
        <p:origin x="25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15293A-0869-4C70-8CBF-7A10CBB1AFE5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8C2A6-B510-4C1E-801E-2B1D0F2671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1077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6522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9867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5886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579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5842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63288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7882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9831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9529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82992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05485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5646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7607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88950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5858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39634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87880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15487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062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56060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31658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56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7065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57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8300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58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50004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2462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C8C2A6-B510-4C1E-801E-2B1D0F2671E8}" type="slidenum">
              <a:rPr lang="ko-KR" altLang="en-US" smtClean="0"/>
              <a:t>60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3460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A526C-8504-44C8-A6E7-4D5A9994399B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493-7C02-4341-B61C-89047490FA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1901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A526C-8504-44C8-A6E7-4D5A9994399B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493-7C02-4341-B61C-89047490FA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190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A526C-8504-44C8-A6E7-4D5A9994399B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493-7C02-4341-B61C-89047490FA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179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A526C-8504-44C8-A6E7-4D5A9994399B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493-7C02-4341-B61C-89047490FA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6435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A526C-8504-44C8-A6E7-4D5A9994399B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493-7C02-4341-B61C-89047490FA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658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A526C-8504-44C8-A6E7-4D5A9994399B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493-7C02-4341-B61C-89047490FA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7163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A526C-8504-44C8-A6E7-4D5A9994399B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493-7C02-4341-B61C-89047490FA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6342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A526C-8504-44C8-A6E7-4D5A9994399B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493-7C02-4341-B61C-89047490FA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732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A526C-8504-44C8-A6E7-4D5A9994399B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493-7C02-4341-B61C-89047490FA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6750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A526C-8504-44C8-A6E7-4D5A9994399B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493-7C02-4341-B61C-89047490FA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7114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A526C-8504-44C8-A6E7-4D5A9994399B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3493-7C02-4341-B61C-89047490FA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4944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A526C-8504-44C8-A6E7-4D5A9994399B}" type="datetimeFigureOut">
              <a:rPr lang="ko-KR" altLang="en-US" smtClean="0"/>
              <a:t>2019-11-01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A3493-7C02-4341-B61C-89047490FA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362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5.png"/><Relationship Id="rId4" Type="http://schemas.microsoft.com/office/2007/relationships/hdphoto" Target="../media/hdphoto3.wdp"/><Relationship Id="rId9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3108330" y="2097695"/>
            <a:ext cx="5975339" cy="2662733"/>
            <a:chOff x="3108330" y="1723846"/>
            <a:chExt cx="5975339" cy="2662733"/>
          </a:xfrm>
        </p:grpSpPr>
        <p:sp>
          <p:nvSpPr>
            <p:cNvPr id="7" name="직사각형 6"/>
            <p:cNvSpPr/>
            <p:nvPr/>
          </p:nvSpPr>
          <p:spPr>
            <a:xfrm>
              <a:off x="3108330" y="1723846"/>
              <a:ext cx="5975339" cy="2662733"/>
            </a:xfrm>
            <a:prstGeom prst="rect">
              <a:avLst/>
            </a:prstGeom>
            <a:solidFill>
              <a:schemeClr val="tx1">
                <a:alpha val="74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147099" y="2447454"/>
              <a:ext cx="5821074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600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범죄전이와 확산</a:t>
              </a:r>
              <a:endParaRPr lang="en-US" altLang="ko-KR" sz="60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endParaRPr lang="ko-KR" altLang="en-US" sz="5400" b="1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</p:grpSp>
      <p:sp>
        <p:nvSpPr>
          <p:cNvPr id="13" name="액자 12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4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5750927" y="200253"/>
            <a:ext cx="5947454" cy="5881809"/>
            <a:chOff x="5434223" y="193744"/>
            <a:chExt cx="5947454" cy="5881809"/>
          </a:xfrm>
        </p:grpSpPr>
        <p:sp>
          <p:nvSpPr>
            <p:cNvPr id="8" name="직사각형 7"/>
            <p:cNvSpPr/>
            <p:nvPr/>
          </p:nvSpPr>
          <p:spPr>
            <a:xfrm>
              <a:off x="6400800" y="796990"/>
              <a:ext cx="4980877" cy="5278563"/>
            </a:xfrm>
            <a:prstGeom prst="rect">
              <a:avLst/>
            </a:prstGeom>
            <a:solidFill>
              <a:schemeClr val="tx1">
                <a:alpha val="74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434223" y="2665072"/>
              <a:ext cx="5821074" cy="166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4800" b="1" dirty="0">
                  <a:solidFill>
                    <a:schemeClr val="bg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에드먼드 에반스</a:t>
              </a:r>
              <a:endParaRPr lang="en-US" altLang="ko-KR" sz="4800" b="1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endParaRPr lang="ko-KR" altLang="en-US" sz="5400" b="1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162691" y="5688817"/>
              <a:ext cx="32189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201620142 </a:t>
              </a:r>
              <a:r>
                <a:rPr lang="ko-KR" altLang="en-US" sz="1200" dirty="0">
                  <a:solidFill>
                    <a:schemeClr val="bg1"/>
                  </a:solidFill>
                </a:rPr>
                <a:t>동화미디어콘텐츠학과 </a:t>
              </a:r>
              <a:r>
                <a:rPr lang="ko-KR" altLang="en-US" sz="1200" dirty="0" err="1">
                  <a:solidFill>
                    <a:schemeClr val="bg1"/>
                  </a:solidFill>
                </a:rPr>
                <a:t>심민영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374459" y="3614968"/>
              <a:ext cx="19180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dirty="0">
                  <a:solidFill>
                    <a:schemeClr val="bg1"/>
                  </a:solidFill>
                </a:rPr>
                <a:t>Edmund Evans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757640" y="2295740"/>
              <a:ext cx="35014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bg1"/>
                  </a:solidFill>
                </a:rPr>
                <a:t>19</a:t>
              </a:r>
              <a:r>
                <a:rPr lang="ko-KR" altLang="en-US" dirty="0">
                  <a:solidFill>
                    <a:schemeClr val="bg1"/>
                  </a:solidFill>
                </a:rPr>
                <a:t>세기 그림책 황금시대의 시작</a:t>
              </a:r>
            </a:p>
          </p:txBody>
        </p:sp>
        <p:sp>
          <p:nvSpPr>
            <p:cNvPr id="13" name="직사각형 12"/>
            <p:cNvSpPr/>
            <p:nvPr/>
          </p:nvSpPr>
          <p:spPr>
            <a:xfrm rot="16200000" flipV="1">
              <a:off x="10461088" y="597760"/>
              <a:ext cx="1042107" cy="234076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0" y="1378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6470936" y="2555804"/>
            <a:ext cx="22384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>
                <a:latin typeface="HY견고딕" panose="02030600000101010101" pitchFamily="18" charset="-127"/>
                <a:ea typeface="HY견고딕" panose="02030600000101010101" pitchFamily="18" charset="-127"/>
              </a:rPr>
              <a:t>확산</a:t>
            </a:r>
            <a:endParaRPr lang="ko-KR" altLang="en-US" sz="6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21585" y="709545"/>
            <a:ext cx="3362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>
                <a:latin typeface="HY견고딕" panose="02030600000101010101" pitchFamily="18" charset="-127"/>
                <a:ea typeface="HY견고딕" panose="02030600000101010101" pitchFamily="18" charset="-127"/>
              </a:rPr>
              <a:t>범죄전이</a:t>
            </a:r>
            <a:endParaRPr lang="ko-KR" altLang="en-US" sz="6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327241" y="3885998"/>
            <a:ext cx="7004772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725885" y="1945742"/>
            <a:ext cx="5886768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각 삼각형 33"/>
          <p:cNvSpPr/>
          <p:nvPr/>
        </p:nvSpPr>
        <p:spPr>
          <a:xfrm>
            <a:off x="-1" y="-125390"/>
            <a:ext cx="5817519" cy="6983390"/>
          </a:xfrm>
          <a:prstGeom prst="rt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434670" y="4648886"/>
            <a:ext cx="31545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목차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2832875" y="5929098"/>
            <a:ext cx="8103349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6422062" y="4771565"/>
            <a:ext cx="48767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>
                <a:latin typeface="HY견고딕" panose="02030600000101010101" pitchFamily="18" charset="-127"/>
                <a:ea typeface="HY견고딕" panose="02030600000101010101" pitchFamily="18" charset="-127"/>
              </a:rPr>
              <a:t>선택과이동</a:t>
            </a:r>
            <a:endParaRPr lang="ko-KR" altLang="en-US" sz="6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03946" y="6025164"/>
            <a:ext cx="4486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>
                <a:latin typeface="HY견고딕" panose="02030600000101010101" pitchFamily="18" charset="-127"/>
                <a:ea typeface="HY견고딕" panose="02030600000101010101" pitchFamily="18" charset="-127"/>
              </a:rPr>
              <a:t>일상활동</a:t>
            </a:r>
            <a:r>
              <a:rPr lang="en-US" altLang="ko-KR" sz="320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>
                <a:latin typeface="HY견고딕" panose="02030600000101010101" pitchFamily="18" charset="-127"/>
                <a:ea typeface="HY견고딕" panose="02030600000101010101" pitchFamily="18" charset="-127"/>
              </a:rPr>
              <a:t>합리적 선택</a:t>
            </a:r>
            <a:endParaRPr lang="ko-KR" altLang="en-US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8938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355757" y="1090523"/>
            <a:ext cx="39356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>
                <a:latin typeface="HY견고딕" panose="02030600000101010101" pitchFamily="18" charset="-127"/>
                <a:ea typeface="HY견고딕" panose="02030600000101010101" pitchFamily="18" charset="-127"/>
              </a:rPr>
              <a:t>범죄전이</a:t>
            </a:r>
            <a:endParaRPr lang="ko-KR" altLang="en-US" sz="7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569307" y="2502684"/>
            <a:ext cx="9193427" cy="3292635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569307" y="2856339"/>
            <a:ext cx="93408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개인 또는 사회의</a:t>
            </a:r>
            <a:endParaRPr lang="en-US" altLang="ko-KR" sz="5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예방활동에 의한 범죄의 변화의미</a:t>
            </a:r>
            <a:endParaRPr lang="ko-KR" altLang="en-US" sz="5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액자 9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188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380158" y="957335"/>
            <a:ext cx="32680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>
                <a:latin typeface="HY견고딕" panose="02030600000101010101" pitchFamily="18" charset="-127"/>
                <a:ea typeface="HY견고딕" panose="02030600000101010101" pitchFamily="18" charset="-127"/>
              </a:rPr>
              <a:t>범죄전이</a:t>
            </a:r>
            <a:endParaRPr lang="ko-KR" altLang="en-US" sz="6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8724" y="2599485"/>
            <a:ext cx="8258861" cy="2604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048724" y="4292052"/>
            <a:ext cx="90658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>
                <a:latin typeface="HY견고딕" panose="02030600000101010101" pitchFamily="18" charset="-127"/>
                <a:ea typeface="HY견고딕" panose="02030600000101010101" pitchFamily="18" charset="-127"/>
              </a:rPr>
              <a:t>잠재적 범죄자와 그의 목표물 </a:t>
            </a:r>
            <a:endParaRPr lang="en-US" altLang="ko-KR" sz="480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4800">
                <a:latin typeface="HY견고딕" panose="02030600000101010101" pitchFamily="18" charset="-127"/>
                <a:ea typeface="HY견고딕" panose="02030600000101010101" pitchFamily="18" charset="-127"/>
              </a:rPr>
              <a:t>사이에 많은 가정을 설정한다</a:t>
            </a:r>
            <a:r>
              <a:rPr lang="en-US" altLang="ko-KR" sz="480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en-US" altLang="ko-KR" sz="4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sz="4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081" b="51262" l="2532" r="227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559" r="74684" b="46215"/>
          <a:stretch/>
        </p:blipFill>
        <p:spPr>
          <a:xfrm rot="19576170">
            <a:off x="3901643" y="2937469"/>
            <a:ext cx="836092" cy="833077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74" b="24964" l="49996" r="69816">
                        <a14:foregroundMark x1="59277" y1="7324" x2="59277" y2="73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518" r="27707" b="72262"/>
          <a:stretch/>
        </p:blipFill>
        <p:spPr>
          <a:xfrm>
            <a:off x="2196471" y="2064583"/>
            <a:ext cx="2183687" cy="2444870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55" b="24799" l="25583" r="45021">
                        <a14:foregroundMark x1="33984" y1="7715" x2="33984" y2="7715"/>
                        <a14:foregroundMark x1="35156" y1="17871" x2="35156" y2="178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53" r="52549" b="72446"/>
          <a:stretch/>
        </p:blipFill>
        <p:spPr>
          <a:xfrm>
            <a:off x="7686021" y="1938870"/>
            <a:ext cx="2323994" cy="263540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60713" y="2471980"/>
            <a:ext cx="11182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600" b="1"/>
              <a:t>?</a:t>
            </a:r>
            <a:endParaRPr lang="ko-KR" altLang="en-US" sz="9600" b="1"/>
          </a:p>
        </p:txBody>
      </p:sp>
      <p:sp>
        <p:nvSpPr>
          <p:cNvPr id="20" name="직사각형 19"/>
          <p:cNvSpPr/>
          <p:nvPr/>
        </p:nvSpPr>
        <p:spPr>
          <a:xfrm>
            <a:off x="4720281" y="3287018"/>
            <a:ext cx="883508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6642652" y="3284117"/>
            <a:ext cx="883508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액자 22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51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내용 개체 틀 8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79" b="29512" l="2707" r="24365">
                        <a14:foregroundMark x1="16618" y1="12975" x2="16618" y2="129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2928" b="67209"/>
          <a:stretch/>
        </p:blipFill>
        <p:spPr>
          <a:xfrm>
            <a:off x="2416797" y="4488868"/>
            <a:ext cx="1100936" cy="994614"/>
          </a:xfrm>
        </p:spPr>
      </p:pic>
      <p:pic>
        <p:nvPicPr>
          <p:cNvPr id="10" name="내용 개체 틀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08" b="47969" l="52786" r="72239">
                        <a14:foregroundMark x1="67546" y1="23722" x2="67546" y2="23722"/>
                        <a14:foregroundMark x1="64027" y1="12320" x2="64027" y2="12320"/>
                        <a14:foregroundMark x1="66276" y1="8781" x2="66276" y2="8781"/>
                        <a14:foregroundMark x1="52786" y1="47969" x2="52786" y2="47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386" r="25714" b="65809"/>
          <a:stretch/>
        </p:blipFill>
        <p:spPr>
          <a:xfrm>
            <a:off x="8708565" y="3019863"/>
            <a:ext cx="781950" cy="1002054"/>
          </a:xfrm>
          <a:prstGeom prst="rect">
            <a:avLst/>
          </a:prstGeom>
        </p:spPr>
      </p:pic>
      <p:sp>
        <p:nvSpPr>
          <p:cNvPr id="11" name="도넛 10"/>
          <p:cNvSpPr/>
          <p:nvPr/>
        </p:nvSpPr>
        <p:spPr>
          <a:xfrm>
            <a:off x="2139678" y="2944375"/>
            <a:ext cx="2859776" cy="2839576"/>
          </a:xfrm>
          <a:prstGeom prst="donut">
            <a:avLst>
              <a:gd name="adj" fmla="val 2638"/>
            </a:avLst>
          </a:prstGeom>
          <a:solidFill>
            <a:schemeClr val="tx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56146" y="3921422"/>
            <a:ext cx="890400" cy="885482"/>
          </a:xfrm>
          <a:prstGeom prst="rect">
            <a:avLst/>
          </a:prstGeom>
        </p:spPr>
      </p:pic>
      <p:pic>
        <p:nvPicPr>
          <p:cNvPr id="14" name="내용 개체 틀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79" b="29512" l="2707" r="24365">
                        <a14:foregroundMark x1="16618" y1="12975" x2="16618" y2="129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2928" b="67209"/>
          <a:stretch/>
        </p:blipFill>
        <p:spPr>
          <a:xfrm>
            <a:off x="3795034" y="3564664"/>
            <a:ext cx="1100936" cy="994614"/>
          </a:xfrm>
          <a:prstGeom prst="rect">
            <a:avLst/>
          </a:prstGeom>
        </p:spPr>
      </p:pic>
      <p:pic>
        <p:nvPicPr>
          <p:cNvPr id="17" name="내용 개체 틀 8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79" b="29512" l="2707" r="24365">
                        <a14:foregroundMark x1="16618" y1="12975" x2="16618" y2="129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2928" b="67209"/>
          <a:stretch/>
        </p:blipFill>
        <p:spPr>
          <a:xfrm>
            <a:off x="2740565" y="3023583"/>
            <a:ext cx="1100936" cy="994614"/>
          </a:xfrm>
          <a:prstGeom prst="rect">
            <a:avLst/>
          </a:prstGeom>
        </p:spPr>
      </p:pic>
      <p:sp>
        <p:nvSpPr>
          <p:cNvPr id="18" name="오른쪽 화살표 17"/>
          <p:cNvSpPr/>
          <p:nvPr/>
        </p:nvSpPr>
        <p:spPr>
          <a:xfrm>
            <a:off x="6085703" y="3963219"/>
            <a:ext cx="710514" cy="738527"/>
          </a:xfrm>
          <a:prstGeom prst="rightArrow">
            <a:avLst>
              <a:gd name="adj1" fmla="val 50000"/>
              <a:gd name="adj2" fmla="val 58696"/>
            </a:avLst>
          </a:prstGeom>
          <a:solidFill>
            <a:schemeClr val="tx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내용 개체 틀 8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279" b="29512" l="2707" r="24365">
                        <a14:foregroundMark x1="16618" y1="12975" x2="16618" y2="129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2928" b="67209"/>
          <a:stretch/>
        </p:blipFill>
        <p:spPr>
          <a:xfrm>
            <a:off x="6548241" y="4581336"/>
            <a:ext cx="895084" cy="808642"/>
          </a:xfrm>
          <a:prstGeom prst="rect">
            <a:avLst/>
          </a:prstGeom>
        </p:spPr>
      </p:pic>
      <p:sp>
        <p:nvSpPr>
          <p:cNvPr id="20" name="도넛 19"/>
          <p:cNvSpPr/>
          <p:nvPr/>
        </p:nvSpPr>
        <p:spPr>
          <a:xfrm>
            <a:off x="7730226" y="2944375"/>
            <a:ext cx="2822034" cy="2861368"/>
          </a:xfrm>
          <a:prstGeom prst="donut">
            <a:avLst>
              <a:gd name="adj" fmla="val 2638"/>
            </a:avLst>
          </a:prstGeom>
          <a:solidFill>
            <a:schemeClr val="tx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96043" y="3921422"/>
            <a:ext cx="890400" cy="885482"/>
          </a:xfrm>
          <a:prstGeom prst="rect">
            <a:avLst/>
          </a:prstGeom>
        </p:spPr>
      </p:pic>
      <p:pic>
        <p:nvPicPr>
          <p:cNvPr id="22" name="내용 개체 틀 8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279" b="29512" l="2707" r="24365">
                        <a14:foregroundMark x1="16618" y1="12975" x2="16618" y2="129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2928" b="67209"/>
          <a:stretch/>
        </p:blipFill>
        <p:spPr>
          <a:xfrm>
            <a:off x="10663870" y="3075589"/>
            <a:ext cx="895084" cy="808642"/>
          </a:xfrm>
          <a:prstGeom prst="rect">
            <a:avLst/>
          </a:prstGeom>
        </p:spPr>
      </p:pic>
      <p:pic>
        <p:nvPicPr>
          <p:cNvPr id="24" name="내용 개체 틀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08" b="47969" l="52786" r="72239">
                        <a14:foregroundMark x1="67546" y1="23722" x2="67546" y2="23722"/>
                        <a14:foregroundMark x1="64027" y1="12320" x2="64027" y2="12320"/>
                        <a14:foregroundMark x1="66276" y1="8781" x2="66276" y2="8781"/>
                        <a14:foregroundMark x1="52786" y1="47969" x2="52786" y2="47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386" r="25714" b="65809"/>
          <a:stretch/>
        </p:blipFill>
        <p:spPr>
          <a:xfrm>
            <a:off x="7961600" y="4329251"/>
            <a:ext cx="781950" cy="1002054"/>
          </a:xfrm>
          <a:prstGeom prst="rect">
            <a:avLst/>
          </a:prstGeom>
        </p:spPr>
      </p:pic>
      <p:pic>
        <p:nvPicPr>
          <p:cNvPr id="25" name="내용 개체 틀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08" b="47969" l="52786" r="72239">
                        <a14:foregroundMark x1="67546" y1="23722" x2="67546" y2="23722"/>
                        <a14:foregroundMark x1="64027" y1="12320" x2="64027" y2="12320"/>
                        <a14:foregroundMark x1="66276" y1="8781" x2="66276" y2="8781"/>
                        <a14:foregroundMark x1="52786" y1="47969" x2="52786" y2="479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386" r="25714" b="65809"/>
          <a:stretch/>
        </p:blipFill>
        <p:spPr>
          <a:xfrm>
            <a:off x="9621720" y="4268574"/>
            <a:ext cx="781950" cy="1002054"/>
          </a:xfrm>
          <a:prstGeom prst="rect">
            <a:avLst/>
          </a:prstGeom>
        </p:spPr>
      </p:pic>
      <p:sp>
        <p:nvSpPr>
          <p:cNvPr id="27" name="오른쪽 화살표 26"/>
          <p:cNvSpPr/>
          <p:nvPr/>
        </p:nvSpPr>
        <p:spPr>
          <a:xfrm rot="20589807">
            <a:off x="10548232" y="3558010"/>
            <a:ext cx="304416" cy="199690"/>
          </a:xfrm>
          <a:prstGeom prst="rightArrow">
            <a:avLst>
              <a:gd name="adj1" fmla="val 50000"/>
              <a:gd name="adj2" fmla="val 50667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오른쪽 화살표 27"/>
          <p:cNvSpPr/>
          <p:nvPr/>
        </p:nvSpPr>
        <p:spPr>
          <a:xfrm rot="9020122">
            <a:off x="7337051" y="4708004"/>
            <a:ext cx="306518" cy="215953"/>
          </a:xfrm>
          <a:prstGeom prst="rightArrow">
            <a:avLst>
              <a:gd name="adj1" fmla="val 50000"/>
              <a:gd name="adj2" fmla="val 50667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2257710" y="2356372"/>
            <a:ext cx="8064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/>
              <a:t>경찰의 증가가 예방이 아닌 단지 범죄를 이동시킨다는 것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1411760" y="930869"/>
            <a:ext cx="9550465" cy="1336928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225079" y="1108601"/>
            <a:ext cx="6130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일반적인 범죄전이</a:t>
            </a:r>
            <a:endParaRPr lang="ko-KR" altLang="en-US" sz="5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2" name="액자 31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529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684989" y="1076578"/>
            <a:ext cx="5109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>
                <a:latin typeface="HY견고딕" panose="02030600000101010101" pitchFamily="18" charset="-127"/>
                <a:ea typeface="HY견고딕" panose="02030600000101010101" pitchFamily="18" charset="-127"/>
              </a:rPr>
              <a:t>전이의 유형</a:t>
            </a:r>
            <a:endParaRPr lang="ko-KR" altLang="en-US" sz="7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354373" y="2440817"/>
            <a:ext cx="9550465" cy="3292635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354373" y="3148129"/>
            <a:ext cx="959419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레페토가 나눈</a:t>
            </a:r>
            <a:endParaRPr lang="en-US" altLang="ko-KR" sz="5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다섯가지 전이유형</a:t>
            </a:r>
            <a:endParaRPr lang="en-US" altLang="ko-KR" sz="5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ko-KR" altLang="en-US" sz="5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524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1928" y="529477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영역적</a:t>
            </a:r>
            <a:endParaRPr lang="ko-KR" altLang="en-US" sz="44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928" y="1879894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시간적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892" y="3231853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전술적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230165" y="0"/>
            <a:ext cx="9961835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793377" y="1455648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 b="1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영역적 전이</a:t>
            </a:r>
            <a:endParaRPr lang="ko-KR" altLang="en-US" sz="72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60650" y="3019083"/>
            <a:ext cx="85867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한 지역에서 다른 지역으로 범죄의 이동을 의미</a:t>
            </a:r>
            <a:endParaRPr lang="ko-KR" altLang="en-US" sz="5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902940" y="927394"/>
            <a:ext cx="327225" cy="98733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-74566" y="5652282"/>
            <a:ext cx="24038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기능적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1093018" y="18045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레페토</a:t>
            </a:r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D4283B-6CF8-4FD2-BBFD-34187486C926}"/>
              </a:ext>
            </a:extLst>
          </p:cNvPr>
          <p:cNvSpPr txBox="1"/>
          <p:nvPr/>
        </p:nvSpPr>
        <p:spPr>
          <a:xfrm>
            <a:off x="428172" y="4576555"/>
            <a:ext cx="13258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목표</a:t>
            </a:r>
          </a:p>
        </p:txBody>
      </p:sp>
    </p:spTree>
    <p:extLst>
      <p:ext uri="{BB962C8B-B14F-4D97-AF65-F5344CB8AC3E}">
        <p14:creationId xmlns:p14="http://schemas.microsoft.com/office/powerpoint/2010/main" val="3836814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1928" y="529477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영역적</a:t>
            </a:r>
            <a:endParaRPr lang="ko-KR" altLang="en-US" sz="44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928" y="1879894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시간적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892" y="3231853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전술적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172" y="4576555"/>
            <a:ext cx="13258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목표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2230165" y="0"/>
            <a:ext cx="9961835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793377" y="1455648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 b="1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영역적 전이</a:t>
            </a:r>
            <a:endParaRPr lang="ko-KR" altLang="en-US" sz="72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05375" y="3019083"/>
            <a:ext cx="913262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주위 환경의 특성에 의해 </a:t>
            </a:r>
            <a:endParaRPr lang="en-US" altLang="ko-KR" sz="5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범죄전이가 좌우 된다는 특징</a:t>
            </a:r>
            <a:r>
              <a:rPr lang="en-US" altLang="ko-KR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  <a:p>
            <a:endParaRPr lang="en-US" altLang="ko-KR" sz="32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32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Ex)</a:t>
            </a:r>
            <a:r>
              <a:rPr lang="ko-KR" altLang="en-US" sz="32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고립된 작은 마을에선 범죄전이가 제한</a:t>
            </a:r>
            <a:endParaRPr lang="ko-KR" altLang="en-US" sz="32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902940" y="927394"/>
            <a:ext cx="327225" cy="98733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-74566" y="5652282"/>
            <a:ext cx="24038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기능적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1093018" y="18045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레페토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1512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1928" y="529477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영역적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928" y="1879894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시간적</a:t>
            </a:r>
            <a:endParaRPr lang="ko-KR" altLang="en-US" sz="44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892" y="3231853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전술적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230165" y="0"/>
            <a:ext cx="9961835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793377" y="1455648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 b="1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시간적 전이</a:t>
            </a:r>
            <a:endParaRPr lang="ko-KR" altLang="en-US" sz="72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902940" y="2258260"/>
            <a:ext cx="327225" cy="98733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-74566" y="5652282"/>
            <a:ext cx="24038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기능적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55327" y="2920229"/>
            <a:ext cx="91061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같은 지역이지만 </a:t>
            </a:r>
            <a:endParaRPr lang="en-US" altLang="ko-KR" sz="5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범행의 시간이 다른 시간으로 바뀌는 것</a:t>
            </a:r>
            <a:endParaRPr lang="ko-KR" altLang="en-US" sz="5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1093018" y="18045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레페토</a:t>
            </a:r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C76D9E-960B-41C4-9493-2F628FCCE32E}"/>
              </a:ext>
            </a:extLst>
          </p:cNvPr>
          <p:cNvSpPr txBox="1"/>
          <p:nvPr/>
        </p:nvSpPr>
        <p:spPr>
          <a:xfrm>
            <a:off x="428172" y="4576555"/>
            <a:ext cx="13258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목표</a:t>
            </a:r>
          </a:p>
        </p:txBody>
      </p:sp>
    </p:spTree>
    <p:extLst>
      <p:ext uri="{BB962C8B-B14F-4D97-AF65-F5344CB8AC3E}">
        <p14:creationId xmlns:p14="http://schemas.microsoft.com/office/powerpoint/2010/main" val="3275322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1928" y="529477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영역적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928" y="1879894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시간적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892" y="3231853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전술적</a:t>
            </a:r>
            <a:endParaRPr lang="ko-KR" altLang="en-US" sz="44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230165" y="0"/>
            <a:ext cx="9961835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793377" y="1455648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 b="1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전술적 전이</a:t>
            </a:r>
            <a:endParaRPr lang="ko-KR" altLang="en-US" sz="72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909002" y="3590854"/>
            <a:ext cx="327225" cy="98733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-74566" y="5652282"/>
            <a:ext cx="24038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기능적 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07029" y="3124131"/>
            <a:ext cx="82989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같은 범죄를 저지르는데</a:t>
            </a:r>
            <a:endParaRPr lang="en-US" altLang="ko-KR" sz="5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새로운 수단을 이용하는것</a:t>
            </a:r>
            <a:endParaRPr lang="ko-KR" altLang="en-US" sz="5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1093018" y="18045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레페토</a:t>
            </a:r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0C9836-F7E0-47E3-9542-34A73F632E32}"/>
              </a:ext>
            </a:extLst>
          </p:cNvPr>
          <p:cNvSpPr txBox="1"/>
          <p:nvPr/>
        </p:nvSpPr>
        <p:spPr>
          <a:xfrm>
            <a:off x="428172" y="4576555"/>
            <a:ext cx="13258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목표</a:t>
            </a:r>
          </a:p>
        </p:txBody>
      </p:sp>
    </p:spTree>
    <p:extLst>
      <p:ext uri="{BB962C8B-B14F-4D97-AF65-F5344CB8AC3E}">
        <p14:creationId xmlns:p14="http://schemas.microsoft.com/office/powerpoint/2010/main" val="2036361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1928" y="529477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영역적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928" y="1879894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시간적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892" y="3231853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전술적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230165" y="0"/>
            <a:ext cx="9961835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793377" y="1455648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200" b="1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목표의 전이</a:t>
            </a:r>
            <a:endParaRPr lang="ko-KR" altLang="en-US" sz="72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895992" y="4932606"/>
            <a:ext cx="327225" cy="98733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-74566" y="5652282"/>
            <a:ext cx="22977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기능적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90859" y="3043797"/>
            <a:ext cx="52801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같은 지역에서 </a:t>
            </a:r>
            <a:endParaRPr lang="en-US" altLang="ko-KR" sz="5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다른 피해자선택</a:t>
            </a:r>
            <a:endParaRPr lang="ko-KR" altLang="en-US" sz="5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1093018" y="18045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레페토</a:t>
            </a:r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A5552D-A0F9-46CB-B2EC-F4FBD1D51731}"/>
              </a:ext>
            </a:extLst>
          </p:cNvPr>
          <p:cNvSpPr txBox="1"/>
          <p:nvPr/>
        </p:nvSpPr>
        <p:spPr>
          <a:xfrm>
            <a:off x="428172" y="4576555"/>
            <a:ext cx="13258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목표</a:t>
            </a:r>
          </a:p>
        </p:txBody>
      </p:sp>
    </p:spTree>
    <p:extLst>
      <p:ext uri="{BB962C8B-B14F-4D97-AF65-F5344CB8AC3E}">
        <p14:creationId xmlns:p14="http://schemas.microsoft.com/office/powerpoint/2010/main" val="37435750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01928" y="529477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영역적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928" y="1879894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시간적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892" y="3231853"/>
            <a:ext cx="2026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>
                <a:latin typeface="HY견고딕" panose="02030600000101010101" pitchFamily="18" charset="-127"/>
                <a:ea typeface="HY견고딕" panose="02030600000101010101" pitchFamily="18" charset="-127"/>
              </a:rPr>
              <a:t>전술적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230165" y="0"/>
            <a:ext cx="9961835" cy="685800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793377" y="1455648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200" b="1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기능적 전이</a:t>
            </a:r>
            <a:endParaRPr lang="ko-KR" altLang="en-US" sz="72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964624" y="5987383"/>
            <a:ext cx="327225" cy="98733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948" y="5595613"/>
            <a:ext cx="2121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기능적</a:t>
            </a:r>
            <a:endParaRPr lang="ko-KR" altLang="en-US" sz="4400" dirty="0">
              <a:solidFill>
                <a:srgbClr val="FF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63330" y="3043797"/>
            <a:ext cx="86867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 유형을 새롭게 하는것</a:t>
            </a:r>
            <a:endParaRPr lang="en-US" altLang="ko-KR" sz="5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en-US" altLang="ko-KR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Ex) </a:t>
            </a:r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침입절도 </a:t>
            </a:r>
            <a:r>
              <a:rPr lang="en-US" altLang="ko-KR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&gt; &gt; </a:t>
            </a:r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강도</a:t>
            </a:r>
            <a:endParaRPr lang="en-US" altLang="ko-KR" sz="5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1093018" y="18045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레페토</a:t>
            </a:r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AEB9C7-2DA2-4359-A13B-E2420D027FE3}"/>
              </a:ext>
            </a:extLst>
          </p:cNvPr>
          <p:cNvSpPr txBox="1"/>
          <p:nvPr/>
        </p:nvSpPr>
        <p:spPr>
          <a:xfrm>
            <a:off x="428172" y="4576555"/>
            <a:ext cx="13258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목표</a:t>
            </a:r>
          </a:p>
        </p:txBody>
      </p:sp>
    </p:spTree>
    <p:extLst>
      <p:ext uri="{BB962C8B-B14F-4D97-AF65-F5344CB8AC3E}">
        <p14:creationId xmlns:p14="http://schemas.microsoft.com/office/powerpoint/2010/main" val="1578831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157635" y="1090523"/>
            <a:ext cx="41642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>
                <a:latin typeface="HY견고딕" panose="02030600000101010101" pitchFamily="18" charset="-127"/>
                <a:ea typeface="HY견고딕" panose="02030600000101010101" pitchFamily="18" charset="-127"/>
              </a:rPr>
              <a:t>바와 피즈</a:t>
            </a:r>
            <a:endParaRPr lang="ko-KR" altLang="en-US" sz="7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569307" y="2502684"/>
            <a:ext cx="9193427" cy="3292635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569307" y="3124131"/>
            <a:ext cx="93408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전이의 여섯번째 형태인</a:t>
            </a:r>
            <a:endParaRPr lang="en-US" altLang="ko-KR" sz="5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범죄자의 전이를 제시</a:t>
            </a:r>
            <a:endParaRPr lang="ko-KR" altLang="en-US" sz="5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505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814169" y="1606465"/>
            <a:ext cx="8748979" cy="3777522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098743" y="3318465"/>
            <a:ext cx="81054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범죄자의 활동의 중지가 또 다른 범죄자에 의해 대체</a:t>
            </a:r>
            <a:endParaRPr lang="ko-KR" altLang="en-US" sz="40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98910" y="2000800"/>
            <a:ext cx="54938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5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범죄자의 전이란 </a:t>
            </a:r>
            <a:endParaRPr lang="ko-KR" altLang="en-US" sz="5400"/>
          </a:p>
        </p:txBody>
      </p:sp>
      <p:sp>
        <p:nvSpPr>
          <p:cNvPr id="8" name="액자 7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365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-4594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409457" y="80738"/>
            <a:ext cx="1975105" cy="111191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6556" y="509955"/>
            <a:ext cx="20226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“</a:t>
            </a:r>
            <a:endParaRPr lang="ko-KR" altLang="en-US" sz="1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8934296" y="5697967"/>
            <a:ext cx="1975105" cy="111191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0456988" y="5047416"/>
            <a:ext cx="16617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”</a:t>
            </a:r>
            <a:endParaRPr lang="ko-KR" altLang="en-US" sz="1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683228" y="874372"/>
            <a:ext cx="7146948" cy="119102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027526" y="2554443"/>
            <a:ext cx="8258861" cy="2604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-104831" y="2174567"/>
            <a:ext cx="12523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>
                <a:latin typeface="HY견고딕" panose="02030600000101010101" pitchFamily="18" charset="-127"/>
                <a:ea typeface="HY견고딕" panose="02030600000101010101" pitchFamily="18" charset="-127"/>
              </a:rPr>
              <a:t>1.</a:t>
            </a:r>
            <a:r>
              <a:rPr lang="ko-KR" altLang="en-US" sz="3600">
                <a:latin typeface="HY견고딕" panose="02030600000101010101" pitchFamily="18" charset="-127"/>
                <a:ea typeface="HY견고딕" panose="02030600000101010101" pitchFamily="18" charset="-127"/>
              </a:rPr>
              <a:t>범죄의 절대적인 수는 어느정도일정하다</a:t>
            </a:r>
            <a:endParaRPr lang="en-US" altLang="ko-KR" sz="360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360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600">
                <a:latin typeface="HY견고딕" panose="02030600000101010101" pitchFamily="18" charset="-127"/>
                <a:ea typeface="HY견고딕" panose="02030600000101010101" pitchFamily="18" charset="-127"/>
              </a:rPr>
              <a:t>우발적 범죄 적용할 수 없음</a:t>
            </a:r>
            <a:r>
              <a:rPr lang="en-US" altLang="ko-KR" sz="360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3980089"/>
            <a:ext cx="12523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>
                <a:latin typeface="HY견고딕" panose="02030600000101010101" pitchFamily="18" charset="-127"/>
                <a:ea typeface="HY견고딕" panose="02030600000101010101" pitchFamily="18" charset="-127"/>
              </a:rPr>
              <a:t>2.</a:t>
            </a:r>
            <a:r>
              <a:rPr lang="ko-KR" altLang="en-US" sz="3600">
                <a:latin typeface="HY견고딕" panose="02030600000101010101" pitchFamily="18" charset="-127"/>
                <a:ea typeface="HY견고딕" panose="02030600000101010101" pitchFamily="18" charset="-127"/>
              </a:rPr>
              <a:t>전이는 범죄자의 측면에서 범죄가 이동하는</a:t>
            </a:r>
            <a:endParaRPr lang="en-US" altLang="ko-KR" sz="360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3600">
                <a:latin typeface="HY견고딕" panose="02030600000101010101" pitchFamily="18" charset="-127"/>
                <a:ea typeface="HY견고딕" panose="02030600000101010101" pitchFamily="18" charset="-127"/>
              </a:rPr>
              <a:t> 차원을 가정한다</a:t>
            </a:r>
            <a:r>
              <a:rPr lang="en-US" altLang="ko-KR" sz="3600">
                <a:latin typeface="HY견고딕" panose="02030600000101010101" pitchFamily="18" charset="-127"/>
                <a:ea typeface="HY견고딕" panose="02030600000101010101" pitchFamily="18" charset="-127"/>
              </a:rPr>
              <a:t>.(</a:t>
            </a:r>
            <a:r>
              <a:rPr lang="ko-KR" altLang="en-US" sz="3600">
                <a:latin typeface="HY견고딕" panose="02030600000101010101" pitchFamily="18" charset="-127"/>
                <a:ea typeface="HY견고딕" panose="02030600000101010101" pitchFamily="18" charset="-127"/>
              </a:rPr>
              <a:t>영역</a:t>
            </a:r>
            <a:r>
              <a:rPr lang="en-US" altLang="ko-KR" sz="3600"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3600">
                <a:latin typeface="HY견고딕" panose="02030600000101010101" pitchFamily="18" charset="-127"/>
                <a:ea typeface="HY견고딕" panose="02030600000101010101" pitchFamily="18" charset="-127"/>
              </a:rPr>
              <a:t>공간적 이동만 의미</a:t>
            </a:r>
            <a:r>
              <a:rPr lang="en-US" altLang="ko-KR" sz="3600">
                <a:latin typeface="HY견고딕" panose="02030600000101010101" pitchFamily="18" charset="-127"/>
                <a:ea typeface="HY견고딕" panose="02030600000101010101" pitchFamily="18" charset="-127"/>
              </a:rPr>
              <a:t>x)</a:t>
            </a:r>
            <a:endParaRPr lang="ko-KR" altLang="en-US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액자 12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25728" y="962050"/>
            <a:ext cx="18452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가정</a:t>
            </a:r>
            <a:endParaRPr lang="ko-KR" altLang="en-US" sz="60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10787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409457" y="80738"/>
            <a:ext cx="1975105" cy="111191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8934296" y="5697967"/>
            <a:ext cx="1975105" cy="111191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027526" y="2554443"/>
            <a:ext cx="8258861" cy="2604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2670858"/>
            <a:ext cx="12523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>
                <a:latin typeface="HY견고딕" panose="02030600000101010101" pitchFamily="18" charset="-127"/>
                <a:ea typeface="HY견고딕" panose="02030600000101010101" pitchFamily="18" charset="-127"/>
              </a:rPr>
              <a:t>3.</a:t>
            </a:r>
            <a:r>
              <a:rPr lang="ko-KR" altLang="en-US" sz="3600">
                <a:latin typeface="HY견고딕" panose="02030600000101010101" pitchFamily="18" charset="-127"/>
                <a:ea typeface="HY견고딕" panose="02030600000101010101" pitchFamily="18" charset="-127"/>
              </a:rPr>
              <a:t>잠재적 범죄자의 자유의지</a:t>
            </a:r>
            <a:endParaRPr lang="en-US" altLang="ko-KR" sz="360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360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600">
                <a:latin typeface="HY견고딕" panose="02030600000101010101" pitchFamily="18" charset="-127"/>
                <a:ea typeface="HY견고딕" panose="02030600000101010101" pitchFamily="18" charset="-127"/>
              </a:rPr>
              <a:t>예상되는 노력</a:t>
            </a:r>
            <a:r>
              <a:rPr lang="en-US" altLang="ko-KR" sz="360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3600">
                <a:latin typeface="HY견고딕" panose="02030600000101010101" pitchFamily="18" charset="-127"/>
                <a:ea typeface="HY견고딕" panose="02030600000101010101" pitchFamily="18" charset="-127"/>
              </a:rPr>
              <a:t>위험여부를 합리적으로 생각 </a:t>
            </a:r>
            <a:r>
              <a:rPr lang="en-US" altLang="ko-KR" sz="360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688312" y="1115336"/>
            <a:ext cx="7146948" cy="119102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-1" y="4093098"/>
            <a:ext cx="12523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>
                <a:latin typeface="HY견고딕" panose="02030600000101010101" pitchFamily="18" charset="-127"/>
                <a:ea typeface="HY견고딕" panose="02030600000101010101" pitchFamily="18" charset="-127"/>
              </a:rPr>
              <a:t>4.</a:t>
            </a:r>
            <a:r>
              <a:rPr lang="ko-KR" altLang="en-US" sz="3600">
                <a:latin typeface="HY견고딕" panose="02030600000101010101" pitchFamily="18" charset="-127"/>
                <a:ea typeface="HY견고딕" panose="02030600000101010101" pitchFamily="18" charset="-127"/>
              </a:rPr>
              <a:t>대안적 목표물과 선택이 범죄자에게</a:t>
            </a:r>
            <a:endParaRPr lang="en-US" altLang="ko-KR" sz="360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3600">
                <a:latin typeface="HY견고딕" panose="02030600000101010101" pitchFamily="18" charset="-127"/>
                <a:ea typeface="HY견고딕" panose="02030600000101010101" pitchFamily="18" charset="-127"/>
              </a:rPr>
              <a:t>이용가능하다는 것</a:t>
            </a:r>
            <a:endParaRPr lang="ko-KR" altLang="en-US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83395" y="1134934"/>
            <a:ext cx="18452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가정</a:t>
            </a:r>
            <a:endParaRPr lang="ko-KR" altLang="en-US" sz="60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액자 13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556" y="509955"/>
            <a:ext cx="20226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“</a:t>
            </a:r>
            <a:endParaRPr lang="ko-KR" altLang="en-US" sz="1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456988" y="5047416"/>
            <a:ext cx="16617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”</a:t>
            </a:r>
            <a:endParaRPr lang="ko-KR" altLang="en-US" sz="1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27098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696780" y="389237"/>
            <a:ext cx="8748979" cy="1952367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981354" y="643228"/>
            <a:ext cx="81054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범죄전이를 제한할 수 있지만</a:t>
            </a:r>
            <a:endParaRPr lang="en-US" altLang="ko-KR" sz="40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모든것을 없애지는 못할 것이다</a:t>
            </a:r>
            <a:r>
              <a:rPr lang="en-US" altLang="ko-KR" sz="40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40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081" b="51262" l="2532" r="227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559" r="74684" b="46215"/>
          <a:stretch/>
        </p:blipFill>
        <p:spPr>
          <a:xfrm rot="19576170">
            <a:off x="6725162" y="4877480"/>
            <a:ext cx="836092" cy="833077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74" b="24964" l="49996" r="69816">
                        <a14:foregroundMark x1="59277" y1="7324" x2="59277" y2="73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518" r="27707" b="72262"/>
          <a:stretch/>
        </p:blipFill>
        <p:spPr>
          <a:xfrm>
            <a:off x="5019990" y="4004594"/>
            <a:ext cx="2183687" cy="2444870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 rot="1407275">
            <a:off x="3845006" y="5204168"/>
            <a:ext cx="1312963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 rot="8029640">
            <a:off x="6256571" y="3847734"/>
            <a:ext cx="1312963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 rot="12175800">
            <a:off x="7555079" y="5333826"/>
            <a:ext cx="1312963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656260" y="4680329"/>
            <a:ext cx="1053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/>
              <a:t>공간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5029" y="2804266"/>
            <a:ext cx="1053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/>
              <a:t>시간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31387" y="5374047"/>
            <a:ext cx="10074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/>
              <a:t>욕구</a:t>
            </a:r>
          </a:p>
        </p:txBody>
      </p:sp>
      <p:sp>
        <p:nvSpPr>
          <p:cNvPr id="15" name="직사각형 14"/>
          <p:cNvSpPr/>
          <p:nvPr/>
        </p:nvSpPr>
        <p:spPr>
          <a:xfrm rot="3382144">
            <a:off x="2374858" y="4212935"/>
            <a:ext cx="82351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 rot="7894613">
            <a:off x="2164677" y="5645832"/>
            <a:ext cx="82351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 rot="11933922">
            <a:off x="8196767" y="3251148"/>
            <a:ext cx="82351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 rot="7932633">
            <a:off x="9398975" y="4888773"/>
            <a:ext cx="82351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2310909" y="2983216"/>
            <a:ext cx="809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/>
              <a:t>?</a:t>
            </a:r>
            <a:endParaRPr lang="ko-KR" altLang="en-US" sz="4800" b="1"/>
          </a:p>
        </p:txBody>
      </p:sp>
      <p:sp>
        <p:nvSpPr>
          <p:cNvPr id="20" name="TextBox 19"/>
          <p:cNvSpPr txBox="1"/>
          <p:nvPr/>
        </p:nvSpPr>
        <p:spPr>
          <a:xfrm>
            <a:off x="1635406" y="5718335"/>
            <a:ext cx="809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/>
              <a:t>?</a:t>
            </a:r>
            <a:endParaRPr lang="ko-KR" altLang="en-US" sz="4800" b="1"/>
          </a:p>
        </p:txBody>
      </p:sp>
      <p:sp>
        <p:nvSpPr>
          <p:cNvPr id="21" name="TextBox 20"/>
          <p:cNvSpPr txBox="1"/>
          <p:nvPr/>
        </p:nvSpPr>
        <p:spPr>
          <a:xfrm>
            <a:off x="9264974" y="3012554"/>
            <a:ext cx="809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/>
              <a:t>?</a:t>
            </a:r>
            <a:endParaRPr lang="ko-KR" altLang="en-US" sz="4800" b="1"/>
          </a:p>
        </p:txBody>
      </p:sp>
      <p:sp>
        <p:nvSpPr>
          <p:cNvPr id="22" name="TextBox 21"/>
          <p:cNvSpPr txBox="1"/>
          <p:nvPr/>
        </p:nvSpPr>
        <p:spPr>
          <a:xfrm>
            <a:off x="10251455" y="3944530"/>
            <a:ext cx="809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/>
              <a:t>?</a:t>
            </a:r>
            <a:endParaRPr lang="ko-KR" altLang="en-US" sz="4800" b="1"/>
          </a:p>
        </p:txBody>
      </p:sp>
      <p:sp>
        <p:nvSpPr>
          <p:cNvPr id="23" name="직사각형 22"/>
          <p:cNvSpPr/>
          <p:nvPr/>
        </p:nvSpPr>
        <p:spPr>
          <a:xfrm rot="9860557">
            <a:off x="5933421" y="3154607"/>
            <a:ext cx="823515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094322" y="2858508"/>
            <a:ext cx="809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b="1"/>
              <a:t>?</a:t>
            </a:r>
            <a:endParaRPr lang="ko-KR" altLang="en-US" sz="4800" b="1"/>
          </a:p>
        </p:txBody>
      </p:sp>
    </p:spTree>
    <p:extLst>
      <p:ext uri="{BB962C8B-B14F-4D97-AF65-F5344CB8AC3E}">
        <p14:creationId xmlns:p14="http://schemas.microsoft.com/office/powerpoint/2010/main" val="2586246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814169" y="1606465"/>
            <a:ext cx="8748979" cy="3777522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617739" y="2830374"/>
            <a:ext cx="92651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그런점들 때문에 범죄 최종 결과는 </a:t>
            </a:r>
            <a:endParaRPr lang="en-US" altLang="ko-KR" sz="40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범죄자의 대안적 선택에 따라 나온다</a:t>
            </a:r>
            <a:endParaRPr lang="ko-KR" altLang="en-US" sz="40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98910" y="2000800"/>
            <a:ext cx="1847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ko-KR" altLang="en-US" sz="5400"/>
          </a:p>
        </p:txBody>
      </p:sp>
      <p:sp>
        <p:nvSpPr>
          <p:cNvPr id="8" name="액자 7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548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663778" y="2828835"/>
            <a:ext cx="51156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>
                <a:latin typeface="HY견고딕" panose="02030600000101010101" pitchFamily="18" charset="-127"/>
                <a:ea typeface="HY견고딕" panose="02030600000101010101" pitchFamily="18" charset="-127"/>
              </a:rPr>
              <a:t>전이의 평가</a:t>
            </a:r>
            <a:endParaRPr lang="ko-KR" altLang="en-US" sz="7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액자 6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54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932076" y="3091473"/>
            <a:ext cx="104387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>
                <a:latin typeface="HY견고딕" panose="02030600000101010101" pitchFamily="18" charset="-127"/>
                <a:ea typeface="HY견고딕" panose="02030600000101010101" pitchFamily="18" charset="-127"/>
              </a:rPr>
              <a:t>모든 유형의 전이가 조사의 대상이되어야함</a:t>
            </a:r>
            <a:endParaRPr lang="en-US" altLang="ko-KR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en-US" altLang="ko-KR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>
                <a:latin typeface="HY견고딕" panose="02030600000101010101" pitchFamily="18" charset="-127"/>
                <a:ea typeface="HY견고딕" panose="02030600000101010101" pitchFamily="18" charset="-127"/>
              </a:rPr>
              <a:t>예방프로그램의 타깃이 되는 각각의 </a:t>
            </a:r>
            <a:endParaRPr lang="en-US" altLang="ko-KR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>
                <a:latin typeface="HY견고딕" panose="02030600000101010101" pitchFamily="18" charset="-127"/>
                <a:ea typeface="HY견고딕" panose="02030600000101010101" pitchFamily="18" charset="-127"/>
              </a:rPr>
              <a:t>범죄문제는 상세히 조사되어야한다</a:t>
            </a:r>
            <a:r>
              <a:rPr lang="en-US" altLang="ko-KR" sz="400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액자 7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577997" y="1151668"/>
            <a:ext cx="7146948" cy="119102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776571" y="1291394"/>
            <a:ext cx="5115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고려해야할 요인</a:t>
            </a:r>
            <a:endParaRPr lang="ko-KR" altLang="en-US" sz="48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3705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052170" y="1047029"/>
            <a:ext cx="10438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>
                <a:latin typeface="HY견고딕" panose="02030600000101010101" pitchFamily="18" charset="-127"/>
                <a:ea typeface="HY견고딕" panose="02030600000101010101" pitchFamily="18" charset="-127"/>
              </a:rPr>
              <a:t>예시</a:t>
            </a:r>
            <a:endParaRPr lang="en-US" altLang="ko-KR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858671" y="1889852"/>
            <a:ext cx="8748979" cy="3854715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801893" y="2128211"/>
            <a:ext cx="8699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>
                <a:solidFill>
                  <a:schemeClr val="bg1"/>
                </a:solidFill>
              </a:rPr>
              <a:t>주거칩임절도 대상 예방프로그램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83581" y="2725033"/>
            <a:ext cx="86991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>
                <a:solidFill>
                  <a:schemeClr val="bg1"/>
                </a:solidFill>
              </a:rPr>
              <a:t>조사결과</a:t>
            </a:r>
            <a:endParaRPr lang="en-US" altLang="ko-KR" sz="3200" b="1">
              <a:solidFill>
                <a:schemeClr val="bg1"/>
              </a:solidFill>
            </a:endParaRPr>
          </a:p>
          <a:p>
            <a:pPr algn="ctr"/>
            <a:endParaRPr lang="en-US" altLang="ko-KR" sz="3200" b="1">
              <a:solidFill>
                <a:schemeClr val="bg1"/>
              </a:solidFill>
            </a:endParaRPr>
          </a:p>
          <a:p>
            <a:pPr algn="ctr"/>
            <a:r>
              <a:rPr lang="ko-KR" altLang="en-US" sz="3200" b="1">
                <a:solidFill>
                  <a:schemeClr val="bg1"/>
                </a:solidFill>
              </a:rPr>
              <a:t>도둑이 주중 오전중반 후반에 증가</a:t>
            </a:r>
            <a:endParaRPr lang="en-US" altLang="ko-KR" sz="3200" b="1">
              <a:solidFill>
                <a:schemeClr val="bg1"/>
              </a:solidFill>
            </a:endParaRPr>
          </a:p>
          <a:p>
            <a:pPr algn="ctr"/>
            <a:r>
              <a:rPr lang="ko-KR" altLang="en-US" sz="3200" b="1">
                <a:solidFill>
                  <a:schemeClr val="bg1"/>
                </a:solidFill>
              </a:rPr>
              <a:t>도둑은 잠금장치를 부수고 절도함</a:t>
            </a:r>
            <a:endParaRPr lang="en-US" altLang="ko-KR" sz="3200" b="1">
              <a:solidFill>
                <a:schemeClr val="bg1"/>
              </a:solidFill>
            </a:endParaRPr>
          </a:p>
          <a:p>
            <a:pPr algn="ctr"/>
            <a:r>
              <a:rPr lang="ko-KR" altLang="en-US" sz="3200" b="1">
                <a:solidFill>
                  <a:schemeClr val="bg1"/>
                </a:solidFill>
              </a:rPr>
              <a:t>주로 보석류를 훔쳐 달아남</a:t>
            </a:r>
          </a:p>
        </p:txBody>
      </p:sp>
      <p:sp>
        <p:nvSpPr>
          <p:cNvPr id="11" name="액자 10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900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052170" y="1047029"/>
            <a:ext cx="104387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>
                <a:latin typeface="HY견고딕" panose="02030600000101010101" pitchFamily="18" charset="-127"/>
                <a:ea typeface="HY견고딕" panose="02030600000101010101" pitchFamily="18" charset="-127"/>
              </a:rPr>
              <a:t>예시</a:t>
            </a:r>
            <a:endParaRPr lang="en-US" altLang="ko-KR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858671" y="1889852"/>
            <a:ext cx="8748979" cy="3854715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801893" y="2128211"/>
            <a:ext cx="8699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>
                <a:solidFill>
                  <a:schemeClr val="bg1"/>
                </a:solidFill>
              </a:rPr>
              <a:t>주거칩임절도 대상 예방프로그램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01892" y="3013545"/>
            <a:ext cx="869915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>
                <a:solidFill>
                  <a:schemeClr val="bg1"/>
                </a:solidFill>
              </a:rPr>
              <a:t>주중 오전중반에 순찰을 강화하면 </a:t>
            </a:r>
            <a:endParaRPr lang="en-US" altLang="ko-KR" sz="3200" b="1">
              <a:solidFill>
                <a:schemeClr val="bg1"/>
              </a:solidFill>
            </a:endParaRPr>
          </a:p>
          <a:p>
            <a:pPr algn="ctr"/>
            <a:r>
              <a:rPr lang="ko-KR" altLang="en-US" sz="3200" b="1">
                <a:solidFill>
                  <a:schemeClr val="bg1"/>
                </a:solidFill>
              </a:rPr>
              <a:t>다른 시간대로 범죄가 전이될 가능성이 생김 </a:t>
            </a:r>
            <a:endParaRPr lang="en-US" altLang="ko-KR" sz="3200" b="1">
              <a:solidFill>
                <a:schemeClr val="bg1"/>
              </a:solidFill>
            </a:endParaRPr>
          </a:p>
          <a:p>
            <a:pPr algn="ctr"/>
            <a:endParaRPr lang="en-US" altLang="ko-KR" sz="3200" b="1">
              <a:solidFill>
                <a:schemeClr val="bg1"/>
              </a:solidFill>
            </a:endParaRPr>
          </a:p>
          <a:p>
            <a:pPr algn="ctr"/>
            <a:r>
              <a:rPr lang="ko-KR" altLang="en-US" sz="3200" b="1">
                <a:solidFill>
                  <a:schemeClr val="bg1"/>
                </a:solidFill>
              </a:rPr>
              <a:t>또 타겟이 보석류가 아닌 다른것으로 바뀔수도있고 잠금장치가 없는 집을 노릴수도있음</a:t>
            </a:r>
            <a:endParaRPr lang="en-US" altLang="ko-KR" sz="3200" b="1">
              <a:solidFill>
                <a:schemeClr val="bg1"/>
              </a:solidFill>
            </a:endParaRPr>
          </a:p>
        </p:txBody>
      </p:sp>
      <p:sp>
        <p:nvSpPr>
          <p:cNvPr id="11" name="액자 10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6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814169" y="1606465"/>
            <a:ext cx="8748979" cy="3777522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843550" y="2522598"/>
            <a:ext cx="87195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범죄예방프로그램들은 일반적으로</a:t>
            </a:r>
            <a:endParaRPr lang="en-US" altLang="ko-KR" sz="40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단지 제한된 지역이나 범죄에 초점을 맞춘다는 점이 지적될 필요가 있다</a:t>
            </a:r>
            <a:r>
              <a:rPr lang="en-US" altLang="ko-KR" sz="40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40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598910" y="2000800"/>
            <a:ext cx="1847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ko-KR" altLang="en-US" sz="5400"/>
          </a:p>
        </p:txBody>
      </p:sp>
      <p:sp>
        <p:nvSpPr>
          <p:cNvPr id="8" name="액자 7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382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593622" y="1224816"/>
            <a:ext cx="5115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>
                <a:latin typeface="HY견고딕" panose="02030600000101010101" pitchFamily="18" charset="-127"/>
                <a:ea typeface="HY견고딕" panose="02030600000101010101" pitchFamily="18" charset="-127"/>
              </a:rPr>
              <a:t>전이 무해</a:t>
            </a:r>
            <a:r>
              <a:rPr lang="en-US" altLang="ko-KR" sz="4800">
                <a:latin typeface="HY견고딕" panose="02030600000101010101" pitchFamily="18" charset="-127"/>
                <a:ea typeface="HY견고딕" panose="02030600000101010101" pitchFamily="18" charset="-127"/>
              </a:rPr>
              <a:t>? </a:t>
            </a:r>
            <a:r>
              <a:rPr lang="ko-KR" altLang="en-US" sz="4800">
                <a:latin typeface="HY견고딕" panose="02030600000101010101" pitchFamily="18" charset="-127"/>
                <a:ea typeface="HY견고딕" panose="02030600000101010101" pitchFamily="18" charset="-127"/>
              </a:rPr>
              <a:t>유해</a:t>
            </a:r>
            <a:r>
              <a:rPr lang="en-US" altLang="ko-KR" sz="4800"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  <a:endParaRPr lang="ko-KR" altLang="en-US" sz="4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074" y="2721497"/>
            <a:ext cx="104387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>
                <a:latin typeface="HY견고딕" panose="02030600000101010101" pitchFamily="18" charset="-127"/>
                <a:ea typeface="HY견고딕" panose="02030600000101010101" pitchFamily="18" charset="-127"/>
              </a:rPr>
              <a:t>유해한 전이</a:t>
            </a:r>
            <a:endParaRPr lang="en-US" altLang="ko-KR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en-US" altLang="ko-KR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>
                <a:latin typeface="HY견고딕" panose="02030600000101010101" pitchFamily="18" charset="-127"/>
                <a:ea typeface="HY견고딕" panose="02030600000101010101" pitchFamily="18" charset="-127"/>
              </a:rPr>
              <a:t>침입절도범죄를 줄이려는 것이</a:t>
            </a:r>
            <a:endParaRPr lang="en-US" altLang="ko-KR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>
                <a:latin typeface="HY견고딕" panose="02030600000101010101" pitchFamily="18" charset="-127"/>
                <a:ea typeface="HY견고딕" panose="02030600000101010101" pitchFamily="18" charset="-127"/>
              </a:rPr>
              <a:t> 강도와 폭행범죄를 늘리는 경우</a:t>
            </a:r>
            <a:endParaRPr lang="ko-KR" altLang="en-US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액자 7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465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593622" y="1224816"/>
            <a:ext cx="5115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>
                <a:latin typeface="HY견고딕" panose="02030600000101010101" pitchFamily="18" charset="-127"/>
                <a:ea typeface="HY견고딕" panose="02030600000101010101" pitchFamily="18" charset="-127"/>
              </a:rPr>
              <a:t>전이 무해</a:t>
            </a:r>
            <a:r>
              <a:rPr lang="en-US" altLang="ko-KR" sz="4800">
                <a:latin typeface="HY견고딕" panose="02030600000101010101" pitchFamily="18" charset="-127"/>
                <a:ea typeface="HY견고딕" panose="02030600000101010101" pitchFamily="18" charset="-127"/>
              </a:rPr>
              <a:t>? </a:t>
            </a:r>
            <a:r>
              <a:rPr lang="ko-KR" altLang="en-US" sz="4800">
                <a:latin typeface="HY견고딕" panose="02030600000101010101" pitchFamily="18" charset="-127"/>
                <a:ea typeface="HY견고딕" panose="02030600000101010101" pitchFamily="18" charset="-127"/>
              </a:rPr>
              <a:t>유해</a:t>
            </a:r>
            <a:r>
              <a:rPr lang="en-US" altLang="ko-KR" sz="4800"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  <a:endParaRPr lang="ko-KR" altLang="en-US" sz="4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074" y="2721497"/>
            <a:ext cx="1043879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>
                <a:latin typeface="HY견고딕" panose="02030600000101010101" pitchFamily="18" charset="-127"/>
                <a:ea typeface="HY견고딕" panose="02030600000101010101" pitchFamily="18" charset="-127"/>
              </a:rPr>
              <a:t>무해한 전이</a:t>
            </a:r>
            <a:endParaRPr lang="en-US" altLang="ko-KR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en-US" altLang="ko-KR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>
                <a:latin typeface="HY견고딕" panose="02030600000101010101" pitchFamily="18" charset="-127"/>
                <a:ea typeface="HY견고딕" panose="02030600000101010101" pitchFamily="18" charset="-127"/>
              </a:rPr>
              <a:t>침입강도가 사소한 절도범이 되는 경우</a:t>
            </a:r>
            <a:endParaRPr lang="en-US" altLang="ko-KR" sz="400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400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4000">
                <a:latin typeface="HY견고딕" panose="02030600000101010101" pitchFamily="18" charset="-127"/>
                <a:ea typeface="HY견고딕" panose="02030600000101010101" pitchFamily="18" charset="-127"/>
              </a:rPr>
              <a:t>범죄의 강도가 줄어드는 전이</a:t>
            </a:r>
            <a:r>
              <a:rPr lang="en-US" altLang="ko-KR" sz="400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  <p:sp>
        <p:nvSpPr>
          <p:cNvPr id="8" name="액자 7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277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157635" y="1090523"/>
            <a:ext cx="41642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>
                <a:latin typeface="HY견고딕" panose="02030600000101010101" pitchFamily="18" charset="-127"/>
                <a:ea typeface="HY견고딕" panose="02030600000101010101" pitchFamily="18" charset="-127"/>
              </a:rPr>
              <a:t>바와 피즈</a:t>
            </a:r>
            <a:endParaRPr lang="ko-KR" altLang="en-US" sz="7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569307" y="2502684"/>
            <a:ext cx="9193427" cy="3292635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569307" y="3124131"/>
            <a:ext cx="934088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모든 전이가 유해하다고 생각하기</a:t>
            </a:r>
            <a:endParaRPr lang="en-US" altLang="ko-KR" sz="4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보다는 범죄가 고르게 분포하도록</a:t>
            </a:r>
            <a:endParaRPr lang="en-US" altLang="ko-KR" sz="4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하기위해 이용하는게 중요</a:t>
            </a:r>
            <a:endParaRPr lang="ko-KR" altLang="en-US" sz="4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액자 9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24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157635" y="1090523"/>
            <a:ext cx="41642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>
                <a:latin typeface="HY견고딕" panose="02030600000101010101" pitchFamily="18" charset="-127"/>
                <a:ea typeface="HY견고딕" panose="02030600000101010101" pitchFamily="18" charset="-127"/>
              </a:rPr>
              <a:t>바와 피즈</a:t>
            </a:r>
            <a:endParaRPr lang="ko-KR" altLang="en-US" sz="7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569307" y="2502684"/>
            <a:ext cx="9193427" cy="3292635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569307" y="3124131"/>
            <a:ext cx="934088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범죄는 사회에서 필연적</a:t>
            </a:r>
            <a:endParaRPr lang="en-US" altLang="ko-KR" sz="4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범죄피해를의 분포를 고르고</a:t>
            </a:r>
            <a:endParaRPr lang="en-US" altLang="ko-KR" sz="4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평등하게 만드는것이 중요</a:t>
            </a:r>
            <a:endParaRPr lang="ko-KR" altLang="en-US" sz="4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416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250725" y="2828835"/>
            <a:ext cx="39356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200">
                <a:latin typeface="HY견고딕" panose="02030600000101010101" pitchFamily="18" charset="-127"/>
                <a:ea typeface="HY견고딕" panose="02030600000101010101" pitchFamily="18" charset="-127"/>
              </a:rPr>
              <a:t>확산</a:t>
            </a:r>
            <a:endParaRPr lang="ko-KR" altLang="en-US" sz="7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액자 7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719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150823" y="963825"/>
            <a:ext cx="2177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>
                <a:latin typeface="HY견고딕" panose="02030600000101010101" pitchFamily="18" charset="-127"/>
                <a:ea typeface="HY견고딕" panose="02030600000101010101" pitchFamily="18" charset="-127"/>
              </a:rPr>
              <a:t>확산</a:t>
            </a:r>
            <a:endParaRPr lang="ko-KR" altLang="en-US" sz="7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569307" y="2502684"/>
            <a:ext cx="9193427" cy="3292635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569307" y="3124131"/>
            <a:ext cx="934088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범죄예방노력이 범죄를 전이시키기보다는 사람들에게 혜택을</a:t>
            </a:r>
            <a:endParaRPr lang="en-US" altLang="ko-KR" sz="4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줄 것이라고 가정한다</a:t>
            </a:r>
            <a:r>
              <a:rPr lang="en-US" altLang="ko-KR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4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3133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150823" y="963825"/>
            <a:ext cx="2177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>
                <a:latin typeface="HY견고딕" panose="02030600000101010101" pitchFamily="18" charset="-127"/>
                <a:ea typeface="HY견고딕" panose="02030600000101010101" pitchFamily="18" charset="-127"/>
              </a:rPr>
              <a:t>확산</a:t>
            </a:r>
            <a:endParaRPr lang="ko-KR" altLang="en-US" sz="7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569307" y="2502684"/>
            <a:ext cx="9193427" cy="3292635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569307" y="3124131"/>
            <a:ext cx="934088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다른 목표들까지 보호할수있다</a:t>
            </a:r>
            <a:r>
              <a:rPr lang="en-US" altLang="ko-KR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algn="ctr"/>
            <a:r>
              <a:rPr lang="ko-KR" altLang="en-US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범행에 필요한 노고를</a:t>
            </a:r>
            <a:endParaRPr lang="en-US" altLang="ko-KR" sz="4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증가시킴으로써 영향을 미친다</a:t>
            </a:r>
            <a:r>
              <a:rPr lang="en-US" altLang="ko-KR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algn="ctr"/>
            <a:endParaRPr lang="ko-KR" altLang="en-US" sz="4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016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150823" y="963825"/>
            <a:ext cx="2177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>
                <a:latin typeface="HY견고딕" panose="02030600000101010101" pitchFamily="18" charset="-127"/>
                <a:ea typeface="HY견고딕" panose="02030600000101010101" pitchFamily="18" charset="-127"/>
              </a:rPr>
              <a:t>결론</a:t>
            </a:r>
            <a:endParaRPr lang="ko-KR" altLang="en-US" sz="7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226182" y="2242458"/>
            <a:ext cx="9761131" cy="3552862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143922" y="2647533"/>
            <a:ext cx="98796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확산과 전이 두 가능성 중에 </a:t>
            </a:r>
            <a:endParaRPr lang="en-US" altLang="ko-KR" sz="4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어떤것이 나타날지 평가하는 것이</a:t>
            </a:r>
            <a:endParaRPr lang="en-US" altLang="ko-KR" sz="4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어렵기 때문에 </a:t>
            </a:r>
            <a:endParaRPr lang="en-US" altLang="ko-KR" sz="440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4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범죄자들이 어떤판단을 하는지에 달림</a:t>
            </a:r>
            <a:endParaRPr lang="ko-KR" altLang="en-US" sz="44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/>
          <p:cNvSpPr/>
          <p:nvPr/>
        </p:nvSpPr>
        <p:spPr>
          <a:xfrm>
            <a:off x="64556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4195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538150" y="2274838"/>
            <a:ext cx="51156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범죄자의</a:t>
            </a:r>
            <a:br>
              <a:rPr lang="en-US" altLang="ko-KR" sz="72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7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선택과 이동</a:t>
            </a:r>
          </a:p>
        </p:txBody>
      </p:sp>
      <p:sp>
        <p:nvSpPr>
          <p:cNvPr id="6" name="액자 5"/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9153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409457" y="80738"/>
            <a:ext cx="1975105" cy="111191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8934296" y="5697967"/>
            <a:ext cx="1975105" cy="111191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932076" y="1302935"/>
            <a:ext cx="104387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범죄자는 언제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어디서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어떻게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무엇을</a:t>
            </a:r>
            <a:b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할 것인지에 대해 결정</a:t>
            </a:r>
          </a:p>
        </p:txBody>
      </p:sp>
      <p:sp>
        <p:nvSpPr>
          <p:cNvPr id="3" name="아래쪽 화살표 2"/>
          <p:cNvSpPr/>
          <p:nvPr/>
        </p:nvSpPr>
        <p:spPr>
          <a:xfrm>
            <a:off x="5808266" y="2826267"/>
            <a:ext cx="471832" cy="108265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48017" y="4202450"/>
            <a:ext cx="1049596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예방의 핵심</a:t>
            </a:r>
            <a:br>
              <a:rPr lang="en-US" altLang="ko-KR" sz="54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54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▶ 결정을 하도록 하는 요인 이해</a:t>
            </a:r>
          </a:p>
        </p:txBody>
      </p:sp>
      <p:sp>
        <p:nvSpPr>
          <p:cNvPr id="14" name="액자 13">
            <a:extLst>
              <a:ext uri="{FF2B5EF4-FFF2-40B4-BE49-F238E27FC236}">
                <a16:creationId xmlns:a16="http://schemas.microsoft.com/office/drawing/2014/main" id="{166213AA-A115-40B3-9672-D799EF363FFD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9280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액자 4"/>
          <p:cNvSpPr/>
          <p:nvPr/>
        </p:nvSpPr>
        <p:spPr>
          <a:xfrm>
            <a:off x="64701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409457" y="80738"/>
            <a:ext cx="1975105" cy="111191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57690" y="-100993"/>
            <a:ext cx="20226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“</a:t>
            </a:r>
            <a:endParaRPr lang="ko-KR" altLang="en-US" sz="1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8934296" y="5697967"/>
            <a:ext cx="1975105" cy="111191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455502" y="5575029"/>
            <a:ext cx="16617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”</a:t>
            </a:r>
            <a:endParaRPr lang="ko-KR" altLang="en-US" sz="1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625E6E-7752-4700-8BB1-25012F986FB1}"/>
              </a:ext>
            </a:extLst>
          </p:cNvPr>
          <p:cNvSpPr txBox="1"/>
          <p:nvPr/>
        </p:nvSpPr>
        <p:spPr>
          <a:xfrm>
            <a:off x="568750" y="4379514"/>
            <a:ext cx="52962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펠슨과</a:t>
            </a:r>
            <a:r>
              <a:rPr lang="ko-KR" altLang="en-US" sz="4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클라크</a:t>
            </a:r>
            <a:b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Felson and Clarke)</a:t>
            </a:r>
            <a:endParaRPr lang="ko-KR" altLang="en-US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24C612C-C17B-4583-986D-282B8E38A559}"/>
              </a:ext>
            </a:extLst>
          </p:cNvPr>
          <p:cNvSpPr/>
          <p:nvPr/>
        </p:nvSpPr>
        <p:spPr>
          <a:xfrm>
            <a:off x="5792995" y="1775398"/>
            <a:ext cx="5267332" cy="3462446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2BFF2D-9E2F-4E52-B257-8EC1C5660603}"/>
              </a:ext>
            </a:extLst>
          </p:cNvPr>
          <p:cNvSpPr txBox="1"/>
          <p:nvPr/>
        </p:nvSpPr>
        <p:spPr>
          <a:xfrm>
            <a:off x="5836758" y="2539703"/>
            <a:ext cx="51798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기회</a:t>
            </a:r>
            <a:r>
              <a:rPr lang="ko-KR" altLang="en-US" sz="48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는 모든 범죄행동의 초석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575F48A-D1FB-4BA8-88EA-62035B5B9D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0" t="1405" r="17875" b="-1405"/>
          <a:stretch/>
        </p:blipFill>
        <p:spPr>
          <a:xfrm>
            <a:off x="1109823" y="1466789"/>
            <a:ext cx="2110182" cy="288379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513C0226-2A01-46EF-BFDF-9C6221F1A1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5" r="11528"/>
          <a:stretch/>
        </p:blipFill>
        <p:spPr>
          <a:xfrm>
            <a:off x="3214777" y="1466789"/>
            <a:ext cx="2118049" cy="28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0632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액자 4"/>
          <p:cNvSpPr/>
          <p:nvPr/>
        </p:nvSpPr>
        <p:spPr>
          <a:xfrm>
            <a:off x="64701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409457" y="80738"/>
            <a:ext cx="1975105" cy="111191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57690" y="-100993"/>
            <a:ext cx="20226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“</a:t>
            </a:r>
            <a:endParaRPr lang="ko-KR" altLang="en-US" sz="1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8934296" y="5697967"/>
            <a:ext cx="1975105" cy="111191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455502" y="5575029"/>
            <a:ext cx="16617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”</a:t>
            </a:r>
            <a:endParaRPr lang="ko-KR" altLang="en-US" sz="1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24C612C-C17B-4583-986D-282B8E38A559}"/>
              </a:ext>
            </a:extLst>
          </p:cNvPr>
          <p:cNvSpPr/>
          <p:nvPr/>
        </p:nvSpPr>
        <p:spPr>
          <a:xfrm>
            <a:off x="5792995" y="1775398"/>
            <a:ext cx="5267332" cy="3462446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2BFF2D-9E2F-4E52-B257-8EC1C5660603}"/>
              </a:ext>
            </a:extLst>
          </p:cNvPr>
          <p:cNvSpPr txBox="1"/>
          <p:nvPr/>
        </p:nvSpPr>
        <p:spPr>
          <a:xfrm>
            <a:off x="5842435" y="2238979"/>
            <a:ext cx="517980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spc="-3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기회의</a:t>
            </a:r>
            <a:r>
              <a:rPr lang="en-US" altLang="ko-KR" sz="5400" spc="-3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10</a:t>
            </a:r>
            <a:r>
              <a:rPr lang="ko-KR" altLang="en-US" sz="5400" spc="-3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가지 원칙 </a:t>
            </a:r>
            <a:r>
              <a:rPr lang="ko-KR" altLang="en-US" sz="44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측면에서</a:t>
            </a:r>
            <a:br>
              <a:rPr lang="en-US" altLang="ko-KR" sz="44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44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이를 제시</a:t>
            </a:r>
            <a:endParaRPr lang="ko-KR" altLang="en-US" sz="4800" spc="-3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07C0F1-5668-4538-AAB5-42EE39CBD93F}"/>
              </a:ext>
            </a:extLst>
          </p:cNvPr>
          <p:cNvSpPr txBox="1"/>
          <p:nvPr/>
        </p:nvSpPr>
        <p:spPr>
          <a:xfrm>
            <a:off x="568750" y="4379514"/>
            <a:ext cx="52962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펠슨과</a:t>
            </a:r>
            <a:r>
              <a:rPr lang="ko-KR" altLang="en-US" sz="4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클라크</a:t>
            </a:r>
            <a:b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Felson and Clarke)</a:t>
            </a:r>
            <a:endParaRPr lang="ko-KR" altLang="en-US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460D4BF6-ACF9-4D16-BE2A-5DCB24C41F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0" t="1405" r="17875" b="-1405"/>
          <a:stretch/>
        </p:blipFill>
        <p:spPr>
          <a:xfrm>
            <a:off x="1109823" y="1466789"/>
            <a:ext cx="2110182" cy="288379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3D6AD2F1-1220-44D5-A053-493589F82A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5" r="11528"/>
          <a:stretch/>
        </p:blipFill>
        <p:spPr>
          <a:xfrm>
            <a:off x="3214777" y="1466789"/>
            <a:ext cx="2118049" cy="28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4687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76054" y="2172468"/>
            <a:ext cx="1065276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1.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기회는 모든 범죄를 일으키는 역할을 한다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2.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범죄기회는 대단히 특수하다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b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3.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범죄기회는 시간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장소에 따라 집중된다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b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4.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범죄기회는 매일의 움직임에 좌우된다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5.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하나의 범죄는 또 다른 범죄를 위한 기회를</a:t>
            </a:r>
            <a:b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만들어 낸다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2884745" y="1010205"/>
            <a:ext cx="6559669" cy="923330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기회의</a:t>
            </a:r>
            <a:r>
              <a:rPr lang="en-US" altLang="ko-KR" sz="54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10</a:t>
            </a:r>
            <a:r>
              <a:rPr lang="ko-KR" altLang="en-US" sz="54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가지 원칙</a:t>
            </a:r>
            <a:endParaRPr lang="ko-KR" altLang="en-US" sz="4800" spc="-3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30314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69619" y="2276063"/>
            <a:ext cx="10652761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6.  </a:t>
            </a:r>
            <a:r>
              <a:rPr lang="ko-KR" altLang="en-US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어떤 결과물들은 보다 유혹적 범죄기회를 제공한다</a:t>
            </a:r>
            <a: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7.  </a:t>
            </a:r>
            <a:r>
              <a:rPr lang="ko-KR" altLang="en-US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사회적</a:t>
            </a:r>
            <a: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기술적 변화는 새로운 범죄기회들을 만들어 </a:t>
            </a:r>
            <a:b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</a:t>
            </a:r>
            <a:r>
              <a:rPr lang="ko-KR" altLang="en-US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낸다</a:t>
            </a:r>
            <a: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b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8.  </a:t>
            </a:r>
            <a:r>
              <a:rPr lang="ko-KR" altLang="en-US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범죄기회들은 감소될 수 있다</a:t>
            </a:r>
            <a: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b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9.  </a:t>
            </a:r>
            <a:r>
              <a:rPr lang="ko-KR" altLang="en-US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기회의 감소는 보통 범죄를 </a:t>
            </a:r>
            <a:r>
              <a:rPr lang="ko-KR" altLang="en-US" sz="33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전이시키는</a:t>
            </a:r>
            <a:r>
              <a:rPr lang="ko-KR" altLang="en-US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것은 아니다</a:t>
            </a:r>
            <a: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r>
              <a:rPr lang="en-US" altLang="ko-KR" sz="3300" spc="-300" dirty="0">
                <a:latin typeface="HY견고딕" panose="02030600000101010101" pitchFamily="18" charset="-127"/>
                <a:ea typeface="HY견고딕" panose="02030600000101010101" pitchFamily="18" charset="-127"/>
              </a:rPr>
              <a:t>10</a:t>
            </a:r>
            <a: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집중된 기회감소는 범죄에서의 폭넓은 감소를</a:t>
            </a:r>
            <a: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생기</a:t>
            </a:r>
            <a:b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</a:t>
            </a:r>
            <a:r>
              <a:rPr lang="ko-KR" altLang="en-US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게 할 수 있다</a:t>
            </a:r>
            <a:r>
              <a:rPr lang="en-US" altLang="ko-KR" sz="33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33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2884745" y="1010205"/>
            <a:ext cx="6559669" cy="923330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기회의</a:t>
            </a:r>
            <a:r>
              <a:rPr lang="en-US" altLang="ko-KR" sz="54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10</a:t>
            </a:r>
            <a:r>
              <a:rPr lang="ko-KR" altLang="en-US" sz="54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가지 원칙</a:t>
            </a:r>
            <a:endParaRPr lang="ko-KR" altLang="en-US" sz="4800" spc="-3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463271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76054" y="2172468"/>
            <a:ext cx="103742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▶ 기회가 어떻게 범죄행동을 형성하고 만드</a:t>
            </a:r>
            <a:b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는 지를 </a:t>
            </a:r>
            <a:r>
              <a:rPr lang="ko-KR" altLang="en-US" sz="40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명확히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하기 위한 시도를 함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algn="just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▶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시간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공간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환경에 걸쳐져 있는 </a:t>
            </a:r>
            <a:r>
              <a:rPr lang="ko-KR" altLang="en-US" sz="40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다양한 </a:t>
            </a:r>
            <a:br>
              <a:rPr lang="en-US" altLang="ko-KR" sz="40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40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40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기회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들을 다룸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algn="just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▶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기회의 감소가 거의 </a:t>
            </a:r>
            <a:r>
              <a:rPr lang="ko-KR" altLang="en-US" sz="40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전이 없이 범죄를 감</a:t>
            </a:r>
            <a:br>
              <a:rPr lang="en-US" altLang="ko-KR" sz="40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40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4000" dirty="0" err="1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소</a:t>
            </a:r>
            <a:r>
              <a:rPr lang="ko-KR" altLang="en-US" sz="40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시킬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수 있다고 제안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endParaRPr lang="ko-KR" altLang="en-US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2884745" y="1010205"/>
            <a:ext cx="6559669" cy="923330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기회의</a:t>
            </a:r>
            <a:r>
              <a:rPr lang="en-US" altLang="ko-KR" sz="54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10</a:t>
            </a:r>
            <a:r>
              <a:rPr lang="ko-KR" altLang="en-US" sz="54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가지 원칙</a:t>
            </a:r>
            <a:endParaRPr lang="ko-KR" altLang="en-US" sz="4800" spc="-3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74800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792792" y="1067601"/>
            <a:ext cx="6637039" cy="1200329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7200" spc="-15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근본 주요 이론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4930" y="2532029"/>
            <a:ext cx="106527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일상활동이론</a:t>
            </a:r>
            <a:br>
              <a:rPr lang="en-US" altLang="ko-KR" sz="48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endParaRPr lang="en-US" altLang="ko-KR" sz="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800" dirty="0">
                <a:latin typeface="HY견고딕" panose="02030600000101010101" pitchFamily="18" charset="-127"/>
                <a:ea typeface="HY견고딕" panose="02030600000101010101" pitchFamily="18" charset="-127"/>
              </a:rPr>
              <a:t>합리적 선택이론 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4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범죄유형이론</a:t>
            </a:r>
            <a:endParaRPr lang="en-US" altLang="ko-KR" sz="4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en-US" altLang="ko-KR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en-US" altLang="ko-KR" sz="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▶ </a:t>
            </a:r>
            <a:r>
              <a:rPr lang="ko-KR" altLang="en-US" sz="36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전이와 확산의 가능성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은 이론적 영역에서 보이는 범죄자와 의사결정에 관한 절대적 가정에 의존</a:t>
            </a:r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4118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4594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005913" y="-4594"/>
            <a:ext cx="8180173" cy="6936735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204074" y="2224077"/>
            <a:ext cx="5783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72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일상활동</a:t>
            </a:r>
            <a:r>
              <a:rPr lang="ko-KR" altLang="en-US" sz="54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이론</a:t>
            </a:r>
            <a:r>
              <a:rPr lang="en-US" altLang="ko-KR" sz="72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  <a:endParaRPr lang="ko-KR" altLang="en-US" sz="72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775060-93DA-4E8A-BFCD-460F91FB89AC}"/>
              </a:ext>
            </a:extLst>
          </p:cNvPr>
          <p:cNvSpPr/>
          <p:nvPr/>
        </p:nvSpPr>
        <p:spPr>
          <a:xfrm>
            <a:off x="3279285" y="3597258"/>
            <a:ext cx="5628437" cy="45719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97919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액자 4"/>
          <p:cNvSpPr/>
          <p:nvPr/>
        </p:nvSpPr>
        <p:spPr>
          <a:xfrm>
            <a:off x="647015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409457" y="80738"/>
            <a:ext cx="1975105" cy="111191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57690" y="-100993"/>
            <a:ext cx="20226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“</a:t>
            </a:r>
            <a:endParaRPr lang="ko-KR" altLang="en-US" sz="1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8934296" y="5697967"/>
            <a:ext cx="1975105" cy="111191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455502" y="5575029"/>
            <a:ext cx="16617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”</a:t>
            </a:r>
            <a:endParaRPr lang="ko-KR" altLang="en-US" sz="12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625E6E-7752-4700-8BB1-25012F986FB1}"/>
              </a:ext>
            </a:extLst>
          </p:cNvPr>
          <p:cNvSpPr txBox="1"/>
          <p:nvPr/>
        </p:nvSpPr>
        <p:spPr>
          <a:xfrm>
            <a:off x="568750" y="2867949"/>
            <a:ext cx="52962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코헨과 </a:t>
            </a:r>
            <a:r>
              <a:rPr lang="ko-KR" altLang="en-US" sz="54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펠슨</a:t>
            </a:r>
            <a:b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Cohen and Felson)</a:t>
            </a:r>
            <a:endParaRPr lang="ko-KR" altLang="en-US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24C612C-C17B-4583-986D-282B8E38A559}"/>
              </a:ext>
            </a:extLst>
          </p:cNvPr>
          <p:cNvSpPr/>
          <p:nvPr/>
        </p:nvSpPr>
        <p:spPr>
          <a:xfrm>
            <a:off x="5792995" y="1682088"/>
            <a:ext cx="5267332" cy="369778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2BFF2D-9E2F-4E52-B257-8EC1C5660603}"/>
              </a:ext>
            </a:extLst>
          </p:cNvPr>
          <p:cNvSpPr txBox="1"/>
          <p:nvPr/>
        </p:nvSpPr>
        <p:spPr>
          <a:xfrm>
            <a:off x="5792995" y="1995131"/>
            <a:ext cx="52235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일상활동 시각</a:t>
            </a:r>
            <a:endParaRPr lang="en-US" altLang="ko-KR" sz="5400" dirty="0">
              <a:solidFill>
                <a:schemeClr val="accent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br>
              <a:rPr lang="en-US" altLang="ko-KR" dirty="0">
                <a:solidFill>
                  <a:schemeClr val="accent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32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▶ 잠재적 범죄자와 피해자</a:t>
            </a:r>
            <a:br>
              <a:rPr lang="en-US" altLang="ko-KR" sz="32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2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32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의 평범한 운동과 활동이 </a:t>
            </a:r>
            <a:br>
              <a:rPr lang="en-US" altLang="ko-KR" sz="32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2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32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범죄의 발생에 어떤 역할</a:t>
            </a:r>
            <a:br>
              <a:rPr lang="en-US" altLang="ko-KR" sz="32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2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   </a:t>
            </a:r>
            <a:r>
              <a:rPr lang="ko-KR" altLang="en-US" sz="32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을 한다고 주장</a:t>
            </a:r>
            <a:endParaRPr lang="ko-KR" altLang="en-US" sz="48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978498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287262" y="2177348"/>
            <a:ext cx="958788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적당한 목표물</a:t>
            </a:r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14350" indent="-514350">
              <a:buAutoNum type="arabicPeriod"/>
            </a:pP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동기화된 범죄자</a:t>
            </a:r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14350" indent="-514350">
              <a:buAutoNum type="arabicPeriod"/>
            </a:pP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감시인의 부재</a:t>
            </a:r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14350" indent="-514350">
              <a:buAutoNum type="arabicPeriod"/>
            </a:pPr>
            <a:endParaRPr lang="en-US" altLang="ko-KR" sz="2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▶ 범죄의 실제 선택과 수행은</a:t>
            </a:r>
            <a:b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세 가지 조건들의 동시발생에 의해 결정</a:t>
            </a:r>
            <a:endParaRPr lang="en-US" altLang="ko-KR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▶ 많은 범죄는 기회의 탓</a:t>
            </a:r>
            <a:endParaRPr lang="en-US" altLang="ko-KR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3697168" y="952723"/>
            <a:ext cx="4768072" cy="923330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 발생 조건</a:t>
            </a:r>
            <a:endParaRPr lang="ko-KR" altLang="en-US" sz="4800" spc="-3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71112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207363" y="2177348"/>
            <a:ext cx="9818703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재산범죄의 증가를 설명</a:t>
            </a:r>
            <a:endParaRPr lang="en-US" altLang="ko-KR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en-US" altLang="ko-KR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집 밖 생활 증가 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6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인구 이동성의 증가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algn="ctr"/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▶ 베드타운 건설 ▶ 노동자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행인에 대한 감시의 눈 제거 ▶ </a:t>
            </a:r>
            <a:r>
              <a:rPr lang="ko-KR" altLang="en-US" sz="36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 기회 생성</a:t>
            </a:r>
            <a:endParaRPr lang="en-US" altLang="ko-KR" sz="3600" dirty="0">
              <a:solidFill>
                <a:srgbClr val="C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3000" dirty="0">
                <a:latin typeface="HY견고딕" panose="02030600000101010101" pitchFamily="18" charset="-127"/>
                <a:ea typeface="HY견고딕" panose="02030600000101010101" pitchFamily="18" charset="-127"/>
              </a:rPr>
              <a:t>*</a:t>
            </a:r>
            <a:r>
              <a:rPr lang="ko-KR" altLang="en-US" sz="3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베드타운 </a:t>
            </a:r>
            <a:r>
              <a:rPr lang="en-US" altLang="ko-KR" sz="30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3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인구 이동을 통해 주거기능을 담당하는 도시</a:t>
            </a:r>
            <a:endParaRPr lang="en-US" altLang="ko-KR" sz="3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3464483" y="977662"/>
            <a:ext cx="5263031" cy="923330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일상활동의 변화</a:t>
            </a:r>
            <a:endParaRPr lang="ko-KR" altLang="en-US" sz="4800" spc="-3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72952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248790" y="2689531"/>
            <a:ext cx="969441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목표물의 이용가능성은 범죄자의 성숙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사회에서의 물건의 충만 등의 요인에 따라 달라짐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ko-KR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목표물이 되기 쉬운 상품 등은 </a:t>
            </a:r>
            <a:r>
              <a:rPr lang="ko-KR" altLang="en-US" sz="32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갈망</a:t>
            </a:r>
            <a:r>
              <a:rPr lang="en-US" altLang="ko-KR" sz="32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(craved)</a:t>
            </a:r>
            <a:r>
              <a:rPr lang="ko-KR" altLang="en-US" sz="32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의 조건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만족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ko-KR" sz="1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목표물이 갈망의 조건을 충족시키는 정도는 범죄의 발생 가능성에 영향을 미침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1525801" y="916181"/>
            <a:ext cx="9140398" cy="1569660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목표물의 이용가능성에 관한</a:t>
            </a:r>
            <a:endParaRPr lang="en-US" altLang="ko-KR" sz="4800" spc="-3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8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 발생의 변화</a:t>
            </a:r>
          </a:p>
        </p:txBody>
      </p:sp>
    </p:spTree>
    <p:extLst>
      <p:ext uri="{BB962C8B-B14F-4D97-AF65-F5344CB8AC3E}">
        <p14:creationId xmlns:p14="http://schemas.microsoft.com/office/powerpoint/2010/main" val="38640381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053773" y="2231579"/>
            <a:ext cx="1008445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Concealable –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절도범이 범죄 도중 물건을 숨길 수 있는 </a:t>
            </a:r>
            <a:b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   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능력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Removable –  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휴대하기 용이한 크기와 무게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Available –     </a:t>
            </a:r>
            <a:r>
              <a:rPr lang="en-US" altLang="ko-KR" sz="1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훔칠 물건이 존재하며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훔칠 수 있도록</a:t>
            </a:r>
            <a:b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                 </a:t>
            </a:r>
            <a:r>
              <a:rPr lang="en-US" altLang="ko-KR" sz="2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en-US" altLang="ko-KR" sz="1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접근 용이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Valuable –      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보다 가치 있는 물건이 목표물이 됨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Enjoyable –    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범죄자에게 즐거움을 줄 수 있는 물건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Disposable –  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훔친 물건을 처분할 수 있는 시장의 존재</a:t>
            </a: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1525800" y="916181"/>
            <a:ext cx="9287202" cy="830997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절도 대상물에 관한 </a:t>
            </a:r>
            <a:r>
              <a:rPr lang="en-US" altLang="ko-KR" sz="48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CRAVED </a:t>
            </a:r>
            <a:r>
              <a:rPr lang="ko-KR" altLang="en-US" sz="48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모델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7F9574D-A456-4724-B6D2-EC50F118150D}"/>
              </a:ext>
            </a:extLst>
          </p:cNvPr>
          <p:cNvSpPr/>
          <p:nvPr/>
        </p:nvSpPr>
        <p:spPr>
          <a:xfrm>
            <a:off x="1660125" y="2201662"/>
            <a:ext cx="372862" cy="3622089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690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053773" y="2231579"/>
            <a:ext cx="100844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목표물을 보다 큰 위험에 빠지게 함</a:t>
            </a:r>
            <a:endParaRPr lang="en-US" altLang="ko-KR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보호자 임무의 세 가지 보호 제안 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에크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b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목표물의 감시인</a:t>
            </a:r>
            <a:b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범죄자를 다루는 사람</a:t>
            </a:r>
            <a:b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장소 관리인</a:t>
            </a:r>
            <a:b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▶일상활동이론의 요소에 해당</a:t>
            </a:r>
            <a:endParaRPr lang="en-US" altLang="ko-KR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4098523" y="957349"/>
            <a:ext cx="3994952" cy="830997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보호자의 결여</a:t>
            </a:r>
          </a:p>
        </p:txBody>
      </p:sp>
    </p:spTree>
    <p:extLst>
      <p:ext uri="{BB962C8B-B14F-4D97-AF65-F5344CB8AC3E}">
        <p14:creationId xmlns:p14="http://schemas.microsoft.com/office/powerpoint/2010/main" val="37806093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095999" y="2217663"/>
            <a:ext cx="4956699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범죄의 수준과 유형을 결정하는데 영향을 줌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감시인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범죄자를 다루는 사람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장소관리인은 범행에 필요한 한 차원을 방해함으로써 범죄의 기회를 감소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3249225" y="994628"/>
            <a:ext cx="5693548" cy="830997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일상활동 트라이앵글</a:t>
            </a:r>
            <a:endParaRPr lang="ko-KR" altLang="en-US" sz="4800" spc="-3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13" name="내용 개체 틀 5">
            <a:extLst>
              <a:ext uri="{FF2B5EF4-FFF2-40B4-BE49-F238E27FC236}">
                <a16:creationId xmlns:a16="http://schemas.microsoft.com/office/drawing/2014/main" id="{873D074D-4765-461A-A43E-B99A77D867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79" y="2235418"/>
            <a:ext cx="4286250" cy="3629025"/>
          </a:xfr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D0BB0076-77D5-4B22-BF3E-BEB52D275970}"/>
              </a:ext>
            </a:extLst>
          </p:cNvPr>
          <p:cNvSpPr/>
          <p:nvPr/>
        </p:nvSpPr>
        <p:spPr>
          <a:xfrm>
            <a:off x="2521257" y="5397623"/>
            <a:ext cx="1819923" cy="46682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ADDA7E1-A173-485C-A48D-53CE4DFAC028}"/>
              </a:ext>
            </a:extLst>
          </p:cNvPr>
          <p:cNvSpPr/>
          <p:nvPr/>
        </p:nvSpPr>
        <p:spPr>
          <a:xfrm rot="17969227">
            <a:off x="1446716" y="3781009"/>
            <a:ext cx="2041864" cy="46682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8433B13-A204-4D9D-B996-8F0016B99DF7}"/>
              </a:ext>
            </a:extLst>
          </p:cNvPr>
          <p:cNvSpPr/>
          <p:nvPr/>
        </p:nvSpPr>
        <p:spPr>
          <a:xfrm rot="14395692">
            <a:off x="3360190" y="3952688"/>
            <a:ext cx="1730329" cy="46682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7528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0609C64F-9BA5-44CA-A5AD-3ED2756CAD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79" y="2235418"/>
            <a:ext cx="4286250" cy="3629025"/>
          </a:xfrm>
        </p:spPr>
      </p:pic>
      <p:sp>
        <p:nvSpPr>
          <p:cNvPr id="8" name="TextBox 7"/>
          <p:cNvSpPr txBox="1"/>
          <p:nvPr/>
        </p:nvSpPr>
        <p:spPr>
          <a:xfrm>
            <a:off x="5877666" y="2217663"/>
            <a:ext cx="522303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2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감시인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=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소유물의 주인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가족 구성원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친구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경찰 등 목표물에 대한 감시와 보호를 하는 사람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보호 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=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감시자가 </a:t>
            </a:r>
            <a:r>
              <a:rPr lang="ko-KR" altLang="en-US" sz="32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개입할만한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육체적 능력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의사가 있다고 가정</a:t>
            </a: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3249225" y="994628"/>
            <a:ext cx="5693548" cy="830997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일상활동 트라이앵글</a:t>
            </a:r>
            <a:endParaRPr lang="ko-KR" altLang="en-US" sz="4800" spc="-3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EECE6F8-258F-4372-84CD-38F2D35FC071}"/>
              </a:ext>
            </a:extLst>
          </p:cNvPr>
          <p:cNvSpPr/>
          <p:nvPr/>
        </p:nvSpPr>
        <p:spPr>
          <a:xfrm>
            <a:off x="2521257" y="5397623"/>
            <a:ext cx="1819923" cy="46682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39101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0609C64F-9BA5-44CA-A5AD-3ED2756CAD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79" y="2235418"/>
            <a:ext cx="4286250" cy="3629025"/>
          </a:xfrm>
        </p:spPr>
      </p:pic>
      <p:sp>
        <p:nvSpPr>
          <p:cNvPr id="8" name="TextBox 7"/>
          <p:cNvSpPr txBox="1"/>
          <p:nvPr/>
        </p:nvSpPr>
        <p:spPr>
          <a:xfrm>
            <a:off x="5877666" y="2377467"/>
            <a:ext cx="522303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2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범죄자를 다루는 사람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=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잠재적 범죄인의 친구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가족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보호관찰요원과 같은 사회통제 관리자들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잠재적 범죄자의 이동과 행동을 통제</a:t>
            </a: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3249225" y="994628"/>
            <a:ext cx="5693548" cy="830997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일상활동 트라이앵글</a:t>
            </a:r>
            <a:endParaRPr lang="ko-KR" altLang="en-US" sz="4800" spc="-3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EECE6F8-258F-4372-84CD-38F2D35FC071}"/>
              </a:ext>
            </a:extLst>
          </p:cNvPr>
          <p:cNvSpPr/>
          <p:nvPr/>
        </p:nvSpPr>
        <p:spPr>
          <a:xfrm rot="17969227">
            <a:off x="1446716" y="3781009"/>
            <a:ext cx="2041864" cy="46682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3434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0609C64F-9BA5-44CA-A5AD-3ED2756CAD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679" y="2235418"/>
            <a:ext cx="4286250" cy="3629025"/>
          </a:xfrm>
        </p:spPr>
      </p:pic>
      <p:sp>
        <p:nvSpPr>
          <p:cNvPr id="8" name="TextBox 7"/>
          <p:cNvSpPr txBox="1"/>
          <p:nvPr/>
        </p:nvSpPr>
        <p:spPr>
          <a:xfrm>
            <a:off x="5859911" y="2078791"/>
            <a:ext cx="54058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2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장소관리인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=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가게 점원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선생님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술집 지배인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가게 주인 등의 다수의 통제인원 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사업 소유자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고용자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범죄자가 범죄행동을 하지 않도록 하거나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범죄자와 피해자의 접촉을 막음</a:t>
            </a: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3249225" y="994628"/>
            <a:ext cx="5693548" cy="830997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일상활동 트라이앵글</a:t>
            </a:r>
            <a:endParaRPr lang="ko-KR" altLang="en-US" sz="4800" spc="-3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EECE6F8-258F-4372-84CD-38F2D35FC071}"/>
              </a:ext>
            </a:extLst>
          </p:cNvPr>
          <p:cNvSpPr/>
          <p:nvPr/>
        </p:nvSpPr>
        <p:spPr>
          <a:xfrm rot="14395692">
            <a:off x="3360190" y="3952688"/>
            <a:ext cx="1730329" cy="46682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394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-4594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2005913" y="-4594"/>
            <a:ext cx="8180173" cy="6936735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891239" y="2355777"/>
            <a:ext cx="64095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6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합리적 선택</a:t>
            </a:r>
            <a:r>
              <a:rPr lang="ko-KR" altLang="en-US" sz="48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이론</a:t>
            </a:r>
            <a:r>
              <a:rPr lang="en-US" altLang="ko-KR" sz="66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  <a:endParaRPr lang="ko-KR" altLang="en-US" sz="6600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775060-93DA-4E8A-BFCD-460F91FB89AC}"/>
              </a:ext>
            </a:extLst>
          </p:cNvPr>
          <p:cNvSpPr/>
          <p:nvPr/>
        </p:nvSpPr>
        <p:spPr>
          <a:xfrm>
            <a:off x="2944507" y="3595456"/>
            <a:ext cx="6235006" cy="47521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99097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409457" y="80738"/>
            <a:ext cx="1975105" cy="111191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8934296" y="5697967"/>
            <a:ext cx="1975105" cy="111191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887686" y="1098747"/>
            <a:ext cx="104387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일상활동의 암묵적 가정 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:</a:t>
            </a:r>
          </a:p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범죄자들이 범행의 시기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장소에 대해서 선택</a:t>
            </a:r>
          </a:p>
        </p:txBody>
      </p:sp>
      <p:sp>
        <p:nvSpPr>
          <p:cNvPr id="3" name="아래쪽 화살표 2"/>
          <p:cNvSpPr/>
          <p:nvPr/>
        </p:nvSpPr>
        <p:spPr>
          <a:xfrm>
            <a:off x="5808266" y="2622079"/>
            <a:ext cx="471832" cy="108265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48017" y="3998262"/>
            <a:ext cx="104959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 예방활동이 효과를 가지기 위해서는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40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범죄자들이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그들의 지각 욕구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위험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이익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다른 요소 등에 기초해 </a:t>
            </a:r>
            <a:r>
              <a:rPr lang="ko-KR" altLang="en-US" sz="40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합리적 선택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 해야함</a:t>
            </a:r>
            <a:endParaRPr lang="ko-KR" altLang="en-US" sz="4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4" name="액자 13">
            <a:extLst>
              <a:ext uri="{FF2B5EF4-FFF2-40B4-BE49-F238E27FC236}">
                <a16:creationId xmlns:a16="http://schemas.microsoft.com/office/drawing/2014/main" id="{166213AA-A115-40B3-9672-D799EF363FFD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478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053773" y="2116167"/>
            <a:ext cx="1008445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대부분 사람들은 인간존재의 자유의지를 인정</a:t>
            </a:r>
            <a:endParaRPr lang="en-US" altLang="ko-KR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자유의지는 시간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장소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상황에 의해 제한되는 것을 인정</a:t>
            </a:r>
            <a:b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▶ 선택의 상황이 올 때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b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주어진 이용 가능한 대안 범위내에서 선택</a:t>
            </a:r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4098523" y="957349"/>
            <a:ext cx="3994952" cy="830997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유연한 결정론</a:t>
            </a:r>
          </a:p>
        </p:txBody>
      </p:sp>
      <p:sp>
        <p:nvSpPr>
          <p:cNvPr id="11" name="아래쪽 화살표 2">
            <a:extLst>
              <a:ext uri="{FF2B5EF4-FFF2-40B4-BE49-F238E27FC236}">
                <a16:creationId xmlns:a16="http://schemas.microsoft.com/office/drawing/2014/main" id="{56A643D2-B53C-45C6-A21D-70A009386176}"/>
              </a:ext>
            </a:extLst>
          </p:cNvPr>
          <p:cNvSpPr/>
          <p:nvPr/>
        </p:nvSpPr>
        <p:spPr>
          <a:xfrm>
            <a:off x="5759059" y="3929238"/>
            <a:ext cx="673882" cy="71496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92486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053773" y="2116167"/>
            <a:ext cx="100844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▶ 선택의 상황이 올 때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b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주어진 이용 가능한 대안 범위내에서 선택</a:t>
            </a:r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en-US" altLang="ko-KR" sz="40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범죄자들의 범죄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역시</a:t>
            </a:r>
            <a:r>
              <a:rPr lang="en-US" altLang="ko-KR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선택능력이 사라지는 것이 아닌 자신의 </a:t>
            </a:r>
            <a:r>
              <a:rPr lang="ko-KR" altLang="en-US" sz="40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판단에 따른 선택</a:t>
            </a:r>
            <a:endParaRPr lang="en-US" altLang="ko-KR" sz="4000" dirty="0">
              <a:solidFill>
                <a:srgbClr val="C0000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4098523" y="957349"/>
            <a:ext cx="3994952" cy="830997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유연한 결정론</a:t>
            </a:r>
          </a:p>
        </p:txBody>
      </p:sp>
      <p:sp>
        <p:nvSpPr>
          <p:cNvPr id="11" name="아래쪽 화살표 2">
            <a:extLst>
              <a:ext uri="{FF2B5EF4-FFF2-40B4-BE49-F238E27FC236}">
                <a16:creationId xmlns:a16="http://schemas.microsoft.com/office/drawing/2014/main" id="{56A643D2-B53C-45C6-A21D-70A009386176}"/>
              </a:ext>
            </a:extLst>
          </p:cNvPr>
          <p:cNvSpPr/>
          <p:nvPr/>
        </p:nvSpPr>
        <p:spPr>
          <a:xfrm>
            <a:off x="5759059" y="3742806"/>
            <a:ext cx="673882" cy="71496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99805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3679793" y="970629"/>
            <a:ext cx="4832413" cy="830997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침입절도 연구 </a:t>
            </a:r>
            <a:r>
              <a:rPr lang="en-US" altLang="ko-KR" sz="4800" spc="-300" dirty="0">
                <a:solidFill>
                  <a:schemeClr val="bg1"/>
                </a:solidFill>
                <a:latin typeface="+mj-lt"/>
                <a:ea typeface="HY견고딕" panose="02030600000101010101" pitchFamily="18" charset="-127"/>
              </a:rPr>
              <a:t>Ⅰ</a:t>
            </a:r>
            <a:endParaRPr lang="ko-KR" altLang="en-US" sz="4800" spc="-300" dirty="0">
              <a:solidFill>
                <a:schemeClr val="bg1"/>
              </a:solidFill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C22456-55C1-45F9-83A2-748966FE88BB}"/>
              </a:ext>
            </a:extLst>
          </p:cNvPr>
          <p:cNvSpPr txBox="1"/>
          <p:nvPr/>
        </p:nvSpPr>
        <p:spPr>
          <a:xfrm>
            <a:off x="1053773" y="2069238"/>
            <a:ext cx="1008445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베넷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베넷과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라이트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600" dirty="0" err="1">
                <a:latin typeface="HY견고딕" panose="02030600000101010101" pitchFamily="18" charset="-127"/>
                <a:ea typeface="HY견고딕" panose="02030600000101010101" pitchFamily="18" charset="-127"/>
              </a:rPr>
              <a:t>레페토의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침입절도에 대한 연구는 범죄자들의 </a:t>
            </a:r>
            <a:r>
              <a:rPr lang="ko-KR" altLang="en-US" sz="36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불법적 행동이 선택에 의한 것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임을 보여줌</a:t>
            </a:r>
            <a:endParaRPr lang="en-US" altLang="ko-KR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면접에 응한 범죄자들이 언급한 범죄 계획 시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고려하는 다양한 요인들</a:t>
            </a:r>
            <a:b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조명 수준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잠금 장치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문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창문의 종류 등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50737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1839895" y="994628"/>
            <a:ext cx="8512207" cy="830997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침입절도 연구 </a:t>
            </a:r>
            <a:r>
              <a:rPr lang="en-US" altLang="ko-KR" sz="4800" spc="-300" dirty="0">
                <a:solidFill>
                  <a:schemeClr val="bg1"/>
                </a:solidFill>
                <a:latin typeface="+mj-lt"/>
                <a:ea typeface="HY견고딕" panose="02030600000101010101" pitchFamily="18" charset="-127"/>
              </a:rPr>
              <a:t>Ⅰ</a:t>
            </a:r>
            <a:r>
              <a:rPr lang="ko-KR" altLang="en-US" sz="4800" spc="-300" dirty="0">
                <a:solidFill>
                  <a:schemeClr val="bg1"/>
                </a:solidFill>
                <a:latin typeface="+mj-lt"/>
                <a:ea typeface="HY견고딕" panose="02030600000101010101" pitchFamily="18" charset="-127"/>
              </a:rPr>
              <a:t>통한 범죄 예방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C22456-55C1-45F9-83A2-748966FE88BB}"/>
              </a:ext>
            </a:extLst>
          </p:cNvPr>
          <p:cNvSpPr txBox="1"/>
          <p:nvPr/>
        </p:nvSpPr>
        <p:spPr>
          <a:xfrm>
            <a:off x="1053773" y="2158018"/>
            <a:ext cx="1008445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절대적 범죄 예방은 불가능</a:t>
            </a:r>
            <a:endParaRPr lang="en-US" altLang="ko-KR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범행을 어렵게 만들어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범죄자가 계획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,</a:t>
            </a:r>
            <a:r>
              <a:rPr lang="ko-KR" altLang="en-US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 고려할 사항을 많아지게 되면 몇몇 범죄자가 범행을 포기하게 하는 것이 가능해짐</a:t>
            </a:r>
            <a: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ko-KR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40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▶ 범죄의 의사결정에서 발견되는 다양성</a:t>
            </a:r>
            <a:endParaRPr lang="en-US" altLang="ko-KR" sz="3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619301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2640594" y="976872"/>
            <a:ext cx="6582793" cy="830997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err="1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랜거트와</a:t>
            </a:r>
            <a:r>
              <a:rPr lang="ko-KR" altLang="en-US" sz="48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4800" spc="-300" dirty="0" err="1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와실칙의</a:t>
            </a:r>
            <a:r>
              <a:rPr lang="ko-KR" altLang="en-US" sz="48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연구</a:t>
            </a:r>
            <a:endParaRPr lang="ko-KR" altLang="en-US" sz="4800" spc="-300" dirty="0">
              <a:solidFill>
                <a:schemeClr val="bg1"/>
              </a:solidFill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C22456-55C1-45F9-83A2-748966FE88BB}"/>
              </a:ext>
            </a:extLst>
          </p:cNvPr>
          <p:cNvSpPr txBox="1"/>
          <p:nvPr/>
        </p:nvSpPr>
        <p:spPr>
          <a:xfrm>
            <a:off x="1053773" y="1971580"/>
            <a:ext cx="1008445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침입절도범의 목표물선택의 시간적 공간적 차원 모두를 조사</a:t>
            </a:r>
            <a:endParaRPr lang="en-US" altLang="ko-KR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침입절도 재소자에게 절도에 사용된 방법</a:t>
            </a:r>
            <a: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선택된 목표물</a:t>
            </a:r>
            <a: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선택의 이유 질문</a:t>
            </a:r>
            <a:br>
              <a:rPr lang="en-US" altLang="ko-KR" sz="36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보통 범행 전 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시간 정도 이내에 목표물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32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사전답사</a:t>
            </a:r>
            <a:b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일반적으로 적당한 목표물을 물색하기 위해 이미 </a:t>
            </a:r>
            <a:b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확보된 </a:t>
            </a:r>
            <a:r>
              <a:rPr lang="ko-KR" altLang="en-US" sz="32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기회의 단서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에 의존</a:t>
            </a:r>
            <a:b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(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집에 차가 없는 집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가족이 떠난 집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… 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등</a:t>
            </a:r>
            <a: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757207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3150776" y="953491"/>
            <a:ext cx="5876505" cy="830997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라이트와 </a:t>
            </a:r>
            <a:r>
              <a:rPr lang="ko-KR" altLang="en-US" sz="4800" spc="-300" dirty="0" err="1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데거의</a:t>
            </a:r>
            <a:r>
              <a:rPr lang="ko-KR" altLang="en-US" sz="48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연구</a:t>
            </a:r>
            <a:endParaRPr lang="ko-KR" altLang="en-US" sz="4800" spc="-300" dirty="0">
              <a:solidFill>
                <a:schemeClr val="bg1"/>
              </a:solidFill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C22456-55C1-45F9-83A2-748966FE88BB}"/>
              </a:ext>
            </a:extLst>
          </p:cNvPr>
          <p:cNvSpPr txBox="1"/>
          <p:nvPr/>
        </p:nvSpPr>
        <p:spPr>
          <a:xfrm>
            <a:off x="1046801" y="2135389"/>
            <a:ext cx="1008445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침입 절도범에 대한 대규모 연구</a:t>
            </a:r>
            <a:b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범행에서 계획성과 자발성이 있다는 것 발견</a:t>
            </a:r>
            <a:b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(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잠재적 목표물을 마음에 두고 있음</a:t>
            </a:r>
            <a: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범죄자들은 목표물에 대해 항상 반 정도는 고려</a:t>
            </a:r>
            <a:br>
              <a:rPr lang="en-US" altLang="ko-KR" sz="32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34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적당한 목표물의 다양한 단서</a:t>
            </a:r>
            <a:b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 (ex. 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귀중품</a:t>
            </a:r>
            <a: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보유차종</a:t>
            </a:r>
            <a: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감시기능성</a:t>
            </a:r>
            <a: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872852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2182455" y="882769"/>
            <a:ext cx="7813146" cy="769441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텍사스 침입절도에 대한 연구</a:t>
            </a:r>
            <a:endParaRPr lang="ko-KR" altLang="en-US" sz="4400" spc="-300" dirty="0">
              <a:solidFill>
                <a:schemeClr val="bg1"/>
              </a:solidFill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C22456-55C1-45F9-83A2-748966FE88BB}"/>
              </a:ext>
            </a:extLst>
          </p:cNvPr>
          <p:cNvSpPr txBox="1"/>
          <p:nvPr/>
        </p:nvSpPr>
        <p:spPr>
          <a:xfrm>
            <a:off x="698834" y="1652940"/>
            <a:ext cx="10788873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범죄자들에게 과거의 범죄를 재현하도록 요구</a:t>
            </a:r>
            <a:b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크롬웰과 동료들 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절도범은 감시가능성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사람의 존재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접근성에 기초해 합리적 의사결정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과거 범죄의 재구성은 </a:t>
            </a:r>
            <a:r>
              <a:rPr lang="ko-KR" altLang="en-US" sz="32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제한된 합리성</a:t>
            </a:r>
            <a:r>
              <a:rPr lang="ko-KR" altLang="en-US" sz="3200" dirty="0">
                <a:latin typeface="HY견고딕" panose="02030600000101010101" pitchFamily="18" charset="-127"/>
                <a:ea typeface="HY견고딕" panose="02030600000101010101" pitchFamily="18" charset="-127"/>
              </a:rPr>
              <a:t>을 보여줌</a:t>
            </a:r>
            <a:b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제한된 합리성 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: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제한된 정보와 능력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상황에서 최적의 대안을 선택하는 것</a:t>
            </a:r>
            <a:endParaRPr lang="en-US" altLang="ko-KR" sz="28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endParaRPr lang="en-US" altLang="ko-KR" sz="16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▶ 일상생활 시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적당한 목표물을 </a:t>
            </a:r>
            <a:r>
              <a:rPr lang="ko-KR" altLang="en-US" sz="28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우연히 발견</a:t>
            </a:r>
            <a: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b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▶ 사건을 상세하게 계획하기 보다는</a:t>
            </a:r>
            <a:br>
              <a:rPr lang="en-US" altLang="ko-KR" sz="28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rPr>
              <a:t>경험과 계획에 기초한 내면화된 단서들에 따라 행동</a:t>
            </a:r>
            <a:endParaRPr lang="en-US" altLang="ko-KR" sz="3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59471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accent4"/>
            </a:fgClr>
            <a:bgClr>
              <a:schemeClr val="bg1"/>
            </a:bgClr>
          </a:patt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액자 8">
            <a:extLst>
              <a:ext uri="{FF2B5EF4-FFF2-40B4-BE49-F238E27FC236}">
                <a16:creationId xmlns:a16="http://schemas.microsoft.com/office/drawing/2014/main" id="{DC36DEDD-57D6-497B-B6D1-07BBBDE87C3F}"/>
              </a:ext>
            </a:extLst>
          </p:cNvPr>
          <p:cNvSpPr/>
          <p:nvPr/>
        </p:nvSpPr>
        <p:spPr>
          <a:xfrm>
            <a:off x="645566" y="602590"/>
            <a:ext cx="10900867" cy="5652820"/>
          </a:xfrm>
          <a:prstGeom prst="frame">
            <a:avLst>
              <a:gd name="adj1" fmla="val 1568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459FCA-D4F8-4888-93A1-AE0D6B2FAF0F}"/>
              </a:ext>
            </a:extLst>
          </p:cNvPr>
          <p:cNvSpPr txBox="1"/>
          <p:nvPr/>
        </p:nvSpPr>
        <p:spPr>
          <a:xfrm>
            <a:off x="3150776" y="953491"/>
            <a:ext cx="5876505" cy="830997"/>
          </a:xfrm>
          <a:prstGeom prst="rect">
            <a:avLst/>
          </a:prstGeom>
          <a:solidFill>
            <a:srgbClr val="000000">
              <a:alpha val="7411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spc="-3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다양한 연구결과 정리</a:t>
            </a:r>
            <a:endParaRPr lang="ko-KR" altLang="en-US" sz="4800" spc="-300" dirty="0">
              <a:solidFill>
                <a:schemeClr val="bg1"/>
              </a:solidFill>
              <a:latin typeface="+mj-lt"/>
              <a:ea typeface="HY견고딕" panose="02030600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C22456-55C1-45F9-83A2-748966FE88BB}"/>
              </a:ext>
            </a:extLst>
          </p:cNvPr>
          <p:cNvSpPr txBox="1"/>
          <p:nvPr/>
        </p:nvSpPr>
        <p:spPr>
          <a:xfrm>
            <a:off x="1053773" y="2277745"/>
            <a:ext cx="10084454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범죄자의 행동 대부분은 그들이 지각하는 이익과 비용에 의해 결정</a:t>
            </a:r>
            <a:b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</a:br>
            <a: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범죄자들을 </a:t>
            </a:r>
            <a:r>
              <a:rPr lang="ko-KR" altLang="en-US" sz="34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합리적 의사결정자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로 묘사</a:t>
            </a:r>
            <a:endParaRPr lang="en-US" altLang="ko-KR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범죄자들은 각각의</a:t>
            </a:r>
            <a: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또 모든 범죄에서 필수적으로 </a:t>
            </a:r>
            <a:r>
              <a:rPr lang="ko-KR" altLang="en-US" sz="34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복잡한 계획을 수립하지는 않는다</a:t>
            </a:r>
            <a:r>
              <a:rPr lang="ko-KR" altLang="en-US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고 이야기 함</a:t>
            </a:r>
            <a:r>
              <a:rPr lang="en-US" altLang="ko-KR" sz="3400" dirty="0">
                <a:latin typeface="HY견고딕" panose="02030600000101010101" pitchFamily="18" charset="-127"/>
                <a:ea typeface="HY견고딕" panose="02030600000101010101" pitchFamily="18" charset="-127"/>
              </a:rPr>
              <a:t>.</a:t>
            </a:r>
            <a:r>
              <a:rPr lang="ko-KR" altLang="en-US" sz="3400" dirty="0">
                <a:solidFill>
                  <a:srgbClr val="C0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endParaRPr lang="en-US" altLang="ko-KR" sz="3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6370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6283</TotalTime>
  <Words>959</Words>
  <Application>Microsoft Office PowerPoint</Application>
  <PresentationFormat>와이드스크린</PresentationFormat>
  <Paragraphs>309</Paragraphs>
  <Slides>60</Slides>
  <Notes>26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60</vt:i4>
      </vt:variant>
    </vt:vector>
  </HeadingPairs>
  <TitlesOfParts>
    <vt:vector size="65" baseType="lpstr">
      <vt:lpstr>HY견고딕</vt:lpstr>
      <vt:lpstr>돋움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sim</dc:creator>
  <cp:lastModifiedBy>이웅혁</cp:lastModifiedBy>
  <cp:revision>158</cp:revision>
  <dcterms:created xsi:type="dcterms:W3CDTF">2017-03-18T08:42:09Z</dcterms:created>
  <dcterms:modified xsi:type="dcterms:W3CDTF">2019-10-31T22:40:01Z</dcterms:modified>
</cp:coreProperties>
</file>