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332462A2-7CDA-407D-9334-B284E5A53115}" type="datetimeFigureOut">
              <a:rPr lang="en-US" smtClean="0"/>
              <a:pPr/>
              <a:t>10/31/2019</a:t>
            </a:fld>
            <a:endParaRPr lang="en-US" dirty="0"/>
          </a:p>
        </p:txBody>
      </p:sp>
      <p:sp>
        <p:nvSpPr>
          <p:cNvPr id="16" name="Slide Number Placeholder 15"/>
          <p:cNvSpPr>
            <a:spLocks noGrp="1"/>
          </p:cNvSpPr>
          <p:nvPr>
            <p:ph type="sldNum" sz="quarter" idx="11"/>
          </p:nvPr>
        </p:nvSpPr>
        <p:spPr/>
        <p:txBody>
          <a:bodyPr/>
          <a:lstStyle/>
          <a:p>
            <a:fld id="{79BC4267-37E3-4431-8C76-949A6E1BEF73}"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332462A2-7CDA-407D-9334-B284E5A53115}" type="datetimeFigureOut">
              <a:rPr lang="en-US" smtClean="0"/>
              <a:pPr/>
              <a:t>10/31/2019</a:t>
            </a:fld>
            <a:endParaRPr lang="en-US" dirty="0"/>
          </a:p>
        </p:txBody>
      </p:sp>
      <p:sp>
        <p:nvSpPr>
          <p:cNvPr id="15" name="Slide Number Placeholder 14"/>
          <p:cNvSpPr>
            <a:spLocks noGrp="1"/>
          </p:cNvSpPr>
          <p:nvPr>
            <p:ph type="sldNum" sz="quarter" idx="15"/>
          </p:nvPr>
        </p:nvSpPr>
        <p:spPr/>
        <p:txBody>
          <a:bodyPr/>
          <a:lstStyle>
            <a:lvl1pPr algn="ctr">
              <a:defRPr/>
            </a:lvl1pPr>
          </a:lstStyle>
          <a:p>
            <a:fld id="{79BC4267-37E3-4431-8C76-949A6E1BEF73}"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32462A2-7CDA-407D-9334-B284E5A53115}" type="datetimeFigureOut">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BC4267-37E3-4431-8C76-949A6E1BEF73}"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32462A2-7CDA-407D-9334-B284E5A53115}" type="datetimeFigureOut">
              <a:rPr lang="en-US" smtClean="0"/>
              <a:pPr/>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BC4267-37E3-4431-8C76-949A6E1BEF73}" type="slidenum">
              <a:rPr lang="en-US" smtClean="0"/>
              <a:pPr/>
              <a:t>‹#›</a:t>
            </a:fld>
            <a:endParaRPr lang="en-US" dirty="0"/>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9BC4267-37E3-4431-8C76-949A6E1BEF73}"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332462A2-7CDA-407D-9334-B284E5A53115}" type="datetimeFigureOut">
              <a:rPr lang="en-US" smtClean="0"/>
              <a:pPr/>
              <a:t>10/31/2019</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32462A2-7CDA-407D-9334-B284E5A53115}" type="datetimeFigureOut">
              <a:rPr lang="en-US" smtClean="0"/>
              <a:pPr/>
              <a:t>10/31/2019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9BC4267-37E3-4431-8C76-949A6E1BEF73}" type="slidenum">
              <a:rPr lang="en-US" smtClean="0"/>
              <a:pPr/>
              <a:t>‹#›</a:t>
            </a:fld>
            <a:endParaRPr lang="en-US" dirty="0"/>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2462A2-7CDA-407D-9334-B284E5A53115}" type="datetimeFigureOut">
              <a:rPr lang="en-US" smtClean="0"/>
              <a:pPr/>
              <a:t>10/31/2019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9BC4267-37E3-4431-8C76-949A6E1BEF7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332462A2-7CDA-407D-9334-B284E5A53115}" type="datetimeFigureOut">
              <a:rPr lang="en-US" smtClean="0"/>
              <a:pPr/>
              <a:t>10/31/2019</a:t>
            </a:fld>
            <a:endParaRPr lang="en-US" dirty="0"/>
          </a:p>
        </p:txBody>
      </p:sp>
      <p:sp>
        <p:nvSpPr>
          <p:cNvPr id="9" name="Slide Number Placeholder 8"/>
          <p:cNvSpPr>
            <a:spLocks noGrp="1"/>
          </p:cNvSpPr>
          <p:nvPr>
            <p:ph type="sldNum" sz="quarter" idx="15"/>
          </p:nvPr>
        </p:nvSpPr>
        <p:spPr/>
        <p:txBody>
          <a:bodyPr/>
          <a:lstStyle/>
          <a:p>
            <a:fld id="{79BC4267-37E3-4431-8C76-949A6E1BEF73}"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332462A2-7CDA-407D-9334-B284E5A53115}" type="datetimeFigureOut">
              <a:rPr lang="en-US" smtClean="0"/>
              <a:pPr/>
              <a:t>10/31/2019</a:t>
            </a:fld>
            <a:endParaRPr lang="en-US" dirty="0"/>
          </a:p>
        </p:txBody>
      </p:sp>
      <p:sp>
        <p:nvSpPr>
          <p:cNvPr id="9" name="Slide Number Placeholder 8"/>
          <p:cNvSpPr>
            <a:spLocks noGrp="1"/>
          </p:cNvSpPr>
          <p:nvPr>
            <p:ph type="sldNum" sz="quarter" idx="11"/>
          </p:nvPr>
        </p:nvSpPr>
        <p:spPr/>
        <p:txBody>
          <a:bodyPr/>
          <a:lstStyle/>
          <a:p>
            <a:fld id="{79BC4267-37E3-4431-8C76-949A6E1BEF73}"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32462A2-7CDA-407D-9334-B284E5A53115}" type="datetimeFigureOut">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BC4267-37E3-4431-8C76-949A6E1BEF7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32462A2-7CDA-407D-9334-B284E5A53115}" type="datetimeFigureOut">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BC4267-37E3-4431-8C76-949A6E1BEF7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332462A2-7CDA-407D-9334-B284E5A53115}" type="datetimeFigureOut">
              <a:rPr lang="en-US" smtClean="0"/>
              <a:pPr/>
              <a:t>10/31/2019</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9BC4267-37E3-4431-8C76-949A6E1BEF73}"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cap="all" dirty="0"/>
              <a:t>DISPLACEMENT AND DIFFUSION</a:t>
            </a:r>
          </a:p>
        </p:txBody>
      </p:sp>
      <p:sp>
        <p:nvSpPr>
          <p:cNvPr id="4" name="Title 3"/>
          <p:cNvSpPr>
            <a:spLocks noGrp="1"/>
          </p:cNvSpPr>
          <p:nvPr>
            <p:ph type="ctrTitle"/>
          </p:nvPr>
        </p:nvSpPr>
        <p:spPr/>
        <p:txBody>
          <a:bodyPr/>
          <a:lstStyle/>
          <a:p>
            <a:r>
              <a:rPr lang="en-US" dirty="0"/>
              <a:t>Chapter 6</a:t>
            </a:r>
          </a:p>
        </p:txBody>
      </p:sp>
      <p:pic>
        <p:nvPicPr>
          <p:cNvPr id="6" name="Picture 22" descr="Anderson_RED.eps"/>
          <p:cNvPicPr>
            <a:picLocks noChangeAspect="1"/>
          </p:cNvPicPr>
          <p:nvPr/>
        </p:nvPicPr>
        <p:blipFill>
          <a:blip r:embed="rId2" cstate="print"/>
          <a:srcRect/>
          <a:stretch>
            <a:fillRect/>
          </a:stretch>
        </p:blipFill>
        <p:spPr bwMode="auto">
          <a:xfrm>
            <a:off x="457200" y="533400"/>
            <a:ext cx="2720474" cy="377825"/>
          </a:xfrm>
          <a:prstGeom prst="rect">
            <a:avLst/>
          </a:prstGeom>
          <a:noFill/>
          <a:ln w="9525">
            <a:noFill/>
            <a:miter lim="800000"/>
            <a:headEnd/>
            <a:tailEnd/>
          </a:ln>
        </p:spPr>
      </p:pic>
      <p:sp>
        <p:nvSpPr>
          <p:cNvPr id="7" name="Rectangle 40"/>
          <p:cNvSpPr>
            <a:spLocks noGrp="1" noChangeArrowheads="1"/>
          </p:cNvSpPr>
          <p:nvPr>
            <p:ph type="ftr" sz="quarter" idx="10"/>
          </p:nvPr>
        </p:nvSpPr>
        <p:spPr>
          <a:xfrm>
            <a:off x="3048000" y="6324600"/>
            <a:ext cx="3657600" cy="365125"/>
          </a:xfrm>
        </p:spPr>
        <p:txBody>
          <a:bodyPr/>
          <a:lstStyle>
            <a:lvl1pPr>
              <a:defRPr dirty="0" smtClean="0"/>
            </a:lvl1pPr>
          </a:lstStyle>
          <a:p>
            <a:pPr>
              <a:defRPr/>
            </a:pPr>
            <a:r>
              <a:rPr lang="en-AU" dirty="0"/>
              <a:t>Copyright © 2013, Elsevier Inc. All Rights Reserved.</a:t>
            </a:r>
          </a:p>
        </p:txBody>
      </p:sp>
      <p:pic>
        <p:nvPicPr>
          <p:cNvPr id="8" name="Picture 7" descr="Lab 8e 9781455731374.jpg"/>
          <p:cNvPicPr>
            <a:picLocks noChangeAspect="1"/>
          </p:cNvPicPr>
          <p:nvPr/>
        </p:nvPicPr>
        <p:blipFill>
          <a:blip r:embed="rId3" cstate="print"/>
          <a:stretch>
            <a:fillRect/>
          </a:stretch>
        </p:blipFill>
        <p:spPr>
          <a:xfrm>
            <a:off x="7082028" y="457200"/>
            <a:ext cx="1604772" cy="1981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fact that most prevention programs are place- specific means that evaluations typically focus only on changes within the target neighborhood or community</a:t>
            </a:r>
          </a:p>
          <a:p>
            <a:r>
              <a:rPr lang="en-US" dirty="0"/>
              <a:t>Crime prevention programs could have an impact beyond that which is intended</a:t>
            </a:r>
          </a:p>
          <a:p>
            <a:r>
              <a:rPr lang="en-US" dirty="0"/>
              <a:t>Changes could be either positive or negative</a:t>
            </a:r>
          </a:p>
          <a:p>
            <a:r>
              <a:rPr lang="en-US" dirty="0"/>
              <a:t>Evaluations generally fail to consider the possibility of either displacement or diffusion</a:t>
            </a:r>
          </a:p>
          <a:p>
            <a:endParaRPr lang="en-US" dirty="0"/>
          </a:p>
        </p:txBody>
      </p:sp>
      <p:sp>
        <p:nvSpPr>
          <p:cNvPr id="3" name="Title 2"/>
          <p:cNvSpPr>
            <a:spLocks noGrp="1"/>
          </p:cNvSpPr>
          <p:nvPr>
            <p:ph type="title"/>
          </p:nvPr>
        </p:nvSpPr>
        <p:spPr/>
        <p:txBody>
          <a:bodyPr/>
          <a:lstStyle/>
          <a:p>
            <a:r>
              <a:rPr lang="en-US" dirty="0"/>
              <a:t>Introduction</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Represents change in crime due to the preventive actions of the individual or society</a:t>
            </a:r>
          </a:p>
          <a:p>
            <a:r>
              <a:rPr lang="en-US" dirty="0"/>
              <a:t>Assumption is that many crime prevention actions simply move the crime around</a:t>
            </a:r>
          </a:p>
          <a:p>
            <a:r>
              <a:rPr lang="en-US" dirty="0"/>
              <a:t>Can take forms other than just the geographical movement of crime</a:t>
            </a:r>
          </a:p>
          <a:p>
            <a:r>
              <a:rPr lang="en-US" dirty="0"/>
              <a:t>Reppetto (1976) offers five forms of displacement</a:t>
            </a:r>
          </a:p>
          <a:p>
            <a:pPr lvl="1"/>
            <a:r>
              <a:rPr lang="en-US" dirty="0"/>
              <a:t>(1) territorial, (2) temporal, (3) tactical, (4) target, </a:t>
            </a:r>
            <a:br>
              <a:rPr lang="en-US" dirty="0"/>
            </a:br>
            <a:r>
              <a:rPr lang="en-US" dirty="0"/>
              <a:t>and (5) functional</a:t>
            </a:r>
          </a:p>
          <a:p>
            <a:r>
              <a:rPr lang="en-US" dirty="0"/>
              <a:t>Barr and Pease (1990) offer perpetrator</a:t>
            </a:r>
            <a:r>
              <a:rPr lang="en-US" i="1" dirty="0"/>
              <a:t> </a:t>
            </a:r>
            <a:r>
              <a:rPr lang="en-US" dirty="0"/>
              <a:t>displacement </a:t>
            </a:r>
          </a:p>
        </p:txBody>
      </p:sp>
      <p:sp>
        <p:nvSpPr>
          <p:cNvPr id="3" name="Title 2"/>
          <p:cNvSpPr>
            <a:spLocks noGrp="1"/>
          </p:cNvSpPr>
          <p:nvPr>
            <p:ph type="title"/>
          </p:nvPr>
        </p:nvSpPr>
        <p:spPr/>
        <p:txBody>
          <a:bodyPr/>
          <a:lstStyle/>
          <a:p>
            <a:r>
              <a:rPr lang="en-US" dirty="0"/>
              <a:t>CRIME DISPLACEMENT</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352022"/>
          <a:ext cx="8382000" cy="6201178"/>
        </p:xfrm>
        <a:graphic>
          <a:graphicData uri="http://schemas.openxmlformats.org/drawingml/2006/table">
            <a:tbl>
              <a:tblPr/>
              <a:tblGrid>
                <a:gridCol w="2057400">
                  <a:extLst>
                    <a:ext uri="{9D8B030D-6E8A-4147-A177-3AD203B41FA5}">
                      <a16:colId xmlns:a16="http://schemas.microsoft.com/office/drawing/2014/main" val="20000"/>
                    </a:ext>
                  </a:extLst>
                </a:gridCol>
                <a:gridCol w="6324600">
                  <a:extLst>
                    <a:ext uri="{9D8B030D-6E8A-4147-A177-3AD203B41FA5}">
                      <a16:colId xmlns:a16="http://schemas.microsoft.com/office/drawing/2014/main" val="20001"/>
                    </a:ext>
                  </a:extLst>
                </a:gridCol>
              </a:tblGrid>
              <a:tr h="379956">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TERRITORIAL</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139700" marR="0" marT="3810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movement of crime from one area to another, typically contiguous, area</a:t>
                      </a:r>
                      <a:endParaRPr lang="en-US" sz="1600" dirty="0">
                        <a:solidFill>
                          <a:schemeClr val="tx1"/>
                        </a:solidFill>
                        <a:latin typeface="Arial"/>
                        <a:ea typeface="Times New Roman"/>
                        <a:cs typeface="Times New Roman"/>
                      </a:endParaRPr>
                    </a:p>
                  </a:txBody>
                  <a:tcPr marL="0" marR="139700" marT="3810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541018">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Example</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539750" marR="0" marT="0" marB="0">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a neighborhood watch program is started and the burglars move to another neighborhood</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97074">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TEMPORAL</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139700" marR="0" marT="0" marB="0">
                    <a:lnL w="1270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a shift in offending from one time to a different time, such as from day to night</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2"/>
                  </a:ext>
                </a:extLst>
              </a:tr>
              <a:tr h="597074">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Example</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539750" marR="0" marT="0" marB="0">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a citizen patrol is instituted at night, thus prompting burglars to work during the morning hours</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98536">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TACTICAL</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139700" marR="0" marT="0" marB="0">
                    <a:lnL w="1270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changing the methods used in the commission of a crime</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4"/>
                  </a:ext>
                </a:extLst>
              </a:tr>
              <a:tr h="597074">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Example</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539750" marR="0" marT="0" marB="0">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the installation of deadbolt locks on doors results in burglars forcing open windows to gain entry</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98536">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TARGET</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139700" marR="0" marT="0" marB="0">
                    <a:lnL w="1270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choosing a different victim within the same area</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6"/>
                  </a:ext>
                </a:extLst>
              </a:tr>
              <a:tr h="597074">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Example</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539750" marR="0" marT="0" marB="0">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a neighborhood watch program is started but only half the homes participate, thereby leading offenders to target non-participating homes</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98536">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FUNCTIONAL</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139700" marR="0" marT="0" marB="0">
                    <a:lnL w="1270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the offender stops committing one offense and shifts to another</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8"/>
                  </a:ext>
                </a:extLst>
              </a:tr>
              <a:tr h="597074">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Example</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539750" marR="0" marT="0" marB="0">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when burglary becomes more difficult due to target-hardening devices, the offender decides to commit robbery instead</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98536">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PERPETRATOR</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139700" marR="0" marT="0" marB="0">
                    <a:lnL w="1270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one offender ceases activity only to be replaced by another offender</a:t>
                      </a:r>
                      <a:endParaRPr lang="en-US" sz="1600" dirty="0">
                        <a:solidFill>
                          <a:schemeClr val="tx1"/>
                        </a:solidFill>
                        <a:latin typeface="Arial"/>
                        <a:ea typeface="Times New Roman"/>
                        <a:cs typeface="Times New Roman"/>
                      </a:endParaRPr>
                    </a:p>
                  </a:txBody>
                  <a:tcPr marL="0" marR="13970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10"/>
                  </a:ext>
                </a:extLst>
              </a:tr>
              <a:tr h="715240">
                <a:tc>
                  <a:txBody>
                    <a:bodyPr/>
                    <a:lstStyle/>
                    <a:p>
                      <a:pPr marL="76200" marR="0" indent="-76200">
                        <a:lnSpc>
                          <a:spcPct val="100000"/>
                        </a:lnSpc>
                        <a:spcBef>
                          <a:spcPts val="300"/>
                        </a:spcBef>
                        <a:spcAft>
                          <a:spcPts val="0"/>
                        </a:spcAft>
                      </a:pPr>
                      <a:r>
                        <a:rPr lang="en-US" sz="1600" dirty="0">
                          <a:solidFill>
                            <a:schemeClr val="tx1"/>
                          </a:solidFill>
                          <a:latin typeface="ArialMT"/>
                          <a:ea typeface="Times New Roman"/>
                          <a:cs typeface="ArialMT"/>
                        </a:rPr>
                        <a:t>Example</a:t>
                      </a:r>
                      <a:r>
                        <a:rPr lang="en-US" sz="1600" dirty="0">
                          <a:solidFill>
                            <a:schemeClr val="tx1"/>
                          </a:solidFill>
                          <a:latin typeface="MS Mincho"/>
                          <a:ea typeface="Times New Roman"/>
                          <a:cs typeface="MS Mincho"/>
                        </a:rPr>
                        <a:t> </a:t>
                      </a:r>
                      <a:r>
                        <a:rPr lang="en-US" sz="1600" dirty="0">
                          <a:solidFill>
                            <a:schemeClr val="tx1"/>
                          </a:solidFill>
                          <a:latin typeface="Times-Roman"/>
                          <a:ea typeface="Times New Roman"/>
                          <a:cs typeface="Times-Roman"/>
                        </a:rPr>
                        <a:t>—</a:t>
                      </a:r>
                      <a:endParaRPr lang="en-US" sz="1600" dirty="0">
                        <a:solidFill>
                          <a:schemeClr val="tx1"/>
                        </a:solidFill>
                        <a:latin typeface="Arial"/>
                        <a:ea typeface="Times New Roman"/>
                        <a:cs typeface="Times New Roman"/>
                      </a:endParaRPr>
                    </a:p>
                  </a:txBody>
                  <a:tcPr marL="539750" marR="63500" marT="0" marB="8890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3810" marR="0" indent="-3810" algn="just">
                        <a:lnSpc>
                          <a:spcPct val="100000"/>
                        </a:lnSpc>
                        <a:spcBef>
                          <a:spcPts val="300"/>
                        </a:spcBef>
                        <a:spcAft>
                          <a:spcPts val="0"/>
                        </a:spcAft>
                      </a:pPr>
                      <a:r>
                        <a:rPr lang="en-US" sz="1600" dirty="0">
                          <a:solidFill>
                            <a:schemeClr val="tx1"/>
                          </a:solidFill>
                          <a:latin typeface="ArialMT"/>
                          <a:ea typeface="Times New Roman"/>
                          <a:cs typeface="ArialMT"/>
                        </a:rPr>
                        <a:t>while crime prevention actions cause an individual to desist from further offending, another individual sees opportunities and begins offending</a:t>
                      </a:r>
                      <a:endParaRPr lang="en-US" sz="1600" dirty="0">
                        <a:solidFill>
                          <a:schemeClr val="tx1"/>
                        </a:solidFill>
                        <a:latin typeface="Arial"/>
                        <a:ea typeface="Times New Roman"/>
                        <a:cs typeface="Times New Roman"/>
                      </a:endParaRPr>
                    </a:p>
                  </a:txBody>
                  <a:tcPr marL="0" marR="139700" marT="0" marB="8890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3" name="Rectangle 40"/>
          <p:cNvSpPr>
            <a:spLocks noGrp="1" noChangeArrowheads="1"/>
          </p:cNvSpPr>
          <p:nvPr>
            <p:ph type="ftr" sz="quarter" idx="4294967295"/>
          </p:nvPr>
        </p:nvSpPr>
        <p:spPr>
          <a:xfrm>
            <a:off x="3124200" y="66294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CRIME DISPLACEMENT</a:t>
            </a:r>
          </a:p>
        </p:txBody>
      </p:sp>
      <p:sp>
        <p:nvSpPr>
          <p:cNvPr id="3" name="Content Placeholder 2"/>
          <p:cNvSpPr>
            <a:spLocks noGrp="1"/>
          </p:cNvSpPr>
          <p:nvPr>
            <p:ph idx="1"/>
          </p:nvPr>
        </p:nvSpPr>
        <p:spPr/>
        <p:txBody>
          <a:bodyPr>
            <a:normAutofit/>
          </a:bodyPr>
          <a:lstStyle/>
          <a:p>
            <a:pPr>
              <a:buNone/>
            </a:pPr>
            <a:r>
              <a:rPr lang="en-US" dirty="0"/>
              <a:t>ASSUMPTIONS</a:t>
            </a:r>
          </a:p>
          <a:p>
            <a:r>
              <a:rPr lang="en-US" dirty="0"/>
              <a:t>Crime is inelastic</a:t>
            </a:r>
          </a:p>
          <a:p>
            <a:pPr lvl="1"/>
            <a:r>
              <a:rPr lang="en-US" dirty="0"/>
              <a:t>driven to commit a certain number of offenses over a given period of time </a:t>
            </a:r>
          </a:p>
          <a:p>
            <a:r>
              <a:rPr lang="en-US" dirty="0"/>
              <a:t>Offenders have mobility</a:t>
            </a:r>
          </a:p>
          <a:p>
            <a:pPr lvl="1"/>
            <a:r>
              <a:rPr lang="en-US" dirty="0"/>
              <a:t>can be across time, place, tactic, or any displacement dimension</a:t>
            </a:r>
          </a:p>
          <a:p>
            <a:pPr lvl="1"/>
            <a:r>
              <a:rPr lang="en-US" dirty="0"/>
              <a:t>not all potential offenders, however, have the same level of mobility</a:t>
            </a:r>
          </a:p>
          <a:p>
            <a:pPr lvl="2"/>
            <a:r>
              <a:rPr lang="en-US" dirty="0"/>
              <a:t>youths may not have access to transportation or they may be tied to school and curfews </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a:t>ASSUMPTIONS</a:t>
            </a:r>
          </a:p>
          <a:p>
            <a:pPr lvl="1"/>
            <a:r>
              <a:rPr lang="en-US" dirty="0"/>
              <a:t>may be limited by features of the surrounding environment</a:t>
            </a:r>
          </a:p>
          <a:p>
            <a:pPr lvl="2"/>
            <a:r>
              <a:rPr lang="en-US" dirty="0"/>
              <a:t>isolated by location or physical barriers (see next slide)</a:t>
            </a:r>
          </a:p>
          <a:p>
            <a:r>
              <a:rPr lang="en-US" dirty="0"/>
              <a:t>Offenders make rational choices</a:t>
            </a:r>
          </a:p>
          <a:p>
            <a:pPr lvl="1"/>
            <a:r>
              <a:rPr lang="en-US" dirty="0"/>
              <a:t>based on various factors in the physical and social environment</a:t>
            </a:r>
          </a:p>
          <a:p>
            <a:pPr lvl="1"/>
            <a:r>
              <a:rPr lang="en-US" dirty="0"/>
              <a:t>respond to payoff, effort, peer support, risks, and similar factors in making decisions </a:t>
            </a:r>
          </a:p>
          <a:p>
            <a:r>
              <a:rPr lang="en-US" dirty="0"/>
              <a:t>Alternative targets and choices are available</a:t>
            </a:r>
          </a:p>
          <a:p>
            <a:endParaRPr lang="en-US" dirty="0"/>
          </a:p>
        </p:txBody>
      </p:sp>
      <p:sp>
        <p:nvSpPr>
          <p:cNvPr id="3" name="Title 2"/>
          <p:cNvSpPr>
            <a:spLocks noGrp="1"/>
          </p:cNvSpPr>
          <p:nvPr>
            <p:ph type="title"/>
          </p:nvPr>
        </p:nvSpPr>
        <p:spPr/>
        <p:txBody>
          <a:bodyPr/>
          <a:lstStyle/>
          <a:p>
            <a:r>
              <a:rPr lang="en-US" dirty="0"/>
              <a:t>CRIME DISPLACEMENT</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cstate="print"/>
          <a:srcRect/>
          <a:stretch>
            <a:fillRect/>
          </a:stretch>
        </p:blipFill>
        <p:spPr bwMode="auto">
          <a:xfrm>
            <a:off x="838200" y="741673"/>
            <a:ext cx="7543800" cy="5669346"/>
          </a:xfrm>
          <a:prstGeom prst="rect">
            <a:avLst/>
          </a:prstGeom>
          <a:noFill/>
          <a:ln w="9525">
            <a:noFill/>
            <a:miter lim="800000"/>
            <a:headEnd/>
            <a:tailEnd/>
          </a:ln>
        </p:spPr>
      </p:pic>
      <p:sp>
        <p:nvSpPr>
          <p:cNvPr id="43011" name="Rectangle 3"/>
          <p:cNvSpPr>
            <a:spLocks noChangeArrowheads="1"/>
          </p:cNvSpPr>
          <p:nvPr/>
        </p:nvSpPr>
        <p:spPr bwMode="auto">
          <a:xfrm>
            <a:off x="228600" y="348734"/>
            <a:ext cx="6763390"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effectLst/>
                <a:latin typeface="Arial" pitchFamily="34" charset="0"/>
                <a:ea typeface="Times New Roman" pitchFamily="18" charset="0"/>
                <a:cs typeface="ArialMT"/>
              </a:rPr>
              <a:t>Example of a City with a Geographically Bounded Neighborhood</a:t>
            </a:r>
            <a:endParaRPr kumimoji="0" lang="en-US" b="0" i="0" u="none" strike="noStrike" cap="none" normalizeH="0" baseline="0" dirty="0">
              <a:ln>
                <a:noFill/>
              </a:ln>
              <a:effectLst/>
              <a:latin typeface="Arial" pitchFamily="34" charset="0"/>
              <a:cs typeface="Arial" pitchFamily="34" charset="0"/>
            </a:endParaRPr>
          </a:p>
        </p:txBody>
      </p:sp>
      <p:sp>
        <p:nvSpPr>
          <p:cNvPr id="4" name="Rectangle 40"/>
          <p:cNvSpPr>
            <a:spLocks noGrp="1" noChangeArrowheads="1"/>
          </p:cNvSpPr>
          <p:nvPr>
            <p:ph type="ftr" sz="quarter" idx="4294967295"/>
          </p:nvPr>
        </p:nvSpPr>
        <p:spPr>
          <a:xfrm>
            <a:off x="3048000" y="64008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fontScale="92500"/>
          </a:bodyPr>
          <a:lstStyle/>
          <a:p>
            <a:pPr>
              <a:buNone/>
            </a:pPr>
            <a:r>
              <a:rPr lang="en-US" dirty="0"/>
              <a:t>DISPLACEMENT: BENIGN OR MALIGN?</a:t>
            </a:r>
          </a:p>
          <a:p>
            <a:r>
              <a:rPr lang="en-US" dirty="0"/>
              <a:t>Displacement can be positive</a:t>
            </a:r>
          </a:p>
          <a:p>
            <a:r>
              <a:rPr lang="en-US" b="1" i="1" dirty="0"/>
              <a:t>Malign displacement</a:t>
            </a:r>
            <a:r>
              <a:rPr lang="en-US" b="1" dirty="0"/>
              <a:t> </a:t>
            </a:r>
            <a:r>
              <a:rPr lang="en-US" dirty="0"/>
              <a:t>leads to undesirable outcomes</a:t>
            </a:r>
          </a:p>
          <a:p>
            <a:pPr lvl="1"/>
            <a:r>
              <a:rPr lang="en-US" dirty="0"/>
              <a:t>E.g., efforts aimed at reducing burglary may prompt an increase in robberies and accompanying levels of assault</a:t>
            </a:r>
          </a:p>
          <a:p>
            <a:r>
              <a:rPr lang="en-US" b="1" i="1" dirty="0"/>
              <a:t>Benign displacement</a:t>
            </a:r>
            <a:r>
              <a:rPr lang="en-US" b="1" dirty="0"/>
              <a:t> </a:t>
            </a:r>
            <a:r>
              <a:rPr lang="en-US" dirty="0"/>
              <a:t>suggests that changes from displacement may benefit society</a:t>
            </a:r>
          </a:p>
          <a:p>
            <a:pPr lvl="1"/>
            <a:r>
              <a:rPr lang="en-US" dirty="0"/>
              <a:t>E.g., new crime or tactics that are utilized by offenders may be less serious and offer less danger to the potential victims</a:t>
            </a:r>
          </a:p>
          <a:p>
            <a:r>
              <a:rPr lang="en-US" dirty="0"/>
              <a:t>Certain areas or neighborhoods become </a:t>
            </a:r>
            <a:r>
              <a:rPr lang="en-US" b="1" i="1" dirty="0"/>
              <a:t>crime fuses</a:t>
            </a:r>
          </a:p>
          <a:p>
            <a:pPr lvl="1"/>
            <a:r>
              <a:rPr lang="en-US" dirty="0"/>
              <a:t>area where crime is allowed to operate without bothering the rest of society until it explodes in the area	</a:t>
            </a:r>
            <a:endParaRPr lang="en-US" i="1" dirty="0"/>
          </a:p>
          <a:p>
            <a:endParaRPr lang="en-US" i="1" dirty="0"/>
          </a:p>
        </p:txBody>
      </p:sp>
      <p:sp>
        <p:nvSpPr>
          <p:cNvPr id="3" name="Title 2"/>
          <p:cNvSpPr>
            <a:spLocks noGrp="1"/>
          </p:cNvSpPr>
          <p:nvPr>
            <p:ph type="title"/>
          </p:nvPr>
        </p:nvSpPr>
        <p:spPr/>
        <p:txBody>
          <a:bodyPr/>
          <a:lstStyle/>
          <a:p>
            <a:r>
              <a:rPr lang="en-US" dirty="0"/>
              <a:t>CRIME DISPLACEMENT</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Clarke and Weisburd (1994, p. 169):</a:t>
            </a:r>
          </a:p>
          <a:p>
            <a:pPr lvl="1"/>
            <a:r>
              <a:rPr lang="en-US" dirty="0"/>
              <a:t>the spread of the beneficial influence of an intervention beyond the places which are directly targeted, the individuals who are the subject of control, the crimes which are the focus of intervention or the time periods in which an intervention is brought</a:t>
            </a:r>
          </a:p>
          <a:p>
            <a:r>
              <a:rPr lang="en-US" dirty="0"/>
              <a:t>assumes that prevention efforts will benefit people and places other than those targeted</a:t>
            </a:r>
          </a:p>
          <a:p>
            <a:r>
              <a:rPr lang="en-US" dirty="0"/>
              <a:t>variety of names, including “halo effect” and “free bonus effect” </a:t>
            </a:r>
          </a:p>
        </p:txBody>
      </p:sp>
      <p:sp>
        <p:nvSpPr>
          <p:cNvPr id="3" name="Title 2"/>
          <p:cNvSpPr>
            <a:spLocks noGrp="1"/>
          </p:cNvSpPr>
          <p:nvPr>
            <p:ph type="title"/>
          </p:nvPr>
        </p:nvSpPr>
        <p:spPr/>
        <p:txBody>
          <a:bodyPr/>
          <a:lstStyle/>
          <a:p>
            <a:r>
              <a:rPr lang="en-US" dirty="0"/>
              <a:t>DIFFUSION OF BENEFITS</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Two potential sources for diffusion:</a:t>
            </a:r>
          </a:p>
          <a:p>
            <a:pPr marL="822960" lvl="1" indent="-457200">
              <a:buFont typeface="+mj-lt"/>
              <a:buAutoNum type="arabicPeriod"/>
            </a:pPr>
            <a:r>
              <a:rPr lang="en-US" dirty="0"/>
              <a:t>deterrence </a:t>
            </a:r>
          </a:p>
          <a:p>
            <a:pPr marL="822960" lvl="1" indent="-457200">
              <a:buFont typeface="+mj-lt"/>
              <a:buAutoNum type="arabicPeriod"/>
            </a:pPr>
            <a:r>
              <a:rPr lang="en-US" dirty="0"/>
              <a:t>discouragement</a:t>
            </a:r>
          </a:p>
          <a:p>
            <a:pPr lvl="2"/>
            <a:r>
              <a:rPr lang="en-US" dirty="0"/>
              <a:t>reducing the payoff and increasing the effort needed to commit a crime </a:t>
            </a:r>
          </a:p>
        </p:txBody>
      </p:sp>
      <p:sp>
        <p:nvSpPr>
          <p:cNvPr id="3" name="Title 2"/>
          <p:cNvSpPr>
            <a:spLocks noGrp="1"/>
          </p:cNvSpPr>
          <p:nvPr>
            <p:ph type="title"/>
          </p:nvPr>
        </p:nvSpPr>
        <p:spPr/>
        <p:txBody>
          <a:bodyPr/>
          <a:lstStyle/>
          <a:p>
            <a:r>
              <a:rPr lang="en-US" dirty="0"/>
              <a:t>DIFFUSION OF BENEFITS</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i="1" dirty="0"/>
              <a:t>Opportunity</a:t>
            </a:r>
            <a:r>
              <a:rPr lang="en-US" dirty="0"/>
              <a:t> is the cornerstone for all criminal behavior</a:t>
            </a:r>
          </a:p>
          <a:p>
            <a:r>
              <a:rPr lang="en-US" dirty="0"/>
              <a:t>Felson and Clarke (1998)—“Individual behavior is a product of an interaction between the person and the setting”</a:t>
            </a:r>
          </a:p>
          <a:p>
            <a:r>
              <a:rPr lang="en-US" dirty="0"/>
              <a:t>Three primary theoretical orientations:</a:t>
            </a:r>
            <a:br>
              <a:rPr lang="en-US" dirty="0"/>
            </a:br>
            <a:r>
              <a:rPr lang="en-US" dirty="0"/>
              <a:t>(1) Routine Activities, (2) Rational Choice, and </a:t>
            </a:r>
            <a:br>
              <a:rPr lang="en-US" dirty="0"/>
            </a:br>
            <a:r>
              <a:rPr lang="en-US" dirty="0"/>
              <a:t>(3) Crime Pattern Theory</a:t>
            </a:r>
          </a:p>
          <a:p>
            <a:r>
              <a:rPr lang="en-US" dirty="0"/>
              <a:t>10 principles of opportunity </a:t>
            </a:r>
          </a:p>
          <a:p>
            <a:pPr lvl="1"/>
            <a:r>
              <a:rPr lang="en-US" dirty="0"/>
              <a:t>deal with the variation in opportunities across time, space, and circumstances</a:t>
            </a:r>
          </a:p>
          <a:p>
            <a:pPr lvl="1"/>
            <a:r>
              <a:rPr lang="en-US" dirty="0"/>
              <a:t>suggest that reductions in opportunity can reduce crime, with little displacement</a:t>
            </a:r>
          </a:p>
        </p:txBody>
      </p:sp>
      <p:sp>
        <p:nvSpPr>
          <p:cNvPr id="3" name="Title 2"/>
          <p:cNvSpPr>
            <a:spLocks noGrp="1"/>
          </p:cNvSpPr>
          <p:nvPr>
            <p:ph type="title"/>
          </p:nvPr>
        </p:nvSpPr>
        <p:spPr/>
        <p:txBody>
          <a:bodyPr>
            <a:normAutofit fontScale="90000"/>
          </a:bodyPr>
          <a:lstStyle/>
          <a:p>
            <a:r>
              <a:rPr lang="en-US" dirty="0"/>
              <a:t>OFFENDER CHOICE AND MOBILITY</a:t>
            </a:r>
          </a:p>
        </p:txBody>
      </p:sp>
      <p:sp>
        <p:nvSpPr>
          <p:cNvPr id="4" name="Rectangle 40"/>
          <p:cNvSpPr>
            <a:spLocks noGrp="1" noChangeArrowheads="1"/>
          </p:cNvSpPr>
          <p:nvPr>
            <p:ph type="ftr" sz="quarter" idx="4294967295"/>
          </p:nvPr>
        </p:nvSpPr>
        <p:spPr>
          <a:xfrm>
            <a:off x="3048000" y="6427787"/>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1219197"/>
          <a:ext cx="8229600" cy="5105399"/>
        </p:xfrm>
        <a:graphic>
          <a:graphicData uri="http://schemas.openxmlformats.org/drawingml/2006/table">
            <a:tbl>
              <a:tblPr/>
              <a:tblGrid>
                <a:gridCol w="739793">
                  <a:extLst>
                    <a:ext uri="{9D8B030D-6E8A-4147-A177-3AD203B41FA5}">
                      <a16:colId xmlns:a16="http://schemas.microsoft.com/office/drawing/2014/main" val="20000"/>
                    </a:ext>
                  </a:extLst>
                </a:gridCol>
                <a:gridCol w="7489807">
                  <a:extLst>
                    <a:ext uri="{9D8B030D-6E8A-4147-A177-3AD203B41FA5}">
                      <a16:colId xmlns:a16="http://schemas.microsoft.com/office/drawing/2014/main" val="20001"/>
                    </a:ext>
                  </a:extLst>
                </a:gridCol>
              </a:tblGrid>
              <a:tr h="526010">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1.</a:t>
                      </a:r>
                      <a:endParaRPr lang="en-US" sz="1800" dirty="0">
                        <a:solidFill>
                          <a:schemeClr val="tx1"/>
                        </a:solidFill>
                        <a:latin typeface="Arial"/>
                        <a:ea typeface="Times New Roman"/>
                        <a:cs typeface="Times New Roman"/>
                      </a:endParaRPr>
                    </a:p>
                  </a:txBody>
                  <a:tcPr marL="127000" marR="0" marT="38100" marB="3810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Opportunities play a role in causing all crime.</a:t>
                      </a:r>
                      <a:endParaRPr lang="en-US" sz="1800" dirty="0">
                        <a:solidFill>
                          <a:schemeClr val="tx1"/>
                        </a:solidFill>
                        <a:latin typeface="Arial"/>
                        <a:ea typeface="Times New Roman"/>
                        <a:cs typeface="Times New Roman"/>
                      </a:endParaRPr>
                    </a:p>
                  </a:txBody>
                  <a:tcPr marL="0" marR="0" marT="38100" marB="3810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495069">
                <a:tc>
                  <a:txBody>
                    <a:bodyPr/>
                    <a:lstStyle/>
                    <a:p>
                      <a:pPr marL="0" marR="0" indent="0">
                        <a:lnSpc>
                          <a:spcPct val="100000"/>
                        </a:lnSpc>
                        <a:spcBef>
                          <a:spcPts val="300"/>
                        </a:spcBef>
                        <a:spcAft>
                          <a:spcPts val="0"/>
                        </a:spcAft>
                      </a:pPr>
                      <a:r>
                        <a:rPr lang="en-US" sz="1800" dirty="0">
                          <a:solidFill>
                            <a:schemeClr val="tx1"/>
                          </a:solidFill>
                          <a:latin typeface="ArialMT"/>
                          <a:ea typeface="Times New Roman"/>
                          <a:cs typeface="ArialMT"/>
                        </a:rPr>
                        <a:t>2.</a:t>
                      </a:r>
                      <a:endParaRPr lang="en-US" sz="1800" dirty="0">
                        <a:solidFill>
                          <a:schemeClr val="tx1"/>
                        </a:solidFill>
                        <a:latin typeface="Arial"/>
                        <a:ea typeface="Times New Roman"/>
                        <a:cs typeface="Times New Roman"/>
                      </a:endParaRPr>
                    </a:p>
                  </a:txBody>
                  <a:tcPr marL="127000" marR="0" marT="25400" marB="38100">
                    <a:lnL w="12700" cap="flat" cmpd="sng" algn="ctr">
                      <a:solidFill>
                        <a:srgbClr val="000000"/>
                      </a:solidFill>
                      <a:prstDash val="solid"/>
                      <a:round/>
                      <a:headEnd type="none" w="med" len="med"/>
                      <a:tailEnd type="none" w="med" len="med"/>
                    </a:lnL>
                    <a:lnR>
                      <a:noFill/>
                    </a:lnR>
                    <a:lnT>
                      <a:noFill/>
                    </a:lnT>
                    <a:lnB>
                      <a:noFill/>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Crime opportunities are highly specific.</a:t>
                      </a:r>
                      <a:endParaRPr lang="en-US" sz="1800" dirty="0">
                        <a:solidFill>
                          <a:schemeClr val="tx1"/>
                        </a:solidFill>
                        <a:latin typeface="Arial"/>
                        <a:ea typeface="Times New Roman"/>
                        <a:cs typeface="Times New Roman"/>
                      </a:endParaRPr>
                    </a:p>
                  </a:txBody>
                  <a:tcPr marL="0" marR="0" marT="25400" marB="3810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495069">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3.</a:t>
                      </a:r>
                      <a:endParaRPr lang="en-US" sz="1800" dirty="0">
                        <a:solidFill>
                          <a:schemeClr val="tx1"/>
                        </a:solidFill>
                        <a:latin typeface="Arial"/>
                        <a:ea typeface="Times New Roman"/>
                        <a:cs typeface="Times New Roman"/>
                      </a:endParaRPr>
                    </a:p>
                  </a:txBody>
                  <a:tcPr marL="127000" marR="0" marT="25400" marB="38100">
                    <a:lnL w="12700" cap="flat" cmpd="sng" algn="ctr">
                      <a:solidFill>
                        <a:srgbClr val="000000"/>
                      </a:solidFill>
                      <a:prstDash val="solid"/>
                      <a:round/>
                      <a:headEnd type="none" w="med" len="med"/>
                      <a:tailEnd type="none" w="med" len="med"/>
                    </a:lnL>
                    <a:lnR>
                      <a:noFill/>
                    </a:lnR>
                    <a:lnT>
                      <a:noFill/>
                    </a:lnT>
                    <a:lnB>
                      <a:noFill/>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Crime opportunities are concentrated in time and place.</a:t>
                      </a:r>
                      <a:endParaRPr lang="en-US" sz="1800" dirty="0">
                        <a:solidFill>
                          <a:schemeClr val="tx1"/>
                        </a:solidFill>
                        <a:latin typeface="Arial"/>
                        <a:ea typeface="Times New Roman"/>
                        <a:cs typeface="Times New Roman"/>
                      </a:endParaRPr>
                    </a:p>
                  </a:txBody>
                  <a:tcPr marL="0" marR="0" marT="25400" marB="3810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495069">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4.</a:t>
                      </a:r>
                      <a:endParaRPr lang="en-US" sz="1800" dirty="0">
                        <a:solidFill>
                          <a:schemeClr val="tx1"/>
                        </a:solidFill>
                        <a:latin typeface="Arial"/>
                        <a:ea typeface="Times New Roman"/>
                        <a:cs typeface="Times New Roman"/>
                      </a:endParaRPr>
                    </a:p>
                  </a:txBody>
                  <a:tcPr marL="127000" marR="0" marT="25400" marB="38100">
                    <a:lnL w="12700" cap="flat" cmpd="sng" algn="ctr">
                      <a:solidFill>
                        <a:srgbClr val="000000"/>
                      </a:solidFill>
                      <a:prstDash val="solid"/>
                      <a:round/>
                      <a:headEnd type="none" w="med" len="med"/>
                      <a:tailEnd type="none" w="med" len="med"/>
                    </a:lnL>
                    <a:lnR>
                      <a:noFill/>
                    </a:lnR>
                    <a:lnT>
                      <a:noFill/>
                    </a:lnT>
                    <a:lnB>
                      <a:noFill/>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Crime opportunities depend on everyday movements.</a:t>
                      </a:r>
                      <a:endParaRPr lang="en-US" sz="1800" dirty="0">
                        <a:solidFill>
                          <a:schemeClr val="tx1"/>
                        </a:solidFill>
                        <a:latin typeface="Arial"/>
                        <a:ea typeface="Times New Roman"/>
                        <a:cs typeface="Times New Roman"/>
                      </a:endParaRPr>
                    </a:p>
                  </a:txBody>
                  <a:tcPr marL="0" marR="0" marT="25400" marB="3810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495069">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5.</a:t>
                      </a:r>
                      <a:endParaRPr lang="en-US" sz="1800" dirty="0">
                        <a:solidFill>
                          <a:schemeClr val="tx1"/>
                        </a:solidFill>
                        <a:latin typeface="Arial"/>
                        <a:ea typeface="Times New Roman"/>
                        <a:cs typeface="Times New Roman"/>
                      </a:endParaRPr>
                    </a:p>
                  </a:txBody>
                  <a:tcPr marL="127000" marR="0" marT="25400" marB="38100">
                    <a:lnL w="12700" cap="flat" cmpd="sng" algn="ctr">
                      <a:solidFill>
                        <a:srgbClr val="000000"/>
                      </a:solidFill>
                      <a:prstDash val="solid"/>
                      <a:round/>
                      <a:headEnd type="none" w="med" len="med"/>
                      <a:tailEnd type="none" w="med" len="med"/>
                    </a:lnL>
                    <a:lnR>
                      <a:noFill/>
                    </a:lnR>
                    <a:lnT>
                      <a:noFill/>
                    </a:lnT>
                    <a:lnB>
                      <a:noFill/>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One crime produces opportunities for another.</a:t>
                      </a:r>
                      <a:endParaRPr lang="en-US" sz="1800" dirty="0">
                        <a:solidFill>
                          <a:schemeClr val="tx1"/>
                        </a:solidFill>
                        <a:latin typeface="Arial"/>
                        <a:ea typeface="Times New Roman"/>
                        <a:cs typeface="Times New Roman"/>
                      </a:endParaRPr>
                    </a:p>
                  </a:txBody>
                  <a:tcPr marL="0" marR="0" marT="25400" marB="3810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495069">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6.</a:t>
                      </a:r>
                      <a:endParaRPr lang="en-US" sz="1800" dirty="0">
                        <a:solidFill>
                          <a:schemeClr val="tx1"/>
                        </a:solidFill>
                        <a:latin typeface="Arial"/>
                        <a:ea typeface="Times New Roman"/>
                        <a:cs typeface="Times New Roman"/>
                      </a:endParaRPr>
                    </a:p>
                  </a:txBody>
                  <a:tcPr marL="127000" marR="0" marT="25400" marB="38100">
                    <a:lnL w="12700" cap="flat" cmpd="sng" algn="ctr">
                      <a:solidFill>
                        <a:srgbClr val="000000"/>
                      </a:solidFill>
                      <a:prstDash val="solid"/>
                      <a:round/>
                      <a:headEnd type="none" w="med" len="med"/>
                      <a:tailEnd type="none" w="med" len="med"/>
                    </a:lnL>
                    <a:lnR>
                      <a:noFill/>
                    </a:lnR>
                    <a:lnT>
                      <a:noFill/>
                    </a:lnT>
                    <a:lnB>
                      <a:noFill/>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Some products offer more tempting crime opportunities.</a:t>
                      </a:r>
                      <a:endParaRPr lang="en-US" sz="1800" dirty="0">
                        <a:solidFill>
                          <a:schemeClr val="tx1"/>
                        </a:solidFill>
                        <a:latin typeface="Arial"/>
                        <a:ea typeface="Times New Roman"/>
                        <a:cs typeface="Times New Roman"/>
                      </a:endParaRPr>
                    </a:p>
                  </a:txBody>
                  <a:tcPr marL="0" marR="0" marT="25400" marB="3810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495069">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7.</a:t>
                      </a:r>
                      <a:endParaRPr lang="en-US" sz="1800" dirty="0">
                        <a:solidFill>
                          <a:schemeClr val="tx1"/>
                        </a:solidFill>
                        <a:latin typeface="Arial"/>
                        <a:ea typeface="Times New Roman"/>
                        <a:cs typeface="Times New Roman"/>
                      </a:endParaRPr>
                    </a:p>
                  </a:txBody>
                  <a:tcPr marL="127000" marR="0" marT="25400" marB="38100">
                    <a:lnL w="12700" cap="flat" cmpd="sng" algn="ctr">
                      <a:solidFill>
                        <a:srgbClr val="000000"/>
                      </a:solidFill>
                      <a:prstDash val="solid"/>
                      <a:round/>
                      <a:headEnd type="none" w="med" len="med"/>
                      <a:tailEnd type="none" w="med" len="med"/>
                    </a:lnL>
                    <a:lnR>
                      <a:noFill/>
                    </a:lnR>
                    <a:lnT>
                      <a:noFill/>
                    </a:lnT>
                    <a:lnB>
                      <a:noFill/>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Social and technological changes produce new crime opportunities.</a:t>
                      </a:r>
                      <a:endParaRPr lang="en-US" sz="1800" dirty="0">
                        <a:solidFill>
                          <a:schemeClr val="tx1"/>
                        </a:solidFill>
                        <a:latin typeface="Arial"/>
                        <a:ea typeface="Times New Roman"/>
                        <a:cs typeface="Times New Roman"/>
                      </a:endParaRPr>
                    </a:p>
                  </a:txBody>
                  <a:tcPr marL="0" marR="0" marT="25400" marB="3810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495069">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8.</a:t>
                      </a:r>
                      <a:endParaRPr lang="en-US" sz="1800" dirty="0">
                        <a:solidFill>
                          <a:schemeClr val="tx1"/>
                        </a:solidFill>
                        <a:latin typeface="Arial"/>
                        <a:ea typeface="Times New Roman"/>
                        <a:cs typeface="Times New Roman"/>
                      </a:endParaRPr>
                    </a:p>
                  </a:txBody>
                  <a:tcPr marL="127000" marR="0" marT="25400" marB="38100">
                    <a:lnL w="12700" cap="flat" cmpd="sng" algn="ctr">
                      <a:solidFill>
                        <a:srgbClr val="000000"/>
                      </a:solidFill>
                      <a:prstDash val="solid"/>
                      <a:round/>
                      <a:headEnd type="none" w="med" len="med"/>
                      <a:tailEnd type="none" w="med" len="med"/>
                    </a:lnL>
                    <a:lnR>
                      <a:noFill/>
                    </a:lnR>
                    <a:lnT>
                      <a:noFill/>
                    </a:lnT>
                    <a:lnB>
                      <a:noFill/>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Opportunities for crime can be reduced.</a:t>
                      </a:r>
                      <a:endParaRPr lang="en-US" sz="1800" dirty="0">
                        <a:solidFill>
                          <a:schemeClr val="tx1"/>
                        </a:solidFill>
                        <a:latin typeface="Arial"/>
                        <a:ea typeface="Times New Roman"/>
                        <a:cs typeface="Times New Roman"/>
                      </a:endParaRPr>
                    </a:p>
                  </a:txBody>
                  <a:tcPr marL="0" marR="0" marT="25400" marB="3810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495069">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9.</a:t>
                      </a:r>
                      <a:endParaRPr lang="en-US" sz="1800" dirty="0">
                        <a:solidFill>
                          <a:schemeClr val="tx1"/>
                        </a:solidFill>
                        <a:latin typeface="Arial"/>
                        <a:ea typeface="Times New Roman"/>
                        <a:cs typeface="Times New Roman"/>
                      </a:endParaRPr>
                    </a:p>
                  </a:txBody>
                  <a:tcPr marL="127000" marR="0" marT="25400" marB="38100">
                    <a:lnL w="12700" cap="flat" cmpd="sng" algn="ctr">
                      <a:solidFill>
                        <a:srgbClr val="000000"/>
                      </a:solidFill>
                      <a:prstDash val="solid"/>
                      <a:round/>
                      <a:headEnd type="none" w="med" len="med"/>
                      <a:tailEnd type="none" w="med" len="med"/>
                    </a:lnL>
                    <a:lnR>
                      <a:noFill/>
                    </a:lnR>
                    <a:lnT>
                      <a:noFill/>
                    </a:lnT>
                    <a:lnB>
                      <a:noFill/>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Reducing opportunities does not usually displace crime.</a:t>
                      </a:r>
                      <a:endParaRPr lang="en-US" sz="1800" dirty="0">
                        <a:solidFill>
                          <a:schemeClr val="tx1"/>
                        </a:solidFill>
                        <a:latin typeface="Arial"/>
                        <a:ea typeface="Times New Roman"/>
                        <a:cs typeface="Times New Roman"/>
                      </a:endParaRPr>
                    </a:p>
                  </a:txBody>
                  <a:tcPr marL="0" marR="0" marT="25400" marB="3810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618837">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10.</a:t>
                      </a:r>
                      <a:endParaRPr lang="en-US" sz="1800" dirty="0">
                        <a:solidFill>
                          <a:schemeClr val="tx1"/>
                        </a:solidFill>
                        <a:latin typeface="Arial"/>
                        <a:ea typeface="Times New Roman"/>
                        <a:cs typeface="Times New Roman"/>
                      </a:endParaRPr>
                    </a:p>
                  </a:txBody>
                  <a:tcPr marL="127000" marR="0" marT="25400" marB="8890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76200" marR="0" indent="-76200">
                        <a:lnSpc>
                          <a:spcPct val="100000"/>
                        </a:lnSpc>
                        <a:spcBef>
                          <a:spcPts val="300"/>
                        </a:spcBef>
                        <a:spcAft>
                          <a:spcPts val="0"/>
                        </a:spcAft>
                      </a:pPr>
                      <a:r>
                        <a:rPr lang="en-US" sz="1800" dirty="0">
                          <a:solidFill>
                            <a:schemeClr val="tx1"/>
                          </a:solidFill>
                          <a:latin typeface="ArialMT"/>
                          <a:ea typeface="Times New Roman"/>
                          <a:cs typeface="ArialMT"/>
                        </a:rPr>
                        <a:t>Focused opportunity reduction can produce wider declines in crime.</a:t>
                      </a:r>
                      <a:endParaRPr lang="en-US" sz="1800" dirty="0">
                        <a:solidFill>
                          <a:schemeClr val="tx1"/>
                        </a:solidFill>
                        <a:latin typeface="Arial"/>
                        <a:ea typeface="Times New Roman"/>
                        <a:cs typeface="Times New Roman"/>
                      </a:endParaRPr>
                    </a:p>
                  </a:txBody>
                  <a:tcPr marL="0" marR="63500" marT="25400" marB="8890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46081" name="Rectangle 1"/>
          <p:cNvSpPr>
            <a:spLocks noChangeArrowheads="1"/>
          </p:cNvSpPr>
          <p:nvPr/>
        </p:nvSpPr>
        <p:spPr bwMode="auto">
          <a:xfrm>
            <a:off x="381000" y="577334"/>
            <a:ext cx="4604658"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effectLst/>
                <a:latin typeface="Arial" pitchFamily="34" charset="0"/>
                <a:ea typeface="Times New Roman" pitchFamily="18" charset="0"/>
                <a:cs typeface="ArialMT-Bold"/>
              </a:rPr>
              <a:t>Ten Principles of Opportunity and Crime</a:t>
            </a:r>
            <a:endParaRPr kumimoji="0" lang="en-US" b="0" i="0" u="none" strike="noStrike" cap="none" normalizeH="0" baseline="0" dirty="0">
              <a:ln>
                <a:noFill/>
              </a:ln>
              <a:effectLst/>
              <a:latin typeface="Arial" pitchFamily="34" charset="0"/>
              <a:cs typeface="Arial" pitchFamily="34" charset="0"/>
            </a:endParaRPr>
          </a:p>
        </p:txBody>
      </p:sp>
      <p:sp>
        <p:nvSpPr>
          <p:cNvPr id="5" name="Rectangle 40"/>
          <p:cNvSpPr>
            <a:spLocks noGrp="1" noChangeArrowheads="1"/>
          </p:cNvSpPr>
          <p:nvPr>
            <p:ph type="ftr" sz="quarter" idx="4294967295"/>
          </p:nvPr>
        </p:nvSpPr>
        <p:spPr>
          <a:xfrm>
            <a:off x="3048000" y="64008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ROUTINE ACTIVITIES</a:t>
            </a:r>
          </a:p>
        </p:txBody>
      </p:sp>
      <p:sp>
        <p:nvSpPr>
          <p:cNvPr id="3" name="Content Placeholder 2"/>
          <p:cNvSpPr>
            <a:spLocks noGrp="1"/>
          </p:cNvSpPr>
          <p:nvPr>
            <p:ph idx="1"/>
          </p:nvPr>
        </p:nvSpPr>
        <p:spPr/>
        <p:txBody>
          <a:bodyPr/>
          <a:lstStyle/>
          <a:p>
            <a:r>
              <a:rPr lang="en-US" dirty="0"/>
              <a:t>Argues that the normal movement and activities </a:t>
            </a:r>
            <a:br>
              <a:rPr lang="en-US" dirty="0"/>
            </a:br>
            <a:r>
              <a:rPr lang="en-US" dirty="0"/>
              <a:t>of both potential offenders and victims plays a role </a:t>
            </a:r>
            <a:br>
              <a:rPr lang="en-US" dirty="0"/>
            </a:br>
            <a:r>
              <a:rPr lang="en-US" dirty="0"/>
              <a:t>in the occurrence of crime</a:t>
            </a:r>
          </a:p>
          <a:p>
            <a:r>
              <a:rPr lang="en-US" dirty="0"/>
              <a:t>Three criteria that must exist for crime to occur:</a:t>
            </a:r>
          </a:p>
          <a:p>
            <a:pPr lvl="1"/>
            <a:r>
              <a:rPr lang="en-US" dirty="0"/>
              <a:t>(1) a suitable target</a:t>
            </a:r>
          </a:p>
          <a:p>
            <a:pPr lvl="1"/>
            <a:r>
              <a:rPr lang="en-US" dirty="0"/>
              <a:t>(2) a motivated offender</a:t>
            </a:r>
          </a:p>
          <a:p>
            <a:pPr lvl="1"/>
            <a:r>
              <a:rPr lang="en-US" dirty="0"/>
              <a:t>(3) an absence of guardians</a:t>
            </a:r>
          </a:p>
          <a:p>
            <a:r>
              <a:rPr lang="en-US" dirty="0"/>
              <a:t>Factors have changed over the years</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Increased availability of suitable targets for crime</a:t>
            </a:r>
          </a:p>
          <a:p>
            <a:r>
              <a:rPr lang="en-US" dirty="0"/>
              <a:t>Risk of a target is directly related to Clarke’s (1999) discussion of </a:t>
            </a:r>
            <a:r>
              <a:rPr lang="en-US" i="1" dirty="0"/>
              <a:t>hot products</a:t>
            </a:r>
          </a:p>
          <a:p>
            <a:r>
              <a:rPr lang="en-US" dirty="0"/>
              <a:t>These products are CRAVED</a:t>
            </a:r>
          </a:p>
          <a:p>
            <a:pPr lvl="1"/>
            <a:r>
              <a:rPr lang="en-US" dirty="0"/>
              <a:t>C oncealable − ability of thief to hide items during the crime</a:t>
            </a:r>
          </a:p>
          <a:p>
            <a:pPr lvl="1"/>
            <a:r>
              <a:rPr lang="en-US" dirty="0"/>
              <a:t>R emovable − size and weight make some items more portable than others</a:t>
            </a:r>
          </a:p>
          <a:p>
            <a:pPr lvl="1"/>
            <a:r>
              <a:rPr lang="en-US" dirty="0"/>
              <a:t>A vailable − the item must exist and be available to be stolen</a:t>
            </a:r>
          </a:p>
          <a:p>
            <a:pPr lvl="1"/>
            <a:r>
              <a:rPr lang="en-US" dirty="0"/>
              <a:t>V aluable − items that hold more value will be targeted</a:t>
            </a:r>
          </a:p>
          <a:p>
            <a:pPr lvl="1"/>
            <a:r>
              <a:rPr lang="en-US" dirty="0"/>
              <a:t>E njoyable − the items must bring enjoyment to the offender</a:t>
            </a:r>
          </a:p>
          <a:p>
            <a:pPr lvl="1"/>
            <a:r>
              <a:rPr lang="en-US" dirty="0"/>
              <a:t>D isposable − there must be a market for the stolen items</a:t>
            </a:r>
          </a:p>
          <a:p>
            <a:endParaRPr lang="en-US" dirty="0"/>
          </a:p>
        </p:txBody>
      </p:sp>
      <p:sp>
        <p:nvSpPr>
          <p:cNvPr id="3" name="Title 2"/>
          <p:cNvSpPr>
            <a:spLocks noGrp="1"/>
          </p:cNvSpPr>
          <p:nvPr>
            <p:ph type="title"/>
          </p:nvPr>
        </p:nvSpPr>
        <p:spPr/>
        <p:txBody>
          <a:bodyPr/>
          <a:lstStyle/>
          <a:p>
            <a:r>
              <a:rPr lang="en-US" dirty="0"/>
              <a:t>ROUTINE ACTIVITIES</a:t>
            </a:r>
          </a:p>
        </p:txBody>
      </p:sp>
      <p:sp>
        <p:nvSpPr>
          <p:cNvPr id="4" name="Rectangle 40"/>
          <p:cNvSpPr>
            <a:spLocks noGrp="1" noChangeArrowheads="1"/>
          </p:cNvSpPr>
          <p:nvPr>
            <p:ph type="ftr" sz="quarter" idx="4294967295"/>
          </p:nvPr>
        </p:nvSpPr>
        <p:spPr>
          <a:xfrm>
            <a:off x="3048000" y="6427787"/>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extent to which a target meets the CRAVED criteria will have an impact on the chances of an offense occurring</a:t>
            </a:r>
          </a:p>
          <a:p>
            <a:endParaRPr lang="en-US" dirty="0"/>
          </a:p>
        </p:txBody>
      </p:sp>
      <p:sp>
        <p:nvSpPr>
          <p:cNvPr id="3" name="Title 2"/>
          <p:cNvSpPr>
            <a:spLocks noGrp="1"/>
          </p:cNvSpPr>
          <p:nvPr>
            <p:ph type="title"/>
          </p:nvPr>
        </p:nvSpPr>
        <p:spPr/>
        <p:txBody>
          <a:bodyPr/>
          <a:lstStyle/>
          <a:p>
            <a:r>
              <a:rPr lang="en-US" dirty="0"/>
              <a:t>ROUTINE ACTIVITIES</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Offenders make rational choices about when and where to offend</a:t>
            </a:r>
          </a:p>
          <a:p>
            <a:r>
              <a:rPr lang="en-US" dirty="0"/>
              <a:t>Research on burglary presents a good illustration of how criminals make choices</a:t>
            </a:r>
          </a:p>
          <a:p>
            <a:pPr lvl="1"/>
            <a:r>
              <a:rPr lang="en-US" dirty="0"/>
              <a:t>burglars note a variety of factors that they consider in their offense planning</a:t>
            </a:r>
          </a:p>
          <a:p>
            <a:pPr lvl="1"/>
            <a:r>
              <a:rPr lang="en-US" dirty="0"/>
              <a:t>factors include the amount of cover available, the level of illumination, the types of locks, doors, and windows, the existence of alarms, and the possibility of being observed by neighbors and pedestrians</a:t>
            </a:r>
          </a:p>
        </p:txBody>
      </p:sp>
      <p:sp>
        <p:nvSpPr>
          <p:cNvPr id="3" name="Title 2"/>
          <p:cNvSpPr>
            <a:spLocks noGrp="1"/>
          </p:cNvSpPr>
          <p:nvPr>
            <p:ph type="title"/>
          </p:nvPr>
        </p:nvSpPr>
        <p:spPr/>
        <p:txBody>
          <a:bodyPr/>
          <a:lstStyle/>
          <a:p>
            <a:r>
              <a:rPr lang="en-US" dirty="0"/>
              <a:t>RATIONAL CHOICE</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Quick, uninformed decisions, in reality, are rational choices based on prior experience and general knowledge</a:t>
            </a:r>
          </a:p>
          <a:p>
            <a:r>
              <a:rPr lang="en-US" dirty="0"/>
              <a:t>Various studies produce a portrait of offenders as rational decisionmakers who base many of their actions on the costs and benefits they perceive in the contemplated activity</a:t>
            </a:r>
          </a:p>
          <a:p>
            <a:pPr lvl="1"/>
            <a:r>
              <a:rPr lang="en-US" dirty="0"/>
              <a:t>research suggests that offenders do not necessarily construct detailed plans for each and every offense</a:t>
            </a:r>
          </a:p>
          <a:p>
            <a:pPr lvl="1"/>
            <a:r>
              <a:rPr lang="en-US" dirty="0"/>
              <a:t>rational choices and preconceived plans may be set into motion when the offender happens upon a situation or target that fits the general description of an appropriate target</a:t>
            </a:r>
          </a:p>
        </p:txBody>
      </p:sp>
      <p:sp>
        <p:nvSpPr>
          <p:cNvPr id="3" name="Title 2"/>
          <p:cNvSpPr>
            <a:spLocks noGrp="1"/>
          </p:cNvSpPr>
          <p:nvPr>
            <p:ph type="title"/>
          </p:nvPr>
        </p:nvSpPr>
        <p:spPr/>
        <p:txBody>
          <a:bodyPr/>
          <a:lstStyle/>
          <a:p>
            <a:r>
              <a:rPr lang="en-US" dirty="0"/>
              <a:t>RATIONAL CHOICE</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Proposes that crime and criminal behavior fits patterns that can be identified and understood when viewed in terms of where and when they occur</a:t>
            </a:r>
          </a:p>
          <a:p>
            <a:r>
              <a:rPr lang="en-US" dirty="0"/>
              <a:t>Keys to understanding patterns </a:t>
            </a:r>
          </a:p>
          <a:p>
            <a:r>
              <a:rPr lang="en-US" b="1" i="1" dirty="0"/>
              <a:t>Environmental backcloth—</a:t>
            </a:r>
            <a:r>
              <a:rPr lang="en-US" dirty="0"/>
              <a:t>the social, economic, cultural, and physical conditions within which people operate</a:t>
            </a:r>
          </a:p>
          <a:p>
            <a:r>
              <a:rPr lang="en-US" b="1" i="1" dirty="0"/>
              <a:t>Social/crime template—</a:t>
            </a:r>
            <a:r>
              <a:rPr lang="en-US" dirty="0"/>
              <a:t>outlines expectations of what will happen at certain times and places, given certain behavior by the individual</a:t>
            </a:r>
          </a:p>
        </p:txBody>
      </p:sp>
      <p:sp>
        <p:nvSpPr>
          <p:cNvPr id="3" name="Title 2"/>
          <p:cNvSpPr>
            <a:spLocks noGrp="1"/>
          </p:cNvSpPr>
          <p:nvPr>
            <p:ph type="title"/>
          </p:nvPr>
        </p:nvSpPr>
        <p:spPr/>
        <p:txBody>
          <a:bodyPr/>
          <a:lstStyle/>
          <a:p>
            <a:r>
              <a:rPr lang="en-US" dirty="0"/>
              <a:t>CRIME PATTERN THEORY</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Daily activity of individuals is one source of information used in learning the environmental backcloth and the templates </a:t>
            </a:r>
          </a:p>
          <a:p>
            <a:r>
              <a:rPr lang="en-US" dirty="0"/>
              <a:t>Individuals construct mental images or </a:t>
            </a:r>
            <a:r>
              <a:rPr lang="en-US" i="1" dirty="0"/>
              <a:t>cognitive maps</a:t>
            </a:r>
            <a:r>
              <a:rPr lang="en-US" dirty="0"/>
              <a:t> of the environment as they move about the community</a:t>
            </a:r>
          </a:p>
        </p:txBody>
      </p:sp>
      <p:sp>
        <p:nvSpPr>
          <p:cNvPr id="3" name="Title 2"/>
          <p:cNvSpPr>
            <a:spLocks noGrp="1"/>
          </p:cNvSpPr>
          <p:nvPr>
            <p:ph type="title"/>
          </p:nvPr>
        </p:nvSpPr>
        <p:spPr/>
        <p:txBody>
          <a:bodyPr/>
          <a:lstStyle/>
          <a:p>
            <a:r>
              <a:rPr lang="en-US" dirty="0"/>
              <a:t>CRIME PATTERN THEORY</a:t>
            </a:r>
          </a:p>
        </p:txBody>
      </p:sp>
      <p:sp>
        <p:nvSpPr>
          <p:cNvPr id="4" name="Rectangle 40"/>
          <p:cNvSpPr>
            <a:spLocks noGrp="1" noChangeArrowheads="1"/>
          </p:cNvSpPr>
          <p:nvPr>
            <p:ph type="ftr" sz="quarter" idx="4294967295"/>
          </p:nvPr>
        </p:nvSpPr>
        <p:spPr>
          <a:xfrm>
            <a:off x="3048000" y="6427787"/>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Four factors that are needed to construct and maintain a mental image of an area</a:t>
            </a:r>
          </a:p>
          <a:p>
            <a:pPr marL="822960" lvl="1" indent="-457200">
              <a:buFont typeface="+mj-lt"/>
              <a:buAutoNum type="arabicPeriod"/>
            </a:pPr>
            <a:r>
              <a:rPr lang="en-US" b="1" i="1" dirty="0"/>
              <a:t>Recognition</a:t>
            </a:r>
            <a:r>
              <a:rPr lang="en-US" b="1" dirty="0"/>
              <a:t> </a:t>
            </a:r>
            <a:r>
              <a:rPr lang="en-US" dirty="0"/>
              <a:t>refers to being able to identify your location and various features in the area</a:t>
            </a:r>
          </a:p>
          <a:p>
            <a:pPr marL="822960" lvl="1" indent="-457200">
              <a:buFont typeface="+mj-lt"/>
              <a:buAutoNum type="arabicPeriod"/>
            </a:pPr>
            <a:r>
              <a:rPr lang="en-US" b="1" i="1" dirty="0"/>
              <a:t>Prediction</a:t>
            </a:r>
            <a:r>
              <a:rPr lang="en-US" b="1" dirty="0"/>
              <a:t> </a:t>
            </a:r>
            <a:r>
              <a:rPr lang="en-US" dirty="0"/>
              <a:t>involves making connections between the identifiable objects in the area and possible lines of behavior</a:t>
            </a:r>
          </a:p>
          <a:p>
            <a:pPr marL="822960" lvl="1" indent="-457200">
              <a:buFont typeface="+mj-lt"/>
              <a:buAutoNum type="arabicPeriod"/>
            </a:pPr>
            <a:r>
              <a:rPr lang="en-US" b="1" i="1" dirty="0"/>
              <a:t>Evaluation </a:t>
            </a:r>
            <a:r>
              <a:rPr lang="en-US" dirty="0"/>
              <a:t>uses the information gathered in the earlier stages and determines which options are acceptable modes of behavior</a:t>
            </a:r>
          </a:p>
          <a:p>
            <a:pPr marL="822960" lvl="1" indent="-457200">
              <a:buFont typeface="+mj-lt"/>
              <a:buAutoNum type="arabicPeriod"/>
            </a:pPr>
            <a:r>
              <a:rPr lang="en-US" b="1" i="1" dirty="0"/>
              <a:t>Action</a:t>
            </a:r>
            <a:endParaRPr lang="en-US" b="1" dirty="0"/>
          </a:p>
          <a:p>
            <a:r>
              <a:rPr lang="en-US" dirty="0"/>
              <a:t>Cognitive mapping entails the removal of fear and uncertainty for the individual, which allows him/her to make an informed choice</a:t>
            </a:r>
          </a:p>
          <a:p>
            <a:endParaRPr lang="en-US" i="1" dirty="0"/>
          </a:p>
          <a:p>
            <a:endParaRPr lang="en-US" dirty="0"/>
          </a:p>
        </p:txBody>
      </p:sp>
      <p:sp>
        <p:nvSpPr>
          <p:cNvPr id="3" name="Title 2"/>
          <p:cNvSpPr>
            <a:spLocks noGrp="1"/>
          </p:cNvSpPr>
          <p:nvPr>
            <p:ph type="title"/>
          </p:nvPr>
        </p:nvSpPr>
        <p:spPr/>
        <p:txBody>
          <a:bodyPr/>
          <a:lstStyle/>
          <a:p>
            <a:r>
              <a:rPr lang="en-US" dirty="0"/>
              <a:t>CRIME PATTERN THEORY</a:t>
            </a:r>
          </a:p>
        </p:txBody>
      </p:sp>
      <p:sp>
        <p:nvSpPr>
          <p:cNvPr id="4" name="Rectangle 40"/>
          <p:cNvSpPr>
            <a:spLocks noGrp="1" noChangeArrowheads="1"/>
          </p:cNvSpPr>
          <p:nvPr>
            <p:ph type="ftr" sz="quarter" idx="4294967295"/>
          </p:nvPr>
        </p:nvSpPr>
        <p:spPr>
          <a:xfrm>
            <a:off x="3048000" y="6427787"/>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Logical question flowing from the idea of cognitive mapping is how an individual gains recognition of different areas</a:t>
            </a:r>
          </a:p>
          <a:p>
            <a:r>
              <a:rPr lang="en-US" dirty="0"/>
              <a:t>Offenders form cognitive maps through normal daily activity that take an individual into and around various areas</a:t>
            </a:r>
          </a:p>
          <a:p>
            <a:pPr lvl="1"/>
            <a:r>
              <a:rPr lang="en-US" dirty="0"/>
              <a:t>Build their knowledge as they go to and from work, do their shopping, socialize with others, go to school, or undertake any other daily routine behaviors</a:t>
            </a:r>
          </a:p>
        </p:txBody>
      </p:sp>
      <p:sp>
        <p:nvSpPr>
          <p:cNvPr id="3" name="Title 2"/>
          <p:cNvSpPr>
            <a:spLocks noGrp="1"/>
          </p:cNvSpPr>
          <p:nvPr>
            <p:ph type="title"/>
          </p:nvPr>
        </p:nvSpPr>
        <p:spPr/>
        <p:txBody>
          <a:bodyPr/>
          <a:lstStyle/>
          <a:p>
            <a:r>
              <a:rPr lang="en-US" dirty="0"/>
              <a:t>CRIME PATTERN THEORY</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1371600"/>
          </a:xfrm>
        </p:spPr>
        <p:txBody>
          <a:bodyPr/>
          <a:lstStyle/>
          <a:p>
            <a:r>
              <a:rPr lang="en-US" dirty="0"/>
              <a:t>Continued growth and sprawl of modern urban communities greatly contributes to the building of larger and more complex cognitive map</a:t>
            </a:r>
          </a:p>
        </p:txBody>
      </p:sp>
      <p:sp>
        <p:nvSpPr>
          <p:cNvPr id="3" name="Title 2"/>
          <p:cNvSpPr>
            <a:spLocks noGrp="1"/>
          </p:cNvSpPr>
          <p:nvPr>
            <p:ph type="title"/>
          </p:nvPr>
        </p:nvSpPr>
        <p:spPr/>
        <p:txBody>
          <a:bodyPr/>
          <a:lstStyle/>
          <a:p>
            <a:r>
              <a:rPr lang="en-US" dirty="0"/>
              <a:t>CRIME PATTERN THEORY</a:t>
            </a:r>
          </a:p>
        </p:txBody>
      </p:sp>
      <p:pic>
        <p:nvPicPr>
          <p:cNvPr id="52226" name="Picture 2"/>
          <p:cNvPicPr>
            <a:picLocks noChangeAspect="1" noChangeArrowheads="1"/>
          </p:cNvPicPr>
          <p:nvPr/>
        </p:nvPicPr>
        <p:blipFill>
          <a:blip r:embed="rId2" cstate="print"/>
          <a:srcRect/>
          <a:stretch>
            <a:fillRect/>
          </a:stretch>
        </p:blipFill>
        <p:spPr bwMode="auto">
          <a:xfrm>
            <a:off x="863806" y="2895599"/>
            <a:ext cx="7060994" cy="3547217"/>
          </a:xfrm>
          <a:prstGeom prst="rect">
            <a:avLst/>
          </a:prstGeom>
          <a:noFill/>
          <a:ln w="9525">
            <a:noFill/>
            <a:miter lim="800000"/>
            <a:headEnd/>
            <a:tailEnd/>
          </a:ln>
        </p:spPr>
      </p:pic>
      <p:sp>
        <p:nvSpPr>
          <p:cNvPr id="5" name="Rectangle 40"/>
          <p:cNvSpPr>
            <a:spLocks noGrp="1" noChangeArrowheads="1"/>
          </p:cNvSpPr>
          <p:nvPr>
            <p:ph type="ftr" sz="quarter" idx="4294967295"/>
          </p:nvPr>
        </p:nvSpPr>
        <p:spPr>
          <a:xfrm>
            <a:off x="3048000" y="6427787"/>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Locations can be considered </a:t>
            </a:r>
            <a:r>
              <a:rPr lang="en-US" i="1" dirty="0"/>
              <a:t>nodes</a:t>
            </a:r>
            <a:r>
              <a:rPr lang="en-US" dirty="0"/>
              <a:t> of activity </a:t>
            </a:r>
          </a:p>
          <a:p>
            <a:r>
              <a:rPr lang="en-US" dirty="0"/>
              <a:t>Transit routes between the nodes are referred to as </a:t>
            </a:r>
            <a:r>
              <a:rPr lang="en-US" i="1" dirty="0"/>
              <a:t>paths</a:t>
            </a:r>
          </a:p>
          <a:p>
            <a:r>
              <a:rPr lang="en-US" dirty="0"/>
              <a:t>Extent to which an individual utilizes each node and takes various routes (paths) between the nodes helps develop the cognitive map </a:t>
            </a:r>
          </a:p>
          <a:p>
            <a:r>
              <a:rPr lang="en-US" i="1" dirty="0"/>
              <a:t>Edges</a:t>
            </a:r>
            <a:r>
              <a:rPr lang="en-US" dirty="0"/>
              <a:t> of the areas are prime spots for deviant behavior</a:t>
            </a:r>
          </a:p>
          <a:p>
            <a:pPr lvl="1"/>
            <a:r>
              <a:rPr lang="en-US" dirty="0"/>
              <a:t>Physical edges may limit movement </a:t>
            </a:r>
          </a:p>
          <a:p>
            <a:pPr lvl="1"/>
            <a:r>
              <a:rPr lang="en-US" dirty="0"/>
              <a:t>Social and economic edges reflect areas of potential offending due to anonymity</a:t>
            </a:r>
          </a:p>
        </p:txBody>
      </p:sp>
      <p:sp>
        <p:nvSpPr>
          <p:cNvPr id="3" name="Title 2"/>
          <p:cNvSpPr>
            <a:spLocks noGrp="1"/>
          </p:cNvSpPr>
          <p:nvPr>
            <p:ph type="title"/>
          </p:nvPr>
        </p:nvSpPr>
        <p:spPr/>
        <p:txBody>
          <a:bodyPr/>
          <a:lstStyle/>
          <a:p>
            <a:r>
              <a:rPr lang="en-US" dirty="0"/>
              <a:t>CRIME PATTERN THEORY</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Nodes can serve to promote crime </a:t>
            </a:r>
          </a:p>
          <a:p>
            <a:pPr lvl="1"/>
            <a:r>
              <a:rPr lang="en-US" i="1" dirty="0"/>
              <a:t>crime generators—</a:t>
            </a:r>
            <a:r>
              <a:rPr lang="en-US" dirty="0"/>
              <a:t>by drawing potential victims to the area</a:t>
            </a:r>
          </a:p>
          <a:p>
            <a:pPr lvl="1"/>
            <a:r>
              <a:rPr lang="en-US" i="1" dirty="0"/>
              <a:t>crime attractors—</a:t>
            </a:r>
            <a:r>
              <a:rPr lang="en-US" dirty="0"/>
              <a:t>areas to which potential offenders and others are drawn, such as drug markets, sites of street prostitution, and/or adult clubs and bars</a:t>
            </a:r>
          </a:p>
          <a:p>
            <a:pPr lvl="1"/>
            <a:r>
              <a:rPr lang="en-US" i="1" dirty="0"/>
              <a:t>hunting ground—</a:t>
            </a:r>
            <a:r>
              <a:rPr lang="en-US" dirty="0"/>
              <a:t>offenders recognize that potential victims frequent an area, there is a lack guardians at that location and, consequently, the offender follows the victims to that place</a:t>
            </a:r>
          </a:p>
        </p:txBody>
      </p:sp>
      <p:sp>
        <p:nvSpPr>
          <p:cNvPr id="3" name="Title 2"/>
          <p:cNvSpPr>
            <a:spLocks noGrp="1"/>
          </p:cNvSpPr>
          <p:nvPr>
            <p:ph type="title"/>
          </p:nvPr>
        </p:nvSpPr>
        <p:spPr/>
        <p:txBody>
          <a:bodyPr/>
          <a:lstStyle/>
          <a:p>
            <a:r>
              <a:rPr lang="en-US" dirty="0"/>
              <a:t>CRIME PATTERN THEORY</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Little reason to ever expect total displacement of crime</a:t>
            </a:r>
          </a:p>
          <a:p>
            <a:pPr>
              <a:buNone/>
            </a:pPr>
            <a:r>
              <a:rPr lang="en-US" dirty="0"/>
              <a:t>TERRITORIAL DISPLACEMENT</a:t>
            </a:r>
          </a:p>
          <a:p>
            <a:r>
              <a:rPr lang="en-US" dirty="0"/>
              <a:t>Most common form considered in evaluations  </a:t>
            </a:r>
          </a:p>
          <a:p>
            <a:r>
              <a:rPr lang="en-US" dirty="0"/>
              <a:t>Distance traveled can be measured in two ways</a:t>
            </a:r>
          </a:p>
          <a:p>
            <a:pPr lvl="1"/>
            <a:r>
              <a:rPr lang="en-US" i="1" dirty="0"/>
              <a:t>Euclidean distance</a:t>
            </a:r>
            <a:r>
              <a:rPr lang="en-US" dirty="0"/>
              <a:t> measures in a straight line from the start to the end point</a:t>
            </a:r>
          </a:p>
          <a:p>
            <a:pPr lvl="2"/>
            <a:r>
              <a:rPr lang="en-US" dirty="0"/>
              <a:t>ignores the fact that physical features (such as buildings, rivers, and highways) make such travel impossible</a:t>
            </a:r>
          </a:p>
          <a:p>
            <a:pPr lvl="1"/>
            <a:r>
              <a:rPr lang="en-US" i="1" dirty="0"/>
              <a:t>Manhattan distance </a:t>
            </a:r>
            <a:r>
              <a:rPr lang="en-US" dirty="0"/>
              <a:t>measures distance as people follow roadways, generally selecting those that reduce both distance and travel time</a:t>
            </a:r>
          </a:p>
        </p:txBody>
      </p:sp>
      <p:sp>
        <p:nvSpPr>
          <p:cNvPr id="3" name="Title 2"/>
          <p:cNvSpPr>
            <a:spLocks noGrp="1"/>
          </p:cNvSpPr>
          <p:nvPr>
            <p:ph type="title"/>
          </p:nvPr>
        </p:nvSpPr>
        <p:spPr/>
        <p:txBody>
          <a:bodyPr>
            <a:normAutofit/>
          </a:bodyPr>
          <a:lstStyle/>
          <a:p>
            <a:r>
              <a:rPr lang="en-US" dirty="0"/>
              <a:t>EVIDENCE OF DISPLACEMENT </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dirty="0"/>
              <a:t>TERRITORIAL</a:t>
            </a:r>
          </a:p>
          <a:p>
            <a:r>
              <a:rPr lang="en-US" dirty="0"/>
              <a:t>There is a pattern of </a:t>
            </a:r>
            <a:r>
              <a:rPr lang="en-US" i="1" dirty="0"/>
              <a:t>distance decay</a:t>
            </a:r>
          </a:p>
          <a:p>
            <a:pPr lvl="1"/>
            <a:r>
              <a:rPr lang="en-US" dirty="0"/>
              <a:t>means that the commission of crime decreases as the distance from the offender’s home increases</a:t>
            </a:r>
          </a:p>
          <a:p>
            <a:r>
              <a:rPr lang="en-US" dirty="0"/>
              <a:t>Several studies claim evidence of territorial displacement</a:t>
            </a:r>
          </a:p>
          <a:p>
            <a:r>
              <a:rPr lang="en-US" dirty="0"/>
              <a:t>Not all research finds territorial displacement</a:t>
            </a:r>
          </a:p>
          <a:p>
            <a:r>
              <a:rPr lang="en-US" dirty="0"/>
              <a:t>Discrepant results from study to study may be due to the use of different displacement areas in the analyses</a:t>
            </a:r>
          </a:p>
          <a:p>
            <a:pPr lvl="1"/>
            <a:r>
              <a:rPr lang="en-US" dirty="0"/>
              <a:t>While most analyses look at an immediately adjacent area, it is not appropriate to assume that the closest neighboring area is the best selection for assessing territorial displacement </a:t>
            </a:r>
          </a:p>
        </p:txBody>
      </p:sp>
      <p:sp>
        <p:nvSpPr>
          <p:cNvPr id="3" name="Title 2"/>
          <p:cNvSpPr>
            <a:spLocks noGrp="1"/>
          </p:cNvSpPr>
          <p:nvPr>
            <p:ph type="title"/>
          </p:nvPr>
        </p:nvSpPr>
        <p:spPr/>
        <p:txBody>
          <a:bodyPr/>
          <a:lstStyle/>
          <a:p>
            <a:r>
              <a:rPr lang="en-US" dirty="0"/>
              <a:t>EVIDENCE OF DISPLACEMENT </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dirty="0"/>
              <a:t>TEMPORAL</a:t>
            </a:r>
          </a:p>
          <a:p>
            <a:r>
              <a:rPr lang="en-US" dirty="0"/>
              <a:t>several studies make explicit note about possible offense shifts across time</a:t>
            </a:r>
          </a:p>
          <a:p>
            <a:pPr>
              <a:buNone/>
            </a:pPr>
            <a:r>
              <a:rPr lang="en-US" dirty="0"/>
              <a:t>TACTICAL</a:t>
            </a:r>
          </a:p>
          <a:p>
            <a:r>
              <a:rPr lang="en-US" dirty="0"/>
              <a:t>evident through the use of new methods of committing the same crimes on the same targets</a:t>
            </a:r>
          </a:p>
          <a:p>
            <a:pPr>
              <a:buNone/>
            </a:pPr>
            <a:r>
              <a:rPr lang="en-US" dirty="0"/>
              <a:t>TARGET</a:t>
            </a:r>
          </a:p>
          <a:p>
            <a:r>
              <a:rPr lang="en-US" dirty="0"/>
              <a:t>appears in various studies of crime prevention</a:t>
            </a:r>
          </a:p>
          <a:p>
            <a:pPr>
              <a:buNone/>
            </a:pPr>
            <a:r>
              <a:rPr lang="en-US" dirty="0"/>
              <a:t>FUNCTIONAL</a:t>
            </a:r>
          </a:p>
          <a:p>
            <a:r>
              <a:rPr lang="en-US" dirty="0"/>
              <a:t>can only be adequately assessed by following the offenders</a:t>
            </a:r>
          </a:p>
        </p:txBody>
      </p:sp>
      <p:sp>
        <p:nvSpPr>
          <p:cNvPr id="3" name="Title 2"/>
          <p:cNvSpPr>
            <a:spLocks noGrp="1"/>
          </p:cNvSpPr>
          <p:nvPr>
            <p:ph type="title"/>
          </p:nvPr>
        </p:nvSpPr>
        <p:spPr/>
        <p:txBody>
          <a:bodyPr/>
          <a:lstStyle/>
          <a:p>
            <a:r>
              <a:rPr lang="en-US" dirty="0"/>
              <a:t>EVIDENCE OF DISPLACEMENT </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Displacement does appear in various forms</a:t>
            </a:r>
          </a:p>
          <a:p>
            <a:r>
              <a:rPr lang="en-US" dirty="0"/>
              <a:t>Not an inevitable outcome and </a:t>
            </a:r>
            <a:r>
              <a:rPr lang="en-US" i="1" dirty="0"/>
              <a:t>not</a:t>
            </a:r>
            <a:r>
              <a:rPr lang="en-US" dirty="0"/>
              <a:t> 100 percent</a:t>
            </a:r>
          </a:p>
          <a:p>
            <a:r>
              <a:rPr lang="en-US" dirty="0"/>
              <a:t>Two reviews claim to find little evidence of displacement (Hesseling; Eck)</a:t>
            </a:r>
          </a:p>
          <a:p>
            <a:pPr lvl="1"/>
            <a:r>
              <a:rPr lang="en-US" dirty="0"/>
              <a:t>actually uncover a significant level of various forms of displacement in about half the studies reviewed</a:t>
            </a:r>
          </a:p>
          <a:p>
            <a:pPr lvl="1"/>
            <a:r>
              <a:rPr lang="en-US" dirty="0"/>
              <a:t>typically only look at territorial and ignore others</a:t>
            </a:r>
          </a:p>
          <a:p>
            <a:r>
              <a:rPr lang="en-US" dirty="0"/>
              <a:t>Guerette and Bowers (2009) </a:t>
            </a:r>
          </a:p>
          <a:p>
            <a:pPr lvl="1"/>
            <a:r>
              <a:rPr lang="en-US" dirty="0"/>
              <a:t>displacement shows up in 26% of the tests</a:t>
            </a:r>
          </a:p>
          <a:p>
            <a:pPr lvl="1"/>
            <a:r>
              <a:rPr lang="en-US" dirty="0"/>
              <a:t>temporal most common; tactical least common</a:t>
            </a:r>
          </a:p>
          <a:p>
            <a:endParaRPr lang="en-US" dirty="0"/>
          </a:p>
          <a:p>
            <a:pPr>
              <a:buNone/>
            </a:pPr>
            <a:endParaRPr lang="en-US" dirty="0"/>
          </a:p>
        </p:txBody>
      </p:sp>
      <p:sp>
        <p:nvSpPr>
          <p:cNvPr id="3" name="Title 2"/>
          <p:cNvSpPr>
            <a:spLocks noGrp="1"/>
          </p:cNvSpPr>
          <p:nvPr>
            <p:ph type="title"/>
          </p:nvPr>
        </p:nvSpPr>
        <p:spPr/>
        <p:txBody>
          <a:bodyPr/>
          <a:lstStyle/>
          <a:p>
            <a:r>
              <a:rPr lang="en-US" dirty="0"/>
              <a:t>EVIDENCE OF DISPLACEMENT </a:t>
            </a:r>
          </a:p>
        </p:txBody>
      </p:sp>
      <p:sp>
        <p:nvSpPr>
          <p:cNvPr id="4" name="Rectangle 40"/>
          <p:cNvSpPr>
            <a:spLocks noGrp="1" noChangeArrowheads="1"/>
          </p:cNvSpPr>
          <p:nvPr>
            <p:ph type="ftr" sz="quarter" idx="4294967295"/>
          </p:nvPr>
        </p:nvSpPr>
        <p:spPr>
          <a:xfrm>
            <a:off x="3048000" y="6427787"/>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2286000"/>
          </a:xfrm>
        </p:spPr>
        <p:txBody>
          <a:bodyPr>
            <a:normAutofit/>
          </a:bodyPr>
          <a:lstStyle/>
          <a:p>
            <a:r>
              <a:rPr lang="en-US" dirty="0"/>
              <a:t>Guerette and Bowers (2009) </a:t>
            </a:r>
          </a:p>
          <a:p>
            <a:pPr lvl="1"/>
            <a:r>
              <a:rPr lang="en-US" dirty="0"/>
              <a:t>Meta-analytic results</a:t>
            </a:r>
          </a:p>
          <a:p>
            <a:pPr lvl="1"/>
            <a:r>
              <a:rPr lang="en-US" dirty="0"/>
              <a:t>42 percent of the observations uncover displacement</a:t>
            </a:r>
          </a:p>
          <a:p>
            <a:pPr lvl="1"/>
            <a:r>
              <a:rPr lang="en-US" dirty="0"/>
              <a:t>level of displacement is typically a small proportion of the total decrease in crime </a:t>
            </a:r>
          </a:p>
        </p:txBody>
      </p:sp>
      <p:sp>
        <p:nvSpPr>
          <p:cNvPr id="3" name="Title 2"/>
          <p:cNvSpPr>
            <a:spLocks noGrp="1"/>
          </p:cNvSpPr>
          <p:nvPr>
            <p:ph type="title"/>
          </p:nvPr>
        </p:nvSpPr>
        <p:spPr/>
        <p:txBody>
          <a:bodyPr/>
          <a:lstStyle/>
          <a:p>
            <a:r>
              <a:rPr lang="en-US" dirty="0"/>
              <a:t>EVIDENCE OF DISPLACEMENT </a:t>
            </a:r>
          </a:p>
        </p:txBody>
      </p:sp>
      <p:graphicFrame>
        <p:nvGraphicFramePr>
          <p:cNvPr id="4" name="Table 3"/>
          <p:cNvGraphicFramePr>
            <a:graphicFrameLocks noGrp="1"/>
          </p:cNvGraphicFramePr>
          <p:nvPr/>
        </p:nvGraphicFramePr>
        <p:xfrm>
          <a:off x="457200" y="4038600"/>
          <a:ext cx="8077200" cy="2304288"/>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250371">
                <a:tc>
                  <a:txBody>
                    <a:bodyPr/>
                    <a:lstStyle/>
                    <a:p>
                      <a:pPr marL="0" marR="0">
                        <a:lnSpc>
                          <a:spcPct val="120000"/>
                        </a:lnSpc>
                        <a:spcBef>
                          <a:spcPts val="0"/>
                        </a:spcBef>
                        <a:spcAft>
                          <a:spcPts val="0"/>
                        </a:spcAft>
                      </a:pPr>
                      <a:r>
                        <a:rPr lang="en-US" sz="1800" dirty="0">
                          <a:solidFill>
                            <a:srgbClr val="000000"/>
                          </a:solidFill>
                          <a:latin typeface="Times-Roman"/>
                          <a:ea typeface="Times New Roman"/>
                          <a:cs typeface="Times-Roman"/>
                        </a:rPr>
                        <a:t>Type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0"/>
                        </a:spcBef>
                        <a:spcAft>
                          <a:spcPts val="0"/>
                        </a:spcAft>
                      </a:pPr>
                      <a:r>
                        <a:rPr lang="en-US" sz="1800" dirty="0">
                          <a:solidFill>
                            <a:srgbClr val="000000"/>
                          </a:solidFill>
                          <a:latin typeface="Times-Roman"/>
                          <a:ea typeface="Times New Roman"/>
                          <a:cs typeface="Times-Roman"/>
                        </a:rPr>
                        <a:t>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0"/>
                        </a:spcBef>
                        <a:spcAft>
                          <a:spcPts val="0"/>
                        </a:spcAft>
                      </a:pPr>
                      <a:r>
                        <a:rPr lang="en-US" sz="1800" dirty="0">
                          <a:solidFill>
                            <a:srgbClr val="000000"/>
                          </a:solidFill>
                          <a:latin typeface="Times-Roman"/>
                          <a:ea typeface="Times New Roman"/>
                          <a:cs typeface="Times-Roman"/>
                        </a:rPr>
                        <a:t>Displaced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0"/>
                        </a:spcBef>
                        <a:spcAft>
                          <a:spcPts val="0"/>
                        </a:spcAft>
                      </a:pPr>
                      <a:r>
                        <a:rPr lang="en-US" sz="1800" dirty="0">
                          <a:solidFill>
                            <a:srgbClr val="000000"/>
                          </a:solidFill>
                          <a:latin typeface="Times-Roman"/>
                          <a:ea typeface="Times New Roman"/>
                          <a:cs typeface="Times-Roman"/>
                        </a:rPr>
                        <a:t>Diffused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02229">
                <a:tc>
                  <a:txBody>
                    <a:bodyPr/>
                    <a:lstStyle/>
                    <a:p>
                      <a:pPr marL="0" marR="0">
                        <a:lnSpc>
                          <a:spcPct val="120000"/>
                        </a:lnSpc>
                        <a:spcBef>
                          <a:spcPts val="0"/>
                        </a:spcBef>
                        <a:spcAft>
                          <a:spcPts val="0"/>
                        </a:spcAft>
                      </a:pPr>
                      <a:r>
                        <a:rPr lang="en-US" sz="1800" dirty="0">
                          <a:solidFill>
                            <a:srgbClr val="000000"/>
                          </a:solidFill>
                          <a:latin typeface="Times-Roman"/>
                          <a:ea typeface="Times New Roman"/>
                          <a:cs typeface="Times-Roman"/>
                        </a:rPr>
                        <a:t>Territorial</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Target</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Temporal</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Tactical</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Functional</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0"/>
                        </a:spcBef>
                        <a:spcAft>
                          <a:spcPts val="0"/>
                        </a:spcAft>
                      </a:pPr>
                      <a:r>
                        <a:rPr lang="en-US" sz="1800" dirty="0">
                          <a:solidFill>
                            <a:srgbClr val="000000"/>
                          </a:solidFill>
                          <a:latin typeface="Times-Roman"/>
                          <a:ea typeface="Times New Roman"/>
                          <a:cs typeface="Times-Roman"/>
                        </a:rPr>
                        <a:t>272</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80</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31</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49</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140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0"/>
                        </a:spcBef>
                        <a:spcAft>
                          <a:spcPts val="0"/>
                        </a:spcAft>
                      </a:pPr>
                      <a:r>
                        <a:rPr lang="en-US" sz="1800" dirty="0">
                          <a:solidFill>
                            <a:srgbClr val="000000"/>
                          </a:solidFill>
                          <a:latin typeface="Times-Roman"/>
                          <a:ea typeface="Times New Roman"/>
                          <a:cs typeface="Times-Roman"/>
                        </a:rPr>
                        <a:t>62 (23%)</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26 (33%)</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11 (36%)</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11 (22%)</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36 (26%)</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146 (26%)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0"/>
                        </a:spcBef>
                        <a:spcAft>
                          <a:spcPts val="0"/>
                        </a:spcAft>
                      </a:pPr>
                      <a:r>
                        <a:rPr lang="en-US" sz="1800" dirty="0">
                          <a:solidFill>
                            <a:srgbClr val="000000"/>
                          </a:solidFill>
                          <a:latin typeface="Times-Roman"/>
                          <a:ea typeface="Times New Roman"/>
                          <a:cs typeface="Times-Roman"/>
                        </a:rPr>
                        <a:t>100 (37%)</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19 (24%)</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5 (16%)</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6 (12%)</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22 (16%)</a:t>
                      </a:r>
                    </a:p>
                    <a:p>
                      <a:pPr marL="0" marR="0">
                        <a:lnSpc>
                          <a:spcPct val="120000"/>
                        </a:lnSpc>
                        <a:spcBef>
                          <a:spcPts val="0"/>
                        </a:spcBef>
                        <a:spcAft>
                          <a:spcPts val="0"/>
                        </a:spcAft>
                      </a:pPr>
                      <a:r>
                        <a:rPr lang="en-US" sz="1800" dirty="0">
                          <a:solidFill>
                            <a:srgbClr val="000000"/>
                          </a:solidFill>
                          <a:latin typeface="Times-Roman"/>
                          <a:ea typeface="Times New Roman"/>
                          <a:cs typeface="Times-Roman"/>
                        </a:rPr>
                        <a:t>152 (27%)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5" name="Rectangle 40"/>
          <p:cNvSpPr>
            <a:spLocks noGrp="1" noChangeArrowheads="1"/>
          </p:cNvSpPr>
          <p:nvPr>
            <p:ph type="ftr" sz="quarter" idx="4294967295"/>
          </p:nvPr>
        </p:nvSpPr>
        <p:spPr>
          <a:xfrm>
            <a:off x="3048000" y="64008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Typical approach to measuring diffusion would be to examine the change in crime and fear in areas contiguous to the target area</a:t>
            </a:r>
          </a:p>
          <a:p>
            <a:pPr lvl="1"/>
            <a:r>
              <a:rPr lang="en-US" dirty="0"/>
              <a:t>reductions in both the target and control areas could be a result of general decreases in society</a:t>
            </a:r>
          </a:p>
          <a:p>
            <a:pPr lvl="1"/>
            <a:r>
              <a:rPr lang="en-US" dirty="0"/>
              <a:t>problem with identifying a diffusion effect would appear when both displacement and diffusion occur at the same time, resulting in no apparent change</a:t>
            </a:r>
          </a:p>
          <a:p>
            <a:r>
              <a:rPr lang="en-US" dirty="0"/>
              <a:t>Evaluations are beginning to pay more attention to the possibilities of diffusion in their designs and analyses</a:t>
            </a:r>
          </a:p>
        </p:txBody>
      </p:sp>
      <p:sp>
        <p:nvSpPr>
          <p:cNvPr id="3" name="Title 2"/>
          <p:cNvSpPr>
            <a:spLocks noGrp="1"/>
          </p:cNvSpPr>
          <p:nvPr>
            <p:ph type="title"/>
          </p:nvPr>
        </p:nvSpPr>
        <p:spPr/>
        <p:txBody>
          <a:bodyPr/>
          <a:lstStyle/>
          <a:p>
            <a:r>
              <a:rPr lang="en-US" dirty="0"/>
              <a:t>EVIDENCE OF DIFFUSION</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Guerette and Bowers (2009) </a:t>
            </a:r>
          </a:p>
          <a:p>
            <a:pPr lvl="1"/>
            <a:r>
              <a:rPr lang="en-US" dirty="0"/>
              <a:t>provide evidence of diffusion in their review of situational crime prevention</a:t>
            </a:r>
          </a:p>
          <a:p>
            <a:pPr lvl="1"/>
            <a:r>
              <a:rPr lang="en-US" dirty="0"/>
              <a:t>27% of the tests exhibited diffusion </a:t>
            </a:r>
          </a:p>
          <a:p>
            <a:pPr lvl="1"/>
            <a:r>
              <a:rPr lang="en-US" dirty="0"/>
              <a:t>meta-analytic results also reveal diffusion in 42 percent of the comparisons</a:t>
            </a:r>
          </a:p>
          <a:p>
            <a:r>
              <a:rPr lang="en-US" dirty="0"/>
              <a:t>Diffusion should be considered as a counterbalancing force to displacement </a:t>
            </a:r>
          </a:p>
          <a:p>
            <a:endParaRPr lang="en-US" dirty="0"/>
          </a:p>
          <a:p>
            <a:endParaRPr lang="en-US" dirty="0"/>
          </a:p>
        </p:txBody>
      </p:sp>
      <p:sp>
        <p:nvSpPr>
          <p:cNvPr id="3" name="Title 2"/>
          <p:cNvSpPr>
            <a:spLocks noGrp="1"/>
          </p:cNvSpPr>
          <p:nvPr>
            <p:ph type="title"/>
          </p:nvPr>
        </p:nvSpPr>
        <p:spPr/>
        <p:txBody>
          <a:bodyPr/>
          <a:lstStyle/>
          <a:p>
            <a:r>
              <a:rPr lang="en-US" dirty="0"/>
              <a:t>EVIDENCE OF DIFFUSION</a:t>
            </a:r>
          </a:p>
        </p:txBody>
      </p:sp>
      <p:sp>
        <p:nvSpPr>
          <p:cNvPr id="4" name="Rectangle 40"/>
          <p:cNvSpPr>
            <a:spLocks noGrp="1" noChangeArrowheads="1"/>
          </p:cNvSpPr>
          <p:nvPr>
            <p:ph type="ftr" sz="quarter" idx="4294967295"/>
          </p:nvPr>
        </p:nvSpPr>
        <p:spPr>
          <a:xfrm>
            <a:off x="3048000" y="6324600"/>
            <a:ext cx="3657600" cy="365125"/>
          </a:xfrm>
          <a:prstGeom prst="rect">
            <a:avLst/>
          </a:prstGeom>
        </p:spPr>
        <p:txBody>
          <a:bodyPr/>
          <a:lstStyle>
            <a:lvl1pPr>
              <a:defRPr dirty="0" smtClean="0"/>
            </a:lvl1pPr>
          </a:lstStyle>
          <a:p>
            <a:pPr>
              <a:defRPr/>
            </a:pPr>
            <a:r>
              <a:rPr lang="en-AU" sz="1200" dirty="0"/>
              <a:t>Copyright © 2013, Elsevier Inc. All Rights Reserved.</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2215</TotalTime>
  <Words>2400</Words>
  <Application>Microsoft Office PowerPoint</Application>
  <PresentationFormat>화면 슬라이드 쇼(4:3)</PresentationFormat>
  <Paragraphs>272</Paragraphs>
  <Slides>31</Slides>
  <Notes>0</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31</vt:i4>
      </vt:variant>
    </vt:vector>
  </HeadingPairs>
  <TitlesOfParts>
    <vt:vector size="38" baseType="lpstr">
      <vt:lpstr>ArialMT</vt:lpstr>
      <vt:lpstr>MS Mincho</vt:lpstr>
      <vt:lpstr>Times-Roman</vt:lpstr>
      <vt:lpstr>Arial</vt:lpstr>
      <vt:lpstr>Constantia</vt:lpstr>
      <vt:lpstr>Wingdings 2</vt:lpstr>
      <vt:lpstr>Paper</vt:lpstr>
      <vt:lpstr>Chapter 6</vt:lpstr>
      <vt:lpstr>Introduction</vt:lpstr>
      <vt:lpstr>CRIME DISPLACEMENT</vt:lpstr>
      <vt:lpstr>PowerPoint 프레젠테이션</vt:lpstr>
      <vt:lpstr>CRIME DISPLACEMENT</vt:lpstr>
      <vt:lpstr>CRIME DISPLACEMENT</vt:lpstr>
      <vt:lpstr>PowerPoint 프레젠테이션</vt:lpstr>
      <vt:lpstr>CRIME DISPLACEMENT</vt:lpstr>
      <vt:lpstr>DIFFUSION OF BENEFITS</vt:lpstr>
      <vt:lpstr>DIFFUSION OF BENEFITS</vt:lpstr>
      <vt:lpstr>OFFENDER CHOICE AND MOBILITY</vt:lpstr>
      <vt:lpstr>PowerPoint 프레젠테이션</vt:lpstr>
      <vt:lpstr>ROUTINE ACTIVITIES</vt:lpstr>
      <vt:lpstr>ROUTINE ACTIVITIES</vt:lpstr>
      <vt:lpstr>ROUTINE ACTIVITIES</vt:lpstr>
      <vt:lpstr>RATIONAL CHOICE</vt:lpstr>
      <vt:lpstr>RATIONAL CHOICE</vt:lpstr>
      <vt:lpstr>CRIME PATTERN THEORY</vt:lpstr>
      <vt:lpstr>CRIME PATTERN THEORY</vt:lpstr>
      <vt:lpstr>CRIME PATTERN THEORY</vt:lpstr>
      <vt:lpstr>CRIME PATTERN THEORY</vt:lpstr>
      <vt:lpstr>CRIME PATTERN THEORY</vt:lpstr>
      <vt:lpstr>CRIME PATTERN THEORY</vt:lpstr>
      <vt:lpstr>CRIME PATTERN THEORY</vt:lpstr>
      <vt:lpstr>EVIDENCE OF DISPLACEMENT </vt:lpstr>
      <vt:lpstr>EVIDENCE OF DISPLACEMENT </vt:lpstr>
      <vt:lpstr>EVIDENCE OF DISPLACEMENT </vt:lpstr>
      <vt:lpstr>EVIDENCE OF DISPLACEMENT </vt:lpstr>
      <vt:lpstr>EVIDENCE OF DISPLACEMENT </vt:lpstr>
      <vt:lpstr>EVIDENCE OF DIFFUSION</vt:lpstr>
      <vt:lpstr>EVIDENCE OF DIFFUSION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Prevention</dc:title>
  <dc:creator>Steve</dc:creator>
  <cp:lastModifiedBy>이웅혁</cp:lastModifiedBy>
  <cp:revision>116</cp:revision>
  <dcterms:created xsi:type="dcterms:W3CDTF">2012-10-05T17:46:38Z</dcterms:created>
  <dcterms:modified xsi:type="dcterms:W3CDTF">2019-10-31T09:22:42Z</dcterms:modified>
</cp:coreProperties>
</file>