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3" r:id="rId32"/>
    <p:sldId id="294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5" autoAdjust="0"/>
    <p:restoredTop sz="59900" autoAdjust="0"/>
  </p:normalViewPr>
  <p:slideViewPr>
    <p:cSldViewPr snapToObjects="1">
      <p:cViewPr varScale="1">
        <p:scale>
          <a:sx n="39" d="100"/>
          <a:sy n="39" d="100"/>
        </p:scale>
        <p:origin x="2164" y="44"/>
      </p:cViewPr>
      <p:guideLst>
        <p:guide orient="horz" pos="2157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AF5E1-FA04-45CB-99DA-765A494F4F54}" type="datetimeFigureOut">
              <a:rPr lang="ko-KR" altLang="en-US" smtClean="0"/>
              <a:t>2019-11-21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245FB-36B8-4EEC-B9CB-303CDE62B3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942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245FB-36B8-4EEC-B9CB-303CDE62B3C3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203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32"/>
          <p:cNvGrpSpPr/>
          <p:nvPr/>
        </p:nvGrpSpPr>
        <p:grpSpPr>
          <a:xfrm>
            <a:off x="500024" y="4137021"/>
            <a:ext cx="8643976" cy="2555234"/>
            <a:chOff x="500024" y="4137021"/>
            <a:chExt cx="8643976" cy="2555234"/>
          </a:xfrm>
        </p:grpSpPr>
        <p:sp>
          <p:nvSpPr>
            <p:cNvPr id="11" name="Freeform 5"/>
            <p:cNvSpPr/>
            <p:nvPr/>
          </p:nvSpPr>
          <p:spPr>
            <a:xfrm>
              <a:off x="2208042" y="4143150"/>
              <a:ext cx="6935958" cy="2410050"/>
            </a:xfrm>
            <a:custGeom>
              <a:avLst/>
              <a:gdLst/>
              <a:ahLst/>
              <a:cxnLst>
                <a:cxn ang="0">
                  <a:pos x="2756" y="8"/>
                </a:cxn>
                <a:cxn ang="0">
                  <a:pos x="2212" y="48"/>
                </a:cxn>
                <a:cxn ang="0">
                  <a:pos x="1574" y="118"/>
                </a:cxn>
                <a:cxn ang="0">
                  <a:pos x="1172" y="176"/>
                </a:cxn>
                <a:cxn ang="0">
                  <a:pos x="786" y="248"/>
                </a:cxn>
                <a:cxn ang="0">
                  <a:pos x="450" y="334"/>
                </a:cxn>
                <a:cxn ang="0">
                  <a:pos x="266" y="402"/>
                </a:cxn>
                <a:cxn ang="0">
                  <a:pos x="154" y="456"/>
                </a:cxn>
                <a:cxn ang="0">
                  <a:pos x="72" y="516"/>
                </a:cxn>
                <a:cxn ang="0">
                  <a:pos x="18" y="580"/>
                </a:cxn>
                <a:cxn ang="0">
                  <a:pos x="0" y="648"/>
                </a:cxn>
                <a:cxn ang="0">
                  <a:pos x="8" y="704"/>
                </a:cxn>
                <a:cxn ang="0">
                  <a:pos x="50" y="784"/>
                </a:cxn>
                <a:cxn ang="0">
                  <a:pos x="126" y="856"/>
                </a:cxn>
                <a:cxn ang="0">
                  <a:pos x="232" y="922"/>
                </a:cxn>
                <a:cxn ang="0">
                  <a:pos x="368" y="984"/>
                </a:cxn>
                <a:cxn ang="0">
                  <a:pos x="528" y="1038"/>
                </a:cxn>
                <a:cxn ang="0">
                  <a:pos x="712" y="1088"/>
                </a:cxn>
                <a:cxn ang="0">
                  <a:pos x="1136" y="1168"/>
                </a:cxn>
                <a:cxn ang="0">
                  <a:pos x="1620" y="1228"/>
                </a:cxn>
                <a:cxn ang="0">
                  <a:pos x="2144" y="1270"/>
                </a:cxn>
                <a:cxn ang="0">
                  <a:pos x="2684" y="1290"/>
                </a:cxn>
                <a:cxn ang="0">
                  <a:pos x="3222" y="1294"/>
                </a:cxn>
                <a:cxn ang="0">
                  <a:pos x="3734" y="1282"/>
                </a:cxn>
                <a:cxn ang="0">
                  <a:pos x="4202" y="1252"/>
                </a:cxn>
                <a:cxn ang="0">
                  <a:pos x="4180" y="1238"/>
                </a:cxn>
                <a:cxn ang="0">
                  <a:pos x="3458" y="1216"/>
                </a:cxn>
                <a:cxn ang="0">
                  <a:pos x="2792" y="1180"/>
                </a:cxn>
                <a:cxn ang="0">
                  <a:pos x="2258" y="1136"/>
                </a:cxn>
                <a:cxn ang="0">
                  <a:pos x="1736" y="1078"/>
                </a:cxn>
                <a:cxn ang="0">
                  <a:pos x="1264" y="998"/>
                </a:cxn>
                <a:cxn ang="0">
                  <a:pos x="1058" y="950"/>
                </a:cxn>
                <a:cxn ang="0">
                  <a:pos x="880" y="896"/>
                </a:cxn>
                <a:cxn ang="0">
                  <a:pos x="734" y="836"/>
                </a:cxn>
                <a:cxn ang="0">
                  <a:pos x="622" y="770"/>
                </a:cxn>
                <a:cxn ang="0">
                  <a:pos x="552" y="696"/>
                </a:cxn>
                <a:cxn ang="0">
                  <a:pos x="534" y="658"/>
                </a:cxn>
                <a:cxn ang="0">
                  <a:pos x="528" y="616"/>
                </a:cxn>
                <a:cxn ang="0">
                  <a:pos x="532" y="578"/>
                </a:cxn>
                <a:cxn ang="0">
                  <a:pos x="552" y="526"/>
                </a:cxn>
                <a:cxn ang="0">
                  <a:pos x="590" y="476"/>
                </a:cxn>
                <a:cxn ang="0">
                  <a:pos x="642" y="432"/>
                </a:cxn>
                <a:cxn ang="0">
                  <a:pos x="762" y="366"/>
                </a:cxn>
                <a:cxn ang="0">
                  <a:pos x="950" y="298"/>
                </a:cxn>
                <a:cxn ang="0">
                  <a:pos x="1178" y="242"/>
                </a:cxn>
                <a:cxn ang="0">
                  <a:pos x="1528" y="180"/>
                </a:cxn>
                <a:cxn ang="0">
                  <a:pos x="2110" y="102"/>
                </a:cxn>
                <a:cxn ang="0">
                  <a:pos x="2880" y="0"/>
                </a:cxn>
              </a:cxnLst>
              <a:rect l="0" t="0" r="r" b="b"/>
              <a:pathLst>
                <a:path w="4344" h="1294">
                  <a:moveTo>
                    <a:pt x="2880" y="0"/>
                  </a:moveTo>
                  <a:lnTo>
                    <a:pt x="2880" y="0"/>
                  </a:lnTo>
                  <a:lnTo>
                    <a:pt x="2756" y="8"/>
                  </a:lnTo>
                  <a:lnTo>
                    <a:pt x="2614" y="16"/>
                  </a:lnTo>
                  <a:lnTo>
                    <a:pt x="2430" y="30"/>
                  </a:lnTo>
                  <a:lnTo>
                    <a:pt x="2212" y="48"/>
                  </a:lnTo>
                  <a:lnTo>
                    <a:pt x="1968" y="72"/>
                  </a:lnTo>
                  <a:lnTo>
                    <a:pt x="1708" y="100"/>
                  </a:lnTo>
                  <a:lnTo>
                    <a:pt x="1574" y="118"/>
                  </a:lnTo>
                  <a:lnTo>
                    <a:pt x="1440" y="134"/>
                  </a:lnTo>
                  <a:lnTo>
                    <a:pt x="1306" y="154"/>
                  </a:lnTo>
                  <a:lnTo>
                    <a:pt x="1172" y="176"/>
                  </a:lnTo>
                  <a:lnTo>
                    <a:pt x="1040" y="198"/>
                  </a:lnTo>
                  <a:lnTo>
                    <a:pt x="912" y="222"/>
                  </a:lnTo>
                  <a:lnTo>
                    <a:pt x="786" y="248"/>
                  </a:lnTo>
                  <a:lnTo>
                    <a:pt x="668" y="274"/>
                  </a:lnTo>
                  <a:lnTo>
                    <a:pt x="556" y="304"/>
                  </a:lnTo>
                  <a:lnTo>
                    <a:pt x="450" y="334"/>
                  </a:lnTo>
                  <a:lnTo>
                    <a:pt x="354" y="366"/>
                  </a:lnTo>
                  <a:lnTo>
                    <a:pt x="308" y="384"/>
                  </a:lnTo>
                  <a:lnTo>
                    <a:pt x="266" y="402"/>
                  </a:lnTo>
                  <a:lnTo>
                    <a:pt x="226" y="418"/>
                  </a:lnTo>
                  <a:lnTo>
                    <a:pt x="188" y="438"/>
                  </a:lnTo>
                  <a:lnTo>
                    <a:pt x="154" y="456"/>
                  </a:lnTo>
                  <a:lnTo>
                    <a:pt x="124" y="476"/>
                  </a:lnTo>
                  <a:lnTo>
                    <a:pt x="96" y="496"/>
                  </a:lnTo>
                  <a:lnTo>
                    <a:pt x="72" y="516"/>
                  </a:lnTo>
                  <a:lnTo>
                    <a:pt x="50" y="536"/>
                  </a:lnTo>
                  <a:lnTo>
                    <a:pt x="32" y="558"/>
                  </a:lnTo>
                  <a:lnTo>
                    <a:pt x="18" y="580"/>
                  </a:lnTo>
                  <a:lnTo>
                    <a:pt x="8" y="602"/>
                  </a:lnTo>
                  <a:lnTo>
                    <a:pt x="2" y="624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2" y="676"/>
                  </a:lnTo>
                  <a:lnTo>
                    <a:pt x="8" y="704"/>
                  </a:lnTo>
                  <a:lnTo>
                    <a:pt x="18" y="732"/>
                  </a:lnTo>
                  <a:lnTo>
                    <a:pt x="32" y="758"/>
                  </a:lnTo>
                  <a:lnTo>
                    <a:pt x="50" y="784"/>
                  </a:lnTo>
                  <a:lnTo>
                    <a:pt x="72" y="808"/>
                  </a:lnTo>
                  <a:lnTo>
                    <a:pt x="98" y="832"/>
                  </a:lnTo>
                  <a:lnTo>
                    <a:pt x="126" y="856"/>
                  </a:lnTo>
                  <a:lnTo>
                    <a:pt x="158" y="880"/>
                  </a:lnTo>
                  <a:lnTo>
                    <a:pt x="194" y="902"/>
                  </a:lnTo>
                  <a:lnTo>
                    <a:pt x="232" y="922"/>
                  </a:lnTo>
                  <a:lnTo>
                    <a:pt x="274" y="944"/>
                  </a:lnTo>
                  <a:lnTo>
                    <a:pt x="320" y="964"/>
                  </a:lnTo>
                  <a:lnTo>
                    <a:pt x="368" y="984"/>
                  </a:lnTo>
                  <a:lnTo>
                    <a:pt x="418" y="1002"/>
                  </a:lnTo>
                  <a:lnTo>
                    <a:pt x="472" y="1020"/>
                  </a:lnTo>
                  <a:lnTo>
                    <a:pt x="528" y="1038"/>
                  </a:lnTo>
                  <a:lnTo>
                    <a:pt x="586" y="1056"/>
                  </a:lnTo>
                  <a:lnTo>
                    <a:pt x="648" y="1072"/>
                  </a:lnTo>
                  <a:lnTo>
                    <a:pt x="712" y="1088"/>
                  </a:lnTo>
                  <a:lnTo>
                    <a:pt x="844" y="1116"/>
                  </a:lnTo>
                  <a:lnTo>
                    <a:pt x="986" y="1144"/>
                  </a:lnTo>
                  <a:lnTo>
                    <a:pt x="1136" y="1168"/>
                  </a:lnTo>
                  <a:lnTo>
                    <a:pt x="1292" y="1192"/>
                  </a:lnTo>
                  <a:lnTo>
                    <a:pt x="1454" y="1212"/>
                  </a:lnTo>
                  <a:lnTo>
                    <a:pt x="1620" y="1228"/>
                  </a:lnTo>
                  <a:lnTo>
                    <a:pt x="1792" y="1244"/>
                  </a:lnTo>
                  <a:lnTo>
                    <a:pt x="1966" y="1258"/>
                  </a:lnTo>
                  <a:lnTo>
                    <a:pt x="2144" y="1270"/>
                  </a:lnTo>
                  <a:lnTo>
                    <a:pt x="2322" y="1278"/>
                  </a:lnTo>
                  <a:lnTo>
                    <a:pt x="2504" y="1286"/>
                  </a:lnTo>
                  <a:lnTo>
                    <a:pt x="2684" y="1290"/>
                  </a:lnTo>
                  <a:lnTo>
                    <a:pt x="2864" y="1294"/>
                  </a:lnTo>
                  <a:lnTo>
                    <a:pt x="3044" y="1294"/>
                  </a:lnTo>
                  <a:lnTo>
                    <a:pt x="3222" y="1294"/>
                  </a:lnTo>
                  <a:lnTo>
                    <a:pt x="3396" y="1292"/>
                  </a:lnTo>
                  <a:lnTo>
                    <a:pt x="3568" y="1288"/>
                  </a:lnTo>
                  <a:lnTo>
                    <a:pt x="3734" y="1282"/>
                  </a:lnTo>
                  <a:lnTo>
                    <a:pt x="3896" y="1274"/>
                  </a:lnTo>
                  <a:lnTo>
                    <a:pt x="4052" y="1264"/>
                  </a:lnTo>
                  <a:lnTo>
                    <a:pt x="4202" y="1252"/>
                  </a:lnTo>
                  <a:lnTo>
                    <a:pt x="4344" y="1240"/>
                  </a:lnTo>
                  <a:lnTo>
                    <a:pt x="4344" y="1240"/>
                  </a:lnTo>
                  <a:lnTo>
                    <a:pt x="4180" y="1238"/>
                  </a:lnTo>
                  <a:lnTo>
                    <a:pt x="3992" y="1234"/>
                  </a:lnTo>
                  <a:lnTo>
                    <a:pt x="3748" y="1226"/>
                  </a:lnTo>
                  <a:lnTo>
                    <a:pt x="3458" y="1216"/>
                  </a:lnTo>
                  <a:lnTo>
                    <a:pt x="3136" y="1200"/>
                  </a:lnTo>
                  <a:lnTo>
                    <a:pt x="2966" y="1192"/>
                  </a:lnTo>
                  <a:lnTo>
                    <a:pt x="2792" y="1180"/>
                  </a:lnTo>
                  <a:lnTo>
                    <a:pt x="2614" y="1168"/>
                  </a:lnTo>
                  <a:lnTo>
                    <a:pt x="2436" y="1152"/>
                  </a:lnTo>
                  <a:lnTo>
                    <a:pt x="2258" y="1136"/>
                  </a:lnTo>
                  <a:lnTo>
                    <a:pt x="2080" y="1118"/>
                  </a:lnTo>
                  <a:lnTo>
                    <a:pt x="1906" y="1100"/>
                  </a:lnTo>
                  <a:lnTo>
                    <a:pt x="1736" y="1078"/>
                  </a:lnTo>
                  <a:lnTo>
                    <a:pt x="1570" y="1052"/>
                  </a:lnTo>
                  <a:lnTo>
                    <a:pt x="1414" y="1026"/>
                  </a:lnTo>
                  <a:lnTo>
                    <a:pt x="1264" y="998"/>
                  </a:lnTo>
                  <a:lnTo>
                    <a:pt x="1192" y="982"/>
                  </a:lnTo>
                  <a:lnTo>
                    <a:pt x="1124" y="966"/>
                  </a:lnTo>
                  <a:lnTo>
                    <a:pt x="1058" y="950"/>
                  </a:lnTo>
                  <a:lnTo>
                    <a:pt x="996" y="932"/>
                  </a:lnTo>
                  <a:lnTo>
                    <a:pt x="936" y="914"/>
                  </a:lnTo>
                  <a:lnTo>
                    <a:pt x="880" y="896"/>
                  </a:lnTo>
                  <a:lnTo>
                    <a:pt x="828" y="878"/>
                  </a:lnTo>
                  <a:lnTo>
                    <a:pt x="778" y="858"/>
                  </a:lnTo>
                  <a:lnTo>
                    <a:pt x="734" y="836"/>
                  </a:lnTo>
                  <a:lnTo>
                    <a:pt x="692" y="816"/>
                  </a:lnTo>
                  <a:lnTo>
                    <a:pt x="654" y="792"/>
                  </a:lnTo>
                  <a:lnTo>
                    <a:pt x="622" y="770"/>
                  </a:lnTo>
                  <a:lnTo>
                    <a:pt x="594" y="746"/>
                  </a:lnTo>
                  <a:lnTo>
                    <a:pt x="570" y="722"/>
                  </a:lnTo>
                  <a:lnTo>
                    <a:pt x="552" y="696"/>
                  </a:lnTo>
                  <a:lnTo>
                    <a:pt x="546" y="684"/>
                  </a:lnTo>
                  <a:lnTo>
                    <a:pt x="538" y="670"/>
                  </a:lnTo>
                  <a:lnTo>
                    <a:pt x="534" y="658"/>
                  </a:lnTo>
                  <a:lnTo>
                    <a:pt x="530" y="644"/>
                  </a:lnTo>
                  <a:lnTo>
                    <a:pt x="528" y="630"/>
                  </a:lnTo>
                  <a:lnTo>
                    <a:pt x="528" y="616"/>
                  </a:lnTo>
                  <a:lnTo>
                    <a:pt x="528" y="616"/>
                  </a:lnTo>
                  <a:lnTo>
                    <a:pt x="530" y="596"/>
                  </a:lnTo>
                  <a:lnTo>
                    <a:pt x="532" y="578"/>
                  </a:lnTo>
                  <a:lnTo>
                    <a:pt x="538" y="560"/>
                  </a:lnTo>
                  <a:lnTo>
                    <a:pt x="544" y="542"/>
                  </a:lnTo>
                  <a:lnTo>
                    <a:pt x="552" y="526"/>
                  </a:lnTo>
                  <a:lnTo>
                    <a:pt x="564" y="508"/>
                  </a:lnTo>
                  <a:lnTo>
                    <a:pt x="576" y="492"/>
                  </a:lnTo>
                  <a:lnTo>
                    <a:pt x="590" y="476"/>
                  </a:lnTo>
                  <a:lnTo>
                    <a:pt x="606" y="462"/>
                  </a:lnTo>
                  <a:lnTo>
                    <a:pt x="624" y="446"/>
                  </a:lnTo>
                  <a:lnTo>
                    <a:pt x="642" y="432"/>
                  </a:lnTo>
                  <a:lnTo>
                    <a:pt x="664" y="418"/>
                  </a:lnTo>
                  <a:lnTo>
                    <a:pt x="710" y="390"/>
                  </a:lnTo>
                  <a:lnTo>
                    <a:pt x="762" y="366"/>
                  </a:lnTo>
                  <a:lnTo>
                    <a:pt x="820" y="342"/>
                  </a:lnTo>
                  <a:lnTo>
                    <a:pt x="882" y="320"/>
                  </a:lnTo>
                  <a:lnTo>
                    <a:pt x="950" y="298"/>
                  </a:lnTo>
                  <a:lnTo>
                    <a:pt x="1022" y="278"/>
                  </a:lnTo>
                  <a:lnTo>
                    <a:pt x="1098" y="260"/>
                  </a:lnTo>
                  <a:lnTo>
                    <a:pt x="1178" y="242"/>
                  </a:lnTo>
                  <a:lnTo>
                    <a:pt x="1260" y="224"/>
                  </a:lnTo>
                  <a:lnTo>
                    <a:pt x="1348" y="208"/>
                  </a:lnTo>
                  <a:lnTo>
                    <a:pt x="1528" y="180"/>
                  </a:lnTo>
                  <a:lnTo>
                    <a:pt x="1718" y="152"/>
                  </a:lnTo>
                  <a:lnTo>
                    <a:pt x="1912" y="126"/>
                  </a:lnTo>
                  <a:lnTo>
                    <a:pt x="2110" y="102"/>
                  </a:lnTo>
                  <a:lnTo>
                    <a:pt x="2506" y="54"/>
                  </a:lnTo>
                  <a:lnTo>
                    <a:pt x="2696" y="28"/>
                  </a:lnTo>
                  <a:lnTo>
                    <a:pt x="2880" y="0"/>
                  </a:lnTo>
                  <a:lnTo>
                    <a:pt x="2880" y="0"/>
                  </a:lnTo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9000">
                  <a:schemeClr val="bg1">
                    <a:lumMod val="85000"/>
                    <a:alpha val="63000"/>
                  </a:schemeClr>
                </a:gs>
                <a:gs pos="50000">
                  <a:schemeClr val="bg1">
                    <a:lumMod val="85000"/>
                  </a:schemeClr>
                </a:gs>
                <a:gs pos="72000">
                  <a:schemeClr val="bg1">
                    <a:lumMod val="85000"/>
                    <a:alpha val="15000"/>
                  </a:schemeClr>
                </a:gs>
                <a:gs pos="89000">
                  <a:schemeClr val="bg1">
                    <a:lumMod val="75000"/>
                    <a:alpha val="50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" name="Freeform 5"/>
            <p:cNvSpPr/>
            <p:nvPr/>
          </p:nvSpPr>
          <p:spPr>
            <a:xfrm>
              <a:off x="642910" y="4143380"/>
              <a:ext cx="8501090" cy="2500330"/>
            </a:xfrm>
            <a:custGeom>
              <a:avLst/>
              <a:gdLst/>
              <a:ahLst/>
              <a:cxnLst>
                <a:cxn ang="0">
                  <a:pos x="2756" y="8"/>
                </a:cxn>
                <a:cxn ang="0">
                  <a:pos x="2212" y="48"/>
                </a:cxn>
                <a:cxn ang="0">
                  <a:pos x="1574" y="118"/>
                </a:cxn>
                <a:cxn ang="0">
                  <a:pos x="1172" y="176"/>
                </a:cxn>
                <a:cxn ang="0">
                  <a:pos x="786" y="248"/>
                </a:cxn>
                <a:cxn ang="0">
                  <a:pos x="450" y="334"/>
                </a:cxn>
                <a:cxn ang="0">
                  <a:pos x="266" y="402"/>
                </a:cxn>
                <a:cxn ang="0">
                  <a:pos x="154" y="456"/>
                </a:cxn>
                <a:cxn ang="0">
                  <a:pos x="72" y="516"/>
                </a:cxn>
                <a:cxn ang="0">
                  <a:pos x="18" y="580"/>
                </a:cxn>
                <a:cxn ang="0">
                  <a:pos x="0" y="648"/>
                </a:cxn>
                <a:cxn ang="0">
                  <a:pos x="8" y="704"/>
                </a:cxn>
                <a:cxn ang="0">
                  <a:pos x="50" y="784"/>
                </a:cxn>
                <a:cxn ang="0">
                  <a:pos x="126" y="856"/>
                </a:cxn>
                <a:cxn ang="0">
                  <a:pos x="232" y="922"/>
                </a:cxn>
                <a:cxn ang="0">
                  <a:pos x="368" y="984"/>
                </a:cxn>
                <a:cxn ang="0">
                  <a:pos x="528" y="1038"/>
                </a:cxn>
                <a:cxn ang="0">
                  <a:pos x="712" y="1088"/>
                </a:cxn>
                <a:cxn ang="0">
                  <a:pos x="1136" y="1168"/>
                </a:cxn>
                <a:cxn ang="0">
                  <a:pos x="1620" y="1228"/>
                </a:cxn>
                <a:cxn ang="0">
                  <a:pos x="2144" y="1270"/>
                </a:cxn>
                <a:cxn ang="0">
                  <a:pos x="2684" y="1290"/>
                </a:cxn>
                <a:cxn ang="0">
                  <a:pos x="3222" y="1294"/>
                </a:cxn>
                <a:cxn ang="0">
                  <a:pos x="3734" y="1282"/>
                </a:cxn>
                <a:cxn ang="0">
                  <a:pos x="4202" y="1252"/>
                </a:cxn>
                <a:cxn ang="0">
                  <a:pos x="4180" y="1238"/>
                </a:cxn>
                <a:cxn ang="0">
                  <a:pos x="3458" y="1216"/>
                </a:cxn>
                <a:cxn ang="0">
                  <a:pos x="2792" y="1180"/>
                </a:cxn>
                <a:cxn ang="0">
                  <a:pos x="2258" y="1136"/>
                </a:cxn>
                <a:cxn ang="0">
                  <a:pos x="1736" y="1078"/>
                </a:cxn>
                <a:cxn ang="0">
                  <a:pos x="1264" y="998"/>
                </a:cxn>
                <a:cxn ang="0">
                  <a:pos x="1058" y="950"/>
                </a:cxn>
                <a:cxn ang="0">
                  <a:pos x="880" y="896"/>
                </a:cxn>
                <a:cxn ang="0">
                  <a:pos x="734" y="836"/>
                </a:cxn>
                <a:cxn ang="0">
                  <a:pos x="622" y="770"/>
                </a:cxn>
                <a:cxn ang="0">
                  <a:pos x="552" y="696"/>
                </a:cxn>
                <a:cxn ang="0">
                  <a:pos x="534" y="658"/>
                </a:cxn>
                <a:cxn ang="0">
                  <a:pos x="528" y="616"/>
                </a:cxn>
                <a:cxn ang="0">
                  <a:pos x="532" y="578"/>
                </a:cxn>
                <a:cxn ang="0">
                  <a:pos x="552" y="526"/>
                </a:cxn>
                <a:cxn ang="0">
                  <a:pos x="590" y="476"/>
                </a:cxn>
                <a:cxn ang="0">
                  <a:pos x="642" y="432"/>
                </a:cxn>
                <a:cxn ang="0">
                  <a:pos x="762" y="366"/>
                </a:cxn>
                <a:cxn ang="0">
                  <a:pos x="950" y="298"/>
                </a:cxn>
                <a:cxn ang="0">
                  <a:pos x="1178" y="242"/>
                </a:cxn>
                <a:cxn ang="0">
                  <a:pos x="1528" y="180"/>
                </a:cxn>
                <a:cxn ang="0">
                  <a:pos x="2110" y="102"/>
                </a:cxn>
                <a:cxn ang="0">
                  <a:pos x="2880" y="0"/>
                </a:cxn>
              </a:cxnLst>
              <a:rect l="0" t="0" r="r" b="b"/>
              <a:pathLst>
                <a:path w="4344" h="1294">
                  <a:moveTo>
                    <a:pt x="2880" y="0"/>
                  </a:moveTo>
                  <a:lnTo>
                    <a:pt x="2880" y="0"/>
                  </a:lnTo>
                  <a:lnTo>
                    <a:pt x="2756" y="8"/>
                  </a:lnTo>
                  <a:lnTo>
                    <a:pt x="2614" y="16"/>
                  </a:lnTo>
                  <a:lnTo>
                    <a:pt x="2430" y="30"/>
                  </a:lnTo>
                  <a:lnTo>
                    <a:pt x="2212" y="48"/>
                  </a:lnTo>
                  <a:lnTo>
                    <a:pt x="1968" y="72"/>
                  </a:lnTo>
                  <a:lnTo>
                    <a:pt x="1708" y="100"/>
                  </a:lnTo>
                  <a:lnTo>
                    <a:pt x="1574" y="118"/>
                  </a:lnTo>
                  <a:lnTo>
                    <a:pt x="1440" y="134"/>
                  </a:lnTo>
                  <a:lnTo>
                    <a:pt x="1306" y="154"/>
                  </a:lnTo>
                  <a:lnTo>
                    <a:pt x="1172" y="176"/>
                  </a:lnTo>
                  <a:lnTo>
                    <a:pt x="1040" y="198"/>
                  </a:lnTo>
                  <a:lnTo>
                    <a:pt x="912" y="222"/>
                  </a:lnTo>
                  <a:lnTo>
                    <a:pt x="786" y="248"/>
                  </a:lnTo>
                  <a:lnTo>
                    <a:pt x="668" y="274"/>
                  </a:lnTo>
                  <a:lnTo>
                    <a:pt x="556" y="304"/>
                  </a:lnTo>
                  <a:lnTo>
                    <a:pt x="450" y="334"/>
                  </a:lnTo>
                  <a:lnTo>
                    <a:pt x="354" y="366"/>
                  </a:lnTo>
                  <a:lnTo>
                    <a:pt x="308" y="384"/>
                  </a:lnTo>
                  <a:lnTo>
                    <a:pt x="266" y="402"/>
                  </a:lnTo>
                  <a:lnTo>
                    <a:pt x="226" y="418"/>
                  </a:lnTo>
                  <a:lnTo>
                    <a:pt x="188" y="438"/>
                  </a:lnTo>
                  <a:lnTo>
                    <a:pt x="154" y="456"/>
                  </a:lnTo>
                  <a:lnTo>
                    <a:pt x="124" y="476"/>
                  </a:lnTo>
                  <a:lnTo>
                    <a:pt x="96" y="496"/>
                  </a:lnTo>
                  <a:lnTo>
                    <a:pt x="72" y="516"/>
                  </a:lnTo>
                  <a:lnTo>
                    <a:pt x="50" y="536"/>
                  </a:lnTo>
                  <a:lnTo>
                    <a:pt x="32" y="558"/>
                  </a:lnTo>
                  <a:lnTo>
                    <a:pt x="18" y="580"/>
                  </a:lnTo>
                  <a:lnTo>
                    <a:pt x="8" y="602"/>
                  </a:lnTo>
                  <a:lnTo>
                    <a:pt x="2" y="624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2" y="676"/>
                  </a:lnTo>
                  <a:lnTo>
                    <a:pt x="8" y="704"/>
                  </a:lnTo>
                  <a:lnTo>
                    <a:pt x="18" y="732"/>
                  </a:lnTo>
                  <a:lnTo>
                    <a:pt x="32" y="758"/>
                  </a:lnTo>
                  <a:lnTo>
                    <a:pt x="50" y="784"/>
                  </a:lnTo>
                  <a:lnTo>
                    <a:pt x="72" y="808"/>
                  </a:lnTo>
                  <a:lnTo>
                    <a:pt x="98" y="832"/>
                  </a:lnTo>
                  <a:lnTo>
                    <a:pt x="126" y="856"/>
                  </a:lnTo>
                  <a:lnTo>
                    <a:pt x="158" y="880"/>
                  </a:lnTo>
                  <a:lnTo>
                    <a:pt x="194" y="902"/>
                  </a:lnTo>
                  <a:lnTo>
                    <a:pt x="232" y="922"/>
                  </a:lnTo>
                  <a:lnTo>
                    <a:pt x="274" y="944"/>
                  </a:lnTo>
                  <a:lnTo>
                    <a:pt x="320" y="964"/>
                  </a:lnTo>
                  <a:lnTo>
                    <a:pt x="368" y="984"/>
                  </a:lnTo>
                  <a:lnTo>
                    <a:pt x="418" y="1002"/>
                  </a:lnTo>
                  <a:lnTo>
                    <a:pt x="472" y="1020"/>
                  </a:lnTo>
                  <a:lnTo>
                    <a:pt x="528" y="1038"/>
                  </a:lnTo>
                  <a:lnTo>
                    <a:pt x="586" y="1056"/>
                  </a:lnTo>
                  <a:lnTo>
                    <a:pt x="648" y="1072"/>
                  </a:lnTo>
                  <a:lnTo>
                    <a:pt x="712" y="1088"/>
                  </a:lnTo>
                  <a:lnTo>
                    <a:pt x="844" y="1116"/>
                  </a:lnTo>
                  <a:lnTo>
                    <a:pt x="986" y="1144"/>
                  </a:lnTo>
                  <a:lnTo>
                    <a:pt x="1136" y="1168"/>
                  </a:lnTo>
                  <a:lnTo>
                    <a:pt x="1292" y="1192"/>
                  </a:lnTo>
                  <a:lnTo>
                    <a:pt x="1454" y="1212"/>
                  </a:lnTo>
                  <a:lnTo>
                    <a:pt x="1620" y="1228"/>
                  </a:lnTo>
                  <a:lnTo>
                    <a:pt x="1792" y="1244"/>
                  </a:lnTo>
                  <a:lnTo>
                    <a:pt x="1966" y="1258"/>
                  </a:lnTo>
                  <a:lnTo>
                    <a:pt x="2144" y="1270"/>
                  </a:lnTo>
                  <a:lnTo>
                    <a:pt x="2322" y="1278"/>
                  </a:lnTo>
                  <a:lnTo>
                    <a:pt x="2504" y="1286"/>
                  </a:lnTo>
                  <a:lnTo>
                    <a:pt x="2684" y="1290"/>
                  </a:lnTo>
                  <a:lnTo>
                    <a:pt x="2864" y="1294"/>
                  </a:lnTo>
                  <a:lnTo>
                    <a:pt x="3044" y="1294"/>
                  </a:lnTo>
                  <a:lnTo>
                    <a:pt x="3222" y="1294"/>
                  </a:lnTo>
                  <a:lnTo>
                    <a:pt x="3396" y="1292"/>
                  </a:lnTo>
                  <a:lnTo>
                    <a:pt x="3568" y="1288"/>
                  </a:lnTo>
                  <a:lnTo>
                    <a:pt x="3734" y="1282"/>
                  </a:lnTo>
                  <a:lnTo>
                    <a:pt x="3896" y="1274"/>
                  </a:lnTo>
                  <a:lnTo>
                    <a:pt x="4052" y="1264"/>
                  </a:lnTo>
                  <a:lnTo>
                    <a:pt x="4202" y="1252"/>
                  </a:lnTo>
                  <a:lnTo>
                    <a:pt x="4344" y="1240"/>
                  </a:lnTo>
                  <a:lnTo>
                    <a:pt x="4344" y="1240"/>
                  </a:lnTo>
                  <a:lnTo>
                    <a:pt x="4180" y="1238"/>
                  </a:lnTo>
                  <a:lnTo>
                    <a:pt x="3992" y="1234"/>
                  </a:lnTo>
                  <a:lnTo>
                    <a:pt x="3748" y="1226"/>
                  </a:lnTo>
                  <a:lnTo>
                    <a:pt x="3458" y="1216"/>
                  </a:lnTo>
                  <a:lnTo>
                    <a:pt x="3136" y="1200"/>
                  </a:lnTo>
                  <a:lnTo>
                    <a:pt x="2966" y="1192"/>
                  </a:lnTo>
                  <a:lnTo>
                    <a:pt x="2792" y="1180"/>
                  </a:lnTo>
                  <a:lnTo>
                    <a:pt x="2614" y="1168"/>
                  </a:lnTo>
                  <a:lnTo>
                    <a:pt x="2436" y="1152"/>
                  </a:lnTo>
                  <a:lnTo>
                    <a:pt x="2258" y="1136"/>
                  </a:lnTo>
                  <a:lnTo>
                    <a:pt x="2080" y="1118"/>
                  </a:lnTo>
                  <a:lnTo>
                    <a:pt x="1906" y="1100"/>
                  </a:lnTo>
                  <a:lnTo>
                    <a:pt x="1736" y="1078"/>
                  </a:lnTo>
                  <a:lnTo>
                    <a:pt x="1570" y="1052"/>
                  </a:lnTo>
                  <a:lnTo>
                    <a:pt x="1414" y="1026"/>
                  </a:lnTo>
                  <a:lnTo>
                    <a:pt x="1264" y="998"/>
                  </a:lnTo>
                  <a:lnTo>
                    <a:pt x="1192" y="982"/>
                  </a:lnTo>
                  <a:lnTo>
                    <a:pt x="1124" y="966"/>
                  </a:lnTo>
                  <a:lnTo>
                    <a:pt x="1058" y="950"/>
                  </a:lnTo>
                  <a:lnTo>
                    <a:pt x="996" y="932"/>
                  </a:lnTo>
                  <a:lnTo>
                    <a:pt x="936" y="914"/>
                  </a:lnTo>
                  <a:lnTo>
                    <a:pt x="880" y="896"/>
                  </a:lnTo>
                  <a:lnTo>
                    <a:pt x="828" y="878"/>
                  </a:lnTo>
                  <a:lnTo>
                    <a:pt x="778" y="858"/>
                  </a:lnTo>
                  <a:lnTo>
                    <a:pt x="734" y="836"/>
                  </a:lnTo>
                  <a:lnTo>
                    <a:pt x="692" y="816"/>
                  </a:lnTo>
                  <a:lnTo>
                    <a:pt x="654" y="792"/>
                  </a:lnTo>
                  <a:lnTo>
                    <a:pt x="622" y="770"/>
                  </a:lnTo>
                  <a:lnTo>
                    <a:pt x="594" y="746"/>
                  </a:lnTo>
                  <a:lnTo>
                    <a:pt x="570" y="722"/>
                  </a:lnTo>
                  <a:lnTo>
                    <a:pt x="552" y="696"/>
                  </a:lnTo>
                  <a:lnTo>
                    <a:pt x="546" y="684"/>
                  </a:lnTo>
                  <a:lnTo>
                    <a:pt x="538" y="670"/>
                  </a:lnTo>
                  <a:lnTo>
                    <a:pt x="534" y="658"/>
                  </a:lnTo>
                  <a:lnTo>
                    <a:pt x="530" y="644"/>
                  </a:lnTo>
                  <a:lnTo>
                    <a:pt x="528" y="630"/>
                  </a:lnTo>
                  <a:lnTo>
                    <a:pt x="528" y="616"/>
                  </a:lnTo>
                  <a:lnTo>
                    <a:pt x="528" y="616"/>
                  </a:lnTo>
                  <a:lnTo>
                    <a:pt x="530" y="596"/>
                  </a:lnTo>
                  <a:lnTo>
                    <a:pt x="532" y="578"/>
                  </a:lnTo>
                  <a:lnTo>
                    <a:pt x="538" y="560"/>
                  </a:lnTo>
                  <a:lnTo>
                    <a:pt x="544" y="542"/>
                  </a:lnTo>
                  <a:lnTo>
                    <a:pt x="552" y="526"/>
                  </a:lnTo>
                  <a:lnTo>
                    <a:pt x="564" y="508"/>
                  </a:lnTo>
                  <a:lnTo>
                    <a:pt x="576" y="492"/>
                  </a:lnTo>
                  <a:lnTo>
                    <a:pt x="590" y="476"/>
                  </a:lnTo>
                  <a:lnTo>
                    <a:pt x="606" y="462"/>
                  </a:lnTo>
                  <a:lnTo>
                    <a:pt x="624" y="446"/>
                  </a:lnTo>
                  <a:lnTo>
                    <a:pt x="642" y="432"/>
                  </a:lnTo>
                  <a:lnTo>
                    <a:pt x="664" y="418"/>
                  </a:lnTo>
                  <a:lnTo>
                    <a:pt x="710" y="390"/>
                  </a:lnTo>
                  <a:lnTo>
                    <a:pt x="762" y="366"/>
                  </a:lnTo>
                  <a:lnTo>
                    <a:pt x="820" y="342"/>
                  </a:lnTo>
                  <a:lnTo>
                    <a:pt x="882" y="320"/>
                  </a:lnTo>
                  <a:lnTo>
                    <a:pt x="950" y="298"/>
                  </a:lnTo>
                  <a:lnTo>
                    <a:pt x="1022" y="278"/>
                  </a:lnTo>
                  <a:lnTo>
                    <a:pt x="1098" y="260"/>
                  </a:lnTo>
                  <a:lnTo>
                    <a:pt x="1178" y="242"/>
                  </a:lnTo>
                  <a:lnTo>
                    <a:pt x="1260" y="224"/>
                  </a:lnTo>
                  <a:lnTo>
                    <a:pt x="1348" y="208"/>
                  </a:lnTo>
                  <a:lnTo>
                    <a:pt x="1528" y="180"/>
                  </a:lnTo>
                  <a:lnTo>
                    <a:pt x="1718" y="152"/>
                  </a:lnTo>
                  <a:lnTo>
                    <a:pt x="1912" y="126"/>
                  </a:lnTo>
                  <a:lnTo>
                    <a:pt x="2110" y="102"/>
                  </a:lnTo>
                  <a:lnTo>
                    <a:pt x="2506" y="54"/>
                  </a:lnTo>
                  <a:lnTo>
                    <a:pt x="2696" y="28"/>
                  </a:lnTo>
                  <a:lnTo>
                    <a:pt x="2880" y="0"/>
                  </a:lnTo>
                  <a:lnTo>
                    <a:pt x="2880" y="0"/>
                  </a:lnTo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  <a:alpha val="0"/>
                  </a:schemeClr>
                </a:gs>
                <a:gs pos="19000">
                  <a:schemeClr val="bg2">
                    <a:alpha val="88000"/>
                  </a:schemeClr>
                </a:gs>
                <a:gs pos="50000">
                  <a:schemeClr val="bg2"/>
                </a:gs>
                <a:gs pos="72000">
                  <a:schemeClr val="bg2">
                    <a:alpha val="85000"/>
                  </a:schemeClr>
                </a:gs>
                <a:gs pos="89000">
                  <a:schemeClr val="bg2">
                    <a:lumMod val="60000"/>
                    <a:lumOff val="40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500024" y="4137021"/>
              <a:ext cx="6189832" cy="2555234"/>
            </a:xfrm>
            <a:custGeom>
              <a:avLst/>
              <a:gdLst>
                <a:gd name="connsiteX0" fmla="*/ 0 w 9958422"/>
                <a:gd name="connsiteY0" fmla="*/ 1244600 h 2489200"/>
                <a:gd name="connsiteX1" fmla="*/ 3771763 w 9958422"/>
                <a:gd name="connsiteY1" fmla="*/ 37155 h 2489200"/>
                <a:gd name="connsiteX2" fmla="*/ 4979213 w 9958422"/>
                <a:gd name="connsiteY2" fmla="*/ 6 h 2489200"/>
                <a:gd name="connsiteX3" fmla="*/ 6186666 w 9958422"/>
                <a:gd name="connsiteY3" fmla="*/ 37155 h 2489200"/>
                <a:gd name="connsiteX4" fmla="*/ 9958423 w 9958422"/>
                <a:gd name="connsiteY4" fmla="*/ 1244614 h 2489200"/>
                <a:gd name="connsiteX5" fmla="*/ 6186662 w 9958422"/>
                <a:gd name="connsiteY5" fmla="*/ 2452065 h 2489200"/>
                <a:gd name="connsiteX6" fmla="*/ 4979211 w 9958422"/>
                <a:gd name="connsiteY6" fmla="*/ 2489214 h 2489200"/>
                <a:gd name="connsiteX7" fmla="*/ 3771759 w 9958422"/>
                <a:gd name="connsiteY7" fmla="*/ 2452065 h 2489200"/>
                <a:gd name="connsiteX8" fmla="*/ 1 w 9958422"/>
                <a:gd name="connsiteY8" fmla="*/ 1244608 h 2489200"/>
                <a:gd name="connsiteX9" fmla="*/ 0 w 9958422"/>
                <a:gd name="connsiteY9" fmla="*/ 1244600 h 2489200"/>
                <a:gd name="connsiteX0" fmla="*/ 6186672 w 10049873"/>
                <a:gd name="connsiteY0" fmla="*/ 2452059 h 2489208"/>
                <a:gd name="connsiteX1" fmla="*/ 4979221 w 10049873"/>
                <a:gd name="connsiteY1" fmla="*/ 2489208 h 2489208"/>
                <a:gd name="connsiteX2" fmla="*/ 3771769 w 10049873"/>
                <a:gd name="connsiteY2" fmla="*/ 2452059 h 2489208"/>
                <a:gd name="connsiteX3" fmla="*/ 11 w 10049873"/>
                <a:gd name="connsiteY3" fmla="*/ 1244602 h 2489208"/>
                <a:gd name="connsiteX4" fmla="*/ 10 w 10049873"/>
                <a:gd name="connsiteY4" fmla="*/ 1244594 h 2489208"/>
                <a:gd name="connsiteX5" fmla="*/ 3771773 w 10049873"/>
                <a:gd name="connsiteY5" fmla="*/ 37149 h 2489208"/>
                <a:gd name="connsiteX6" fmla="*/ 4979223 w 10049873"/>
                <a:gd name="connsiteY6" fmla="*/ 0 h 2489208"/>
                <a:gd name="connsiteX7" fmla="*/ 6186676 w 10049873"/>
                <a:gd name="connsiteY7" fmla="*/ 37149 h 2489208"/>
                <a:gd name="connsiteX8" fmla="*/ 10049873 w 10049873"/>
                <a:gd name="connsiteY8" fmla="*/ 1336048 h 2489208"/>
                <a:gd name="connsiteX0" fmla="*/ 6186672 w 6186676"/>
                <a:gd name="connsiteY0" fmla="*/ 2452059 h 2489208"/>
                <a:gd name="connsiteX1" fmla="*/ 4979221 w 6186676"/>
                <a:gd name="connsiteY1" fmla="*/ 2489208 h 2489208"/>
                <a:gd name="connsiteX2" fmla="*/ 3771769 w 6186676"/>
                <a:gd name="connsiteY2" fmla="*/ 2452059 h 2489208"/>
                <a:gd name="connsiteX3" fmla="*/ 11 w 6186676"/>
                <a:gd name="connsiteY3" fmla="*/ 1244602 h 2489208"/>
                <a:gd name="connsiteX4" fmla="*/ 10 w 6186676"/>
                <a:gd name="connsiteY4" fmla="*/ 1244594 h 2489208"/>
                <a:gd name="connsiteX5" fmla="*/ 3771773 w 6186676"/>
                <a:gd name="connsiteY5" fmla="*/ 37149 h 2489208"/>
                <a:gd name="connsiteX6" fmla="*/ 4979223 w 6186676"/>
                <a:gd name="connsiteY6" fmla="*/ 0 h 2489208"/>
                <a:gd name="connsiteX7" fmla="*/ 6186676 w 6186676"/>
                <a:gd name="connsiteY7" fmla="*/ 37149 h 2489208"/>
                <a:gd name="connsiteX0" fmla="*/ 6186672 w 6186672"/>
                <a:gd name="connsiteY0" fmla="*/ 2452059 h 2489208"/>
                <a:gd name="connsiteX1" fmla="*/ 4979221 w 6186672"/>
                <a:gd name="connsiteY1" fmla="*/ 2489208 h 2489208"/>
                <a:gd name="connsiteX2" fmla="*/ 3771769 w 6186672"/>
                <a:gd name="connsiteY2" fmla="*/ 2452059 h 2489208"/>
                <a:gd name="connsiteX3" fmla="*/ 11 w 6186672"/>
                <a:gd name="connsiteY3" fmla="*/ 1244602 h 2489208"/>
                <a:gd name="connsiteX4" fmla="*/ 10 w 6186672"/>
                <a:gd name="connsiteY4" fmla="*/ 1244594 h 2489208"/>
                <a:gd name="connsiteX5" fmla="*/ 3771773 w 6186672"/>
                <a:gd name="connsiteY5" fmla="*/ 37149 h 2489208"/>
                <a:gd name="connsiteX6" fmla="*/ 4979223 w 6186672"/>
                <a:gd name="connsiteY6" fmla="*/ 0 h 2489208"/>
                <a:gd name="connsiteX0" fmla="*/ 6189832 w 6189832"/>
                <a:gd name="connsiteY0" fmla="*/ 2501249 h 2525922"/>
                <a:gd name="connsiteX1" fmla="*/ 4979221 w 6189832"/>
                <a:gd name="connsiteY1" fmla="*/ 2489208 h 2525922"/>
                <a:gd name="connsiteX2" fmla="*/ 3771769 w 6189832"/>
                <a:gd name="connsiteY2" fmla="*/ 2452059 h 2525922"/>
                <a:gd name="connsiteX3" fmla="*/ 11 w 6189832"/>
                <a:gd name="connsiteY3" fmla="*/ 1244602 h 2525922"/>
                <a:gd name="connsiteX4" fmla="*/ 10 w 6189832"/>
                <a:gd name="connsiteY4" fmla="*/ 1244594 h 2525922"/>
                <a:gd name="connsiteX5" fmla="*/ 3771773 w 6189832"/>
                <a:gd name="connsiteY5" fmla="*/ 37149 h 2525922"/>
                <a:gd name="connsiteX6" fmla="*/ 4979223 w 6189832"/>
                <a:gd name="connsiteY6" fmla="*/ 0 h 2525922"/>
                <a:gd name="connsiteX0" fmla="*/ 6189832 w 6189832"/>
                <a:gd name="connsiteY0" fmla="*/ 2501249 h 2501249"/>
                <a:gd name="connsiteX1" fmla="*/ 4979221 w 6189832"/>
                <a:gd name="connsiteY1" fmla="*/ 2489208 h 2501249"/>
                <a:gd name="connsiteX2" fmla="*/ 3771769 w 6189832"/>
                <a:gd name="connsiteY2" fmla="*/ 2452059 h 2501249"/>
                <a:gd name="connsiteX3" fmla="*/ 11 w 6189832"/>
                <a:gd name="connsiteY3" fmla="*/ 1244602 h 2501249"/>
                <a:gd name="connsiteX4" fmla="*/ 10 w 6189832"/>
                <a:gd name="connsiteY4" fmla="*/ 1244594 h 2501249"/>
                <a:gd name="connsiteX5" fmla="*/ 3771773 w 6189832"/>
                <a:gd name="connsiteY5" fmla="*/ 37149 h 2501249"/>
                <a:gd name="connsiteX6" fmla="*/ 4979223 w 6189832"/>
                <a:gd name="connsiteY6" fmla="*/ 0 h 2501249"/>
                <a:gd name="connsiteX0" fmla="*/ 6189832 w 6189832"/>
                <a:gd name="connsiteY0" fmla="*/ 2555229 h 2555229"/>
                <a:gd name="connsiteX1" fmla="*/ 4979221 w 6189832"/>
                <a:gd name="connsiteY1" fmla="*/ 2543188 h 2555229"/>
                <a:gd name="connsiteX2" fmla="*/ 3771769 w 6189832"/>
                <a:gd name="connsiteY2" fmla="*/ 2506039 h 2555229"/>
                <a:gd name="connsiteX3" fmla="*/ 11 w 6189832"/>
                <a:gd name="connsiteY3" fmla="*/ 1298582 h 2555229"/>
                <a:gd name="connsiteX4" fmla="*/ 10 w 6189832"/>
                <a:gd name="connsiteY4" fmla="*/ 1298574 h 2555229"/>
                <a:gd name="connsiteX5" fmla="*/ 3771773 w 6189832"/>
                <a:gd name="connsiteY5" fmla="*/ 91129 h 2555229"/>
                <a:gd name="connsiteX6" fmla="*/ 4964929 w 6189832"/>
                <a:gd name="connsiteY6" fmla="*/ 0 h 2555229"/>
                <a:gd name="connsiteX0" fmla="*/ 6189832 w 6189832"/>
                <a:gd name="connsiteY0" fmla="*/ 2555229 h 2555229"/>
                <a:gd name="connsiteX1" fmla="*/ 4979221 w 6189832"/>
                <a:gd name="connsiteY1" fmla="*/ 2543188 h 2555229"/>
                <a:gd name="connsiteX2" fmla="*/ 3771769 w 6189832"/>
                <a:gd name="connsiteY2" fmla="*/ 2506039 h 2555229"/>
                <a:gd name="connsiteX3" fmla="*/ 11 w 6189832"/>
                <a:gd name="connsiteY3" fmla="*/ 1298582 h 2555229"/>
                <a:gd name="connsiteX4" fmla="*/ 10 w 6189832"/>
                <a:gd name="connsiteY4" fmla="*/ 1298574 h 2555229"/>
                <a:gd name="connsiteX5" fmla="*/ 3771773 w 6189832"/>
                <a:gd name="connsiteY5" fmla="*/ 91129 h 2555229"/>
                <a:gd name="connsiteX6" fmla="*/ 4964929 w 6189832"/>
                <a:gd name="connsiteY6" fmla="*/ 0 h 25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89832" h="2555229">
                  <a:moveTo>
                    <a:pt x="6189832" y="2555229"/>
                  </a:moveTo>
                  <a:lnTo>
                    <a:pt x="4979221" y="2543188"/>
                  </a:lnTo>
                  <a:cubicBezTo>
                    <a:pt x="4576211" y="2534990"/>
                    <a:pt x="4166665" y="2530712"/>
                    <a:pt x="3771769" y="2506039"/>
                  </a:cubicBezTo>
                  <a:cubicBezTo>
                    <a:pt x="1555091" y="2367542"/>
                    <a:pt x="0" y="1869709"/>
                    <a:pt x="11" y="1298582"/>
                  </a:cubicBezTo>
                  <a:cubicBezTo>
                    <a:pt x="11" y="1298579"/>
                    <a:pt x="10" y="1298577"/>
                    <a:pt x="10" y="1298574"/>
                  </a:cubicBezTo>
                  <a:cubicBezTo>
                    <a:pt x="21" y="727451"/>
                    <a:pt x="1555109" y="229625"/>
                    <a:pt x="3771773" y="91129"/>
                  </a:cubicBezTo>
                  <a:cubicBezTo>
                    <a:pt x="4166669" y="66456"/>
                    <a:pt x="4515018" y="47620"/>
                    <a:pt x="4964929" y="0"/>
                  </a:cubicBezTo>
                </a:path>
              </a:pathLst>
            </a:custGeom>
            <a:noFill/>
            <a:ln>
              <a:gradFill>
                <a:gsLst>
                  <a:gs pos="0">
                    <a:schemeClr val="accent1">
                      <a:lumMod val="20000"/>
                      <a:lumOff val="80000"/>
                      <a:alpha val="37000"/>
                    </a:schemeClr>
                  </a:gs>
                  <a:gs pos="5000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4" name="Freeform 13"/>
          <p:cNvSpPr/>
          <p:nvPr/>
        </p:nvSpPr>
        <p:spPr>
          <a:xfrm>
            <a:off x="714348" y="428605"/>
            <a:ext cx="8429652" cy="1603396"/>
          </a:xfrm>
          <a:custGeom>
            <a:avLst/>
            <a:gdLst/>
            <a:ahLst/>
            <a:cxnLst>
              <a:cxn ang="0">
                <a:pos x="5760" y="0"/>
              </a:cxn>
              <a:cxn ang="0">
                <a:pos x="5697" y="36"/>
              </a:cxn>
              <a:cxn ang="0">
                <a:pos x="5614" y="76"/>
              </a:cxn>
              <a:cxn ang="0">
                <a:pos x="5493" y="128"/>
              </a:cxn>
              <a:cxn ang="0">
                <a:pos x="5331" y="190"/>
              </a:cxn>
              <a:cxn ang="0">
                <a:pos x="5124" y="258"/>
              </a:cxn>
              <a:cxn ang="0">
                <a:pos x="4870" y="332"/>
              </a:cxn>
              <a:cxn ang="0">
                <a:pos x="4566" y="406"/>
              </a:cxn>
              <a:cxn ang="0">
                <a:pos x="4210" y="479"/>
              </a:cxn>
              <a:cxn ang="0">
                <a:pos x="3799" y="551"/>
              </a:cxn>
              <a:cxn ang="0">
                <a:pos x="3452" y="600"/>
              </a:cxn>
              <a:cxn ang="0">
                <a:pos x="3202" y="631"/>
              </a:cxn>
              <a:cxn ang="0">
                <a:pos x="2937" y="660"/>
              </a:cxn>
              <a:cxn ang="0">
                <a:pos x="2656" y="686"/>
              </a:cxn>
              <a:cxn ang="0">
                <a:pos x="2358" y="709"/>
              </a:cxn>
              <a:cxn ang="0">
                <a:pos x="2043" y="728"/>
              </a:cxn>
              <a:cxn ang="0">
                <a:pos x="1711" y="744"/>
              </a:cxn>
              <a:cxn ang="0">
                <a:pos x="1363" y="757"/>
              </a:cxn>
              <a:cxn ang="0">
                <a:pos x="997" y="765"/>
              </a:cxn>
              <a:cxn ang="0">
                <a:pos x="611" y="770"/>
              </a:cxn>
              <a:cxn ang="0">
                <a:pos x="208" y="770"/>
              </a:cxn>
              <a:cxn ang="0">
                <a:pos x="0" y="767"/>
              </a:cxn>
              <a:cxn ang="0">
                <a:pos x="376" y="778"/>
              </a:cxn>
              <a:cxn ang="0">
                <a:pos x="802" y="783"/>
              </a:cxn>
              <a:cxn ang="0">
                <a:pos x="1151" y="783"/>
              </a:cxn>
              <a:cxn ang="0">
                <a:pos x="1547" y="778"/>
              </a:cxn>
              <a:cxn ang="0">
                <a:pos x="1974" y="765"/>
              </a:cxn>
              <a:cxn ang="0">
                <a:pos x="2430" y="746"/>
              </a:cxn>
              <a:cxn ang="0">
                <a:pos x="2901" y="715"/>
              </a:cxn>
              <a:cxn ang="0">
                <a:pos x="3379" y="671"/>
              </a:cxn>
              <a:cxn ang="0">
                <a:pos x="3739" y="631"/>
              </a:cxn>
              <a:cxn ang="0">
                <a:pos x="3976" y="600"/>
              </a:cxn>
              <a:cxn ang="0">
                <a:pos x="4210" y="564"/>
              </a:cxn>
              <a:cxn ang="0">
                <a:pos x="4441" y="525"/>
              </a:cxn>
              <a:cxn ang="0">
                <a:pos x="4666" y="481"/>
              </a:cxn>
              <a:cxn ang="0">
                <a:pos x="4885" y="432"/>
              </a:cxn>
              <a:cxn ang="0">
                <a:pos x="5095" y="379"/>
              </a:cxn>
              <a:cxn ang="0">
                <a:pos x="5298" y="322"/>
              </a:cxn>
              <a:cxn ang="0">
                <a:pos x="5490" y="258"/>
              </a:cxn>
              <a:cxn ang="0">
                <a:pos x="5672" y="190"/>
              </a:cxn>
              <a:cxn ang="0">
                <a:pos x="5760" y="0"/>
              </a:cxn>
            </a:cxnLst>
            <a:rect l="0" t="0" r="r" b="b"/>
            <a:pathLst>
              <a:path w="5760" h="785">
                <a:moveTo>
                  <a:pt x="5760" y="0"/>
                </a:moveTo>
                <a:lnTo>
                  <a:pt x="5760" y="0"/>
                </a:lnTo>
                <a:lnTo>
                  <a:pt x="5745" y="10"/>
                </a:lnTo>
                <a:lnTo>
                  <a:pt x="5697" y="36"/>
                </a:lnTo>
                <a:lnTo>
                  <a:pt x="5661" y="54"/>
                </a:lnTo>
                <a:lnTo>
                  <a:pt x="5614" y="76"/>
                </a:lnTo>
                <a:lnTo>
                  <a:pt x="5558" y="101"/>
                </a:lnTo>
                <a:lnTo>
                  <a:pt x="5493" y="128"/>
                </a:lnTo>
                <a:lnTo>
                  <a:pt x="5417" y="158"/>
                </a:lnTo>
                <a:lnTo>
                  <a:pt x="5331" y="190"/>
                </a:lnTo>
                <a:lnTo>
                  <a:pt x="5233" y="223"/>
                </a:lnTo>
                <a:lnTo>
                  <a:pt x="5124" y="258"/>
                </a:lnTo>
                <a:lnTo>
                  <a:pt x="5002" y="294"/>
                </a:lnTo>
                <a:lnTo>
                  <a:pt x="4870" y="332"/>
                </a:lnTo>
                <a:lnTo>
                  <a:pt x="4726" y="369"/>
                </a:lnTo>
                <a:lnTo>
                  <a:pt x="4566" y="406"/>
                </a:lnTo>
                <a:lnTo>
                  <a:pt x="4396" y="444"/>
                </a:lnTo>
                <a:lnTo>
                  <a:pt x="4210" y="479"/>
                </a:lnTo>
                <a:lnTo>
                  <a:pt x="4012" y="515"/>
                </a:lnTo>
                <a:lnTo>
                  <a:pt x="3799" y="551"/>
                </a:lnTo>
                <a:lnTo>
                  <a:pt x="3571" y="583"/>
                </a:lnTo>
                <a:lnTo>
                  <a:pt x="3452" y="600"/>
                </a:lnTo>
                <a:lnTo>
                  <a:pt x="3329" y="616"/>
                </a:lnTo>
                <a:lnTo>
                  <a:pt x="3202" y="631"/>
                </a:lnTo>
                <a:lnTo>
                  <a:pt x="3072" y="645"/>
                </a:lnTo>
                <a:lnTo>
                  <a:pt x="2937" y="660"/>
                </a:lnTo>
                <a:lnTo>
                  <a:pt x="2799" y="673"/>
                </a:lnTo>
                <a:lnTo>
                  <a:pt x="2656" y="686"/>
                </a:lnTo>
                <a:lnTo>
                  <a:pt x="2508" y="697"/>
                </a:lnTo>
                <a:lnTo>
                  <a:pt x="2358" y="709"/>
                </a:lnTo>
                <a:lnTo>
                  <a:pt x="2202" y="718"/>
                </a:lnTo>
                <a:lnTo>
                  <a:pt x="2043" y="728"/>
                </a:lnTo>
                <a:lnTo>
                  <a:pt x="1880" y="736"/>
                </a:lnTo>
                <a:lnTo>
                  <a:pt x="1711" y="744"/>
                </a:lnTo>
                <a:lnTo>
                  <a:pt x="1540" y="751"/>
                </a:lnTo>
                <a:lnTo>
                  <a:pt x="1363" y="757"/>
                </a:lnTo>
                <a:lnTo>
                  <a:pt x="1182" y="762"/>
                </a:lnTo>
                <a:lnTo>
                  <a:pt x="997" y="765"/>
                </a:lnTo>
                <a:lnTo>
                  <a:pt x="807" y="769"/>
                </a:lnTo>
                <a:lnTo>
                  <a:pt x="611" y="770"/>
                </a:lnTo>
                <a:lnTo>
                  <a:pt x="413" y="770"/>
                </a:lnTo>
                <a:lnTo>
                  <a:pt x="208" y="770"/>
                </a:lnTo>
                <a:lnTo>
                  <a:pt x="0" y="767"/>
                </a:lnTo>
                <a:lnTo>
                  <a:pt x="0" y="767"/>
                </a:lnTo>
                <a:lnTo>
                  <a:pt x="174" y="774"/>
                </a:lnTo>
                <a:lnTo>
                  <a:pt x="376" y="778"/>
                </a:lnTo>
                <a:lnTo>
                  <a:pt x="646" y="783"/>
                </a:lnTo>
                <a:lnTo>
                  <a:pt x="802" y="783"/>
                </a:lnTo>
                <a:lnTo>
                  <a:pt x="971" y="785"/>
                </a:lnTo>
                <a:lnTo>
                  <a:pt x="1151" y="783"/>
                </a:lnTo>
                <a:lnTo>
                  <a:pt x="1345" y="782"/>
                </a:lnTo>
                <a:lnTo>
                  <a:pt x="1547" y="778"/>
                </a:lnTo>
                <a:lnTo>
                  <a:pt x="1756" y="774"/>
                </a:lnTo>
                <a:lnTo>
                  <a:pt x="1974" y="765"/>
                </a:lnTo>
                <a:lnTo>
                  <a:pt x="2200" y="757"/>
                </a:lnTo>
                <a:lnTo>
                  <a:pt x="2430" y="746"/>
                </a:lnTo>
                <a:lnTo>
                  <a:pt x="2664" y="731"/>
                </a:lnTo>
                <a:lnTo>
                  <a:pt x="2901" y="715"/>
                </a:lnTo>
                <a:lnTo>
                  <a:pt x="3140" y="696"/>
                </a:lnTo>
                <a:lnTo>
                  <a:pt x="3379" y="671"/>
                </a:lnTo>
                <a:lnTo>
                  <a:pt x="3620" y="645"/>
                </a:lnTo>
                <a:lnTo>
                  <a:pt x="3739" y="631"/>
                </a:lnTo>
                <a:lnTo>
                  <a:pt x="3857" y="616"/>
                </a:lnTo>
                <a:lnTo>
                  <a:pt x="3976" y="600"/>
                </a:lnTo>
                <a:lnTo>
                  <a:pt x="4095" y="582"/>
                </a:lnTo>
                <a:lnTo>
                  <a:pt x="4210" y="564"/>
                </a:lnTo>
                <a:lnTo>
                  <a:pt x="4326" y="544"/>
                </a:lnTo>
                <a:lnTo>
                  <a:pt x="4441" y="525"/>
                </a:lnTo>
                <a:lnTo>
                  <a:pt x="4553" y="504"/>
                </a:lnTo>
                <a:lnTo>
                  <a:pt x="4666" y="481"/>
                </a:lnTo>
                <a:lnTo>
                  <a:pt x="4776" y="457"/>
                </a:lnTo>
                <a:lnTo>
                  <a:pt x="4885" y="432"/>
                </a:lnTo>
                <a:lnTo>
                  <a:pt x="4991" y="406"/>
                </a:lnTo>
                <a:lnTo>
                  <a:pt x="5095" y="379"/>
                </a:lnTo>
                <a:lnTo>
                  <a:pt x="5197" y="351"/>
                </a:lnTo>
                <a:lnTo>
                  <a:pt x="5298" y="322"/>
                </a:lnTo>
                <a:lnTo>
                  <a:pt x="5396" y="291"/>
                </a:lnTo>
                <a:lnTo>
                  <a:pt x="5490" y="258"/>
                </a:lnTo>
                <a:lnTo>
                  <a:pt x="5583" y="224"/>
                </a:lnTo>
                <a:lnTo>
                  <a:pt x="5672" y="190"/>
                </a:lnTo>
                <a:lnTo>
                  <a:pt x="5760" y="153"/>
                </a:lnTo>
                <a:lnTo>
                  <a:pt x="5760" y="0"/>
                </a:lnTo>
              </a:path>
            </a:pathLst>
          </a:custGeom>
          <a:gradFill>
            <a:gsLst>
              <a:gs pos="0">
                <a:schemeClr val="bg2">
                  <a:lumMod val="20000"/>
                  <a:lumOff val="80000"/>
                  <a:alpha val="42000"/>
                </a:schemeClr>
              </a:gs>
              <a:gs pos="19000">
                <a:schemeClr val="bg2">
                  <a:alpha val="70000"/>
                </a:schemeClr>
              </a:gs>
              <a:gs pos="50000">
                <a:schemeClr val="bg2">
                  <a:lumMod val="60000"/>
                  <a:lumOff val="40000"/>
                  <a:alpha val="29000"/>
                </a:schemeClr>
              </a:gs>
              <a:gs pos="72000">
                <a:schemeClr val="bg2">
                  <a:lumMod val="60000"/>
                  <a:lumOff val="40000"/>
                  <a:alpha val="69000"/>
                </a:schemeClr>
              </a:gs>
              <a:gs pos="89000">
                <a:schemeClr val="bg2">
                  <a:lumMod val="40000"/>
                  <a:lumOff val="60000"/>
                  <a:alpha val="33000"/>
                </a:schemeClr>
              </a:gs>
              <a:gs pos="100000">
                <a:schemeClr val="bg2">
                  <a:lumMod val="20000"/>
                  <a:lumOff val="80000"/>
                  <a:alpha val="0"/>
                </a:schemeClr>
              </a:gs>
            </a:gsLst>
            <a:lin ang="108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5" name="Freeform 17"/>
          <p:cNvSpPr/>
          <p:nvPr/>
        </p:nvSpPr>
        <p:spPr>
          <a:xfrm>
            <a:off x="0" y="0"/>
            <a:ext cx="8786842" cy="1928802"/>
          </a:xfrm>
          <a:custGeom>
            <a:avLst/>
            <a:gdLst/>
            <a:ahLst/>
            <a:cxnLst>
              <a:cxn ang="0">
                <a:pos x="0" y="588"/>
              </a:cxn>
              <a:cxn ang="0">
                <a:pos x="371" y="599"/>
              </a:cxn>
              <a:cxn ang="0">
                <a:pos x="959" y="606"/>
              </a:cxn>
              <a:cxn ang="0">
                <a:pos x="1329" y="603"/>
              </a:cxn>
              <a:cxn ang="0">
                <a:pos x="1736" y="594"/>
              </a:cxn>
              <a:cxn ang="0">
                <a:pos x="2177" y="580"/>
              </a:cxn>
              <a:cxn ang="0">
                <a:pos x="2637" y="555"/>
              </a:cxn>
              <a:cxn ang="0">
                <a:pos x="3113" y="520"/>
              </a:cxn>
              <a:cxn ang="0">
                <a:pos x="3593" y="474"/>
              </a:cxn>
              <a:cxn ang="0">
                <a:pos x="3949" y="429"/>
              </a:cxn>
              <a:cxn ang="0">
                <a:pos x="4185" y="396"/>
              </a:cxn>
              <a:cxn ang="0">
                <a:pos x="4418" y="358"/>
              </a:cxn>
              <a:cxn ang="0">
                <a:pos x="4644" y="315"/>
              </a:cxn>
              <a:cxn ang="0">
                <a:pos x="4865" y="269"/>
              </a:cxn>
              <a:cxn ang="0">
                <a:pos x="5080" y="218"/>
              </a:cxn>
              <a:cxn ang="0">
                <a:pos x="5286" y="162"/>
              </a:cxn>
              <a:cxn ang="0">
                <a:pos x="5483" y="101"/>
              </a:cxn>
              <a:cxn ang="0">
                <a:pos x="5671" y="35"/>
              </a:cxn>
              <a:cxn ang="0">
                <a:pos x="5413" y="0"/>
              </a:cxn>
              <a:cxn ang="0">
                <a:pos x="5347" y="23"/>
              </a:cxn>
              <a:cxn ang="0">
                <a:pos x="5197" y="73"/>
              </a:cxn>
              <a:cxn ang="0">
                <a:pos x="5024" y="122"/>
              </a:cxn>
              <a:cxn ang="0">
                <a:pos x="4829" y="175"/>
              </a:cxn>
              <a:cxn ang="0">
                <a:pos x="4608" y="226"/>
              </a:cxn>
              <a:cxn ang="0">
                <a:pos x="4362" y="279"/>
              </a:cxn>
              <a:cxn ang="0">
                <a:pos x="4090" y="329"/>
              </a:cxn>
              <a:cxn ang="0">
                <a:pos x="3791" y="378"/>
              </a:cxn>
              <a:cxn ang="0">
                <a:pos x="3463" y="423"/>
              </a:cxn>
              <a:cxn ang="0">
                <a:pos x="3104" y="466"/>
              </a:cxn>
              <a:cxn ang="0">
                <a:pos x="2717" y="502"/>
              </a:cxn>
              <a:cxn ang="0">
                <a:pos x="2297" y="535"/>
              </a:cxn>
              <a:cxn ang="0">
                <a:pos x="1847" y="560"/>
              </a:cxn>
              <a:cxn ang="0">
                <a:pos x="1363" y="578"/>
              </a:cxn>
              <a:cxn ang="0">
                <a:pos x="845" y="589"/>
              </a:cxn>
              <a:cxn ang="0">
                <a:pos x="290" y="591"/>
              </a:cxn>
              <a:cxn ang="0">
                <a:pos x="0" y="588"/>
              </a:cxn>
            </a:cxnLst>
            <a:rect l="0" t="0" r="r" b="b"/>
            <a:pathLst>
              <a:path w="5760" h="606">
                <a:moveTo>
                  <a:pt x="0" y="588"/>
                </a:moveTo>
                <a:lnTo>
                  <a:pt x="0" y="588"/>
                </a:lnTo>
                <a:lnTo>
                  <a:pt x="172" y="594"/>
                </a:lnTo>
                <a:lnTo>
                  <a:pt x="371" y="599"/>
                </a:lnTo>
                <a:lnTo>
                  <a:pt x="637" y="604"/>
                </a:lnTo>
                <a:lnTo>
                  <a:pt x="959" y="606"/>
                </a:lnTo>
                <a:lnTo>
                  <a:pt x="1137" y="604"/>
                </a:lnTo>
                <a:lnTo>
                  <a:pt x="1329" y="603"/>
                </a:lnTo>
                <a:lnTo>
                  <a:pt x="1528" y="599"/>
                </a:lnTo>
                <a:lnTo>
                  <a:pt x="1736" y="594"/>
                </a:lnTo>
                <a:lnTo>
                  <a:pt x="1954" y="588"/>
                </a:lnTo>
                <a:lnTo>
                  <a:pt x="2177" y="580"/>
                </a:lnTo>
                <a:lnTo>
                  <a:pt x="2405" y="568"/>
                </a:lnTo>
                <a:lnTo>
                  <a:pt x="2637" y="555"/>
                </a:lnTo>
                <a:lnTo>
                  <a:pt x="2875" y="540"/>
                </a:lnTo>
                <a:lnTo>
                  <a:pt x="3113" y="520"/>
                </a:lnTo>
                <a:lnTo>
                  <a:pt x="3352" y="499"/>
                </a:lnTo>
                <a:lnTo>
                  <a:pt x="3593" y="474"/>
                </a:lnTo>
                <a:lnTo>
                  <a:pt x="3831" y="446"/>
                </a:lnTo>
                <a:lnTo>
                  <a:pt x="3949" y="429"/>
                </a:lnTo>
                <a:lnTo>
                  <a:pt x="4068" y="413"/>
                </a:lnTo>
                <a:lnTo>
                  <a:pt x="4185" y="396"/>
                </a:lnTo>
                <a:lnTo>
                  <a:pt x="4303" y="376"/>
                </a:lnTo>
                <a:lnTo>
                  <a:pt x="4418" y="358"/>
                </a:lnTo>
                <a:lnTo>
                  <a:pt x="4532" y="337"/>
                </a:lnTo>
                <a:lnTo>
                  <a:pt x="4644" y="315"/>
                </a:lnTo>
                <a:lnTo>
                  <a:pt x="4757" y="292"/>
                </a:lnTo>
                <a:lnTo>
                  <a:pt x="4865" y="269"/>
                </a:lnTo>
                <a:lnTo>
                  <a:pt x="4974" y="244"/>
                </a:lnTo>
                <a:lnTo>
                  <a:pt x="5080" y="218"/>
                </a:lnTo>
                <a:lnTo>
                  <a:pt x="5184" y="190"/>
                </a:lnTo>
                <a:lnTo>
                  <a:pt x="5286" y="162"/>
                </a:lnTo>
                <a:lnTo>
                  <a:pt x="5385" y="132"/>
                </a:lnTo>
                <a:lnTo>
                  <a:pt x="5483" y="101"/>
                </a:lnTo>
                <a:lnTo>
                  <a:pt x="5578" y="69"/>
                </a:lnTo>
                <a:lnTo>
                  <a:pt x="5671" y="35"/>
                </a:lnTo>
                <a:lnTo>
                  <a:pt x="5760" y="0"/>
                </a:lnTo>
                <a:lnTo>
                  <a:pt x="5413" y="0"/>
                </a:lnTo>
                <a:lnTo>
                  <a:pt x="5413" y="0"/>
                </a:lnTo>
                <a:lnTo>
                  <a:pt x="5347" y="23"/>
                </a:lnTo>
                <a:lnTo>
                  <a:pt x="5275" y="48"/>
                </a:lnTo>
                <a:lnTo>
                  <a:pt x="5197" y="73"/>
                </a:lnTo>
                <a:lnTo>
                  <a:pt x="5113" y="97"/>
                </a:lnTo>
                <a:lnTo>
                  <a:pt x="5024" y="122"/>
                </a:lnTo>
                <a:lnTo>
                  <a:pt x="4930" y="149"/>
                </a:lnTo>
                <a:lnTo>
                  <a:pt x="4829" y="175"/>
                </a:lnTo>
                <a:lnTo>
                  <a:pt x="4722" y="200"/>
                </a:lnTo>
                <a:lnTo>
                  <a:pt x="4608" y="226"/>
                </a:lnTo>
                <a:lnTo>
                  <a:pt x="4489" y="253"/>
                </a:lnTo>
                <a:lnTo>
                  <a:pt x="4362" y="279"/>
                </a:lnTo>
                <a:lnTo>
                  <a:pt x="4230" y="304"/>
                </a:lnTo>
                <a:lnTo>
                  <a:pt x="4090" y="329"/>
                </a:lnTo>
                <a:lnTo>
                  <a:pt x="3943" y="353"/>
                </a:lnTo>
                <a:lnTo>
                  <a:pt x="3791" y="378"/>
                </a:lnTo>
                <a:lnTo>
                  <a:pt x="3629" y="401"/>
                </a:lnTo>
                <a:lnTo>
                  <a:pt x="3463" y="423"/>
                </a:lnTo>
                <a:lnTo>
                  <a:pt x="3288" y="444"/>
                </a:lnTo>
                <a:lnTo>
                  <a:pt x="3104" y="466"/>
                </a:lnTo>
                <a:lnTo>
                  <a:pt x="2915" y="484"/>
                </a:lnTo>
                <a:lnTo>
                  <a:pt x="2717" y="502"/>
                </a:lnTo>
                <a:lnTo>
                  <a:pt x="2512" y="518"/>
                </a:lnTo>
                <a:lnTo>
                  <a:pt x="2297" y="535"/>
                </a:lnTo>
                <a:lnTo>
                  <a:pt x="2076" y="548"/>
                </a:lnTo>
                <a:lnTo>
                  <a:pt x="1847" y="560"/>
                </a:lnTo>
                <a:lnTo>
                  <a:pt x="1609" y="570"/>
                </a:lnTo>
                <a:lnTo>
                  <a:pt x="1363" y="578"/>
                </a:lnTo>
                <a:lnTo>
                  <a:pt x="1107" y="585"/>
                </a:lnTo>
                <a:lnTo>
                  <a:pt x="845" y="589"/>
                </a:lnTo>
                <a:lnTo>
                  <a:pt x="573" y="591"/>
                </a:lnTo>
                <a:lnTo>
                  <a:pt x="290" y="591"/>
                </a:lnTo>
                <a:lnTo>
                  <a:pt x="0" y="588"/>
                </a:lnTo>
                <a:lnTo>
                  <a:pt x="0" y="588"/>
                </a:lnTo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9000">
                <a:schemeClr val="bg1">
                  <a:lumMod val="85000"/>
                </a:schemeClr>
              </a:gs>
              <a:gs pos="50000">
                <a:schemeClr val="bg1">
                  <a:lumMod val="85000"/>
                  <a:alpha val="46000"/>
                </a:schemeClr>
              </a:gs>
              <a:gs pos="72000">
                <a:schemeClr val="bg1">
                  <a:lumMod val="85000"/>
                  <a:alpha val="45000"/>
                </a:schemeClr>
              </a:gs>
              <a:gs pos="89000">
                <a:schemeClr val="bg1">
                  <a:lumMod val="75000"/>
                  <a:alpha val="12000"/>
                </a:schemeClr>
              </a:gs>
              <a:gs pos="100000">
                <a:schemeClr val="bg2">
                  <a:lumMod val="60000"/>
                  <a:lumOff val="40000"/>
                  <a:alpha val="0"/>
                </a:schemeClr>
              </a:gs>
            </a:gsLst>
            <a:lin ang="10800000" scaled="0"/>
          </a:gradFill>
          <a:ln w="9525">
            <a:noFill/>
            <a:round/>
          </a:ln>
          <a:effectLst>
            <a:innerShdw blurRad="63500" dist="50800" dir="5400000">
              <a:schemeClr val="bg1">
                <a:lumMod val="95000"/>
                <a:alpha val="50000"/>
              </a:schemeClr>
            </a:innerShdw>
          </a:effectLst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71600" y="2571744"/>
            <a:ext cx="7486680" cy="957706"/>
          </a:xfrm>
        </p:spPr>
        <p:txBody>
          <a:bodyPr/>
          <a:lstStyle>
            <a:lvl1pPr algn="l">
              <a:defRPr sz="50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539218"/>
            <a:ext cx="7486680" cy="571504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B13F3C7D-C44F-4366-82B1-4C4A2D50ED83}" type="datetime1">
              <a:rPr lang="ko-KR" altLang="en-US"/>
              <a:pPr>
                <a:defRPr lang="ko-KR" altLang="en-US"/>
              </a:pPr>
              <a:t>2019-11-21</a:t>
            </a:fld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en-US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en-US" altLang="en-US"/>
              <a:pPr>
                <a:defRPr lang="ko-KR" altLang="en-US"/>
              </a:pPr>
              <a:t>‹#›</a:t>
            </a:fld>
            <a:endParaRPr lang="en-US" altLang="en-US"/>
          </a:p>
        </p:txBody>
      </p:sp>
      <p:pic>
        <p:nvPicPr>
          <p:cNvPr id="16" name="그림 15" descr="라인.png"/>
          <p:cNvPicPr>
            <a:picLocks noChangeAspect="1"/>
          </p:cNvPicPr>
          <p:nvPr/>
        </p:nvPicPr>
        <p:blipFill rotWithShape="1">
          <a:blip r:embed="rId2">
            <a:alphaModFix/>
            <a:lum contrast="20000"/>
          </a:blip>
          <a:stretch>
            <a:fillRect/>
          </a:stretch>
        </p:blipFill>
        <p:spPr>
          <a:xfrm flipV="1">
            <a:off x="0" y="-4"/>
            <a:ext cx="5148943" cy="263434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76FDB3C7-5054-4286-85C3-4F59C1C046CC}" type="datetime1">
              <a:rPr lang="ko-KR" altLang="en-US"/>
              <a:pPr>
                <a:defRPr lang="ko-KR" altLang="en-US"/>
              </a:pPr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3810B068-B361-4947-BC31-3FFBE4975B8E}" type="datetime1">
              <a:rPr lang="ko-KR" altLang="en-US"/>
              <a:pPr>
                <a:defRPr lang="ko-KR" altLang="en-US"/>
              </a:pPr>
              <a:t>2019-11-21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구역 머리글" type="secHead" preserve="1">
  <p:cSld name="구역 머리글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>
          <a:xfrm>
            <a:off x="1626725" y="4019335"/>
            <a:ext cx="5445583" cy="2410050"/>
          </a:xfrm>
          <a:custGeom>
            <a:avLst/>
            <a:gdLst/>
            <a:ahLst/>
            <a:cxnLst>
              <a:cxn ang="0">
                <a:pos x="2756" y="8"/>
              </a:cxn>
              <a:cxn ang="0">
                <a:pos x="2212" y="48"/>
              </a:cxn>
              <a:cxn ang="0">
                <a:pos x="1574" y="118"/>
              </a:cxn>
              <a:cxn ang="0">
                <a:pos x="1172" y="176"/>
              </a:cxn>
              <a:cxn ang="0">
                <a:pos x="786" y="248"/>
              </a:cxn>
              <a:cxn ang="0">
                <a:pos x="450" y="334"/>
              </a:cxn>
              <a:cxn ang="0">
                <a:pos x="266" y="402"/>
              </a:cxn>
              <a:cxn ang="0">
                <a:pos x="154" y="456"/>
              </a:cxn>
              <a:cxn ang="0">
                <a:pos x="72" y="516"/>
              </a:cxn>
              <a:cxn ang="0">
                <a:pos x="18" y="580"/>
              </a:cxn>
              <a:cxn ang="0">
                <a:pos x="0" y="648"/>
              </a:cxn>
              <a:cxn ang="0">
                <a:pos x="8" y="704"/>
              </a:cxn>
              <a:cxn ang="0">
                <a:pos x="50" y="784"/>
              </a:cxn>
              <a:cxn ang="0">
                <a:pos x="126" y="856"/>
              </a:cxn>
              <a:cxn ang="0">
                <a:pos x="232" y="922"/>
              </a:cxn>
              <a:cxn ang="0">
                <a:pos x="368" y="984"/>
              </a:cxn>
              <a:cxn ang="0">
                <a:pos x="528" y="1038"/>
              </a:cxn>
              <a:cxn ang="0">
                <a:pos x="712" y="1088"/>
              </a:cxn>
              <a:cxn ang="0">
                <a:pos x="1136" y="1168"/>
              </a:cxn>
              <a:cxn ang="0">
                <a:pos x="1620" y="1228"/>
              </a:cxn>
              <a:cxn ang="0">
                <a:pos x="2144" y="1270"/>
              </a:cxn>
              <a:cxn ang="0">
                <a:pos x="2684" y="1290"/>
              </a:cxn>
              <a:cxn ang="0">
                <a:pos x="3222" y="1294"/>
              </a:cxn>
              <a:cxn ang="0">
                <a:pos x="3734" y="1282"/>
              </a:cxn>
              <a:cxn ang="0">
                <a:pos x="4202" y="1252"/>
              </a:cxn>
              <a:cxn ang="0">
                <a:pos x="4180" y="1238"/>
              </a:cxn>
              <a:cxn ang="0">
                <a:pos x="3458" y="1216"/>
              </a:cxn>
              <a:cxn ang="0">
                <a:pos x="2792" y="1180"/>
              </a:cxn>
              <a:cxn ang="0">
                <a:pos x="2258" y="1136"/>
              </a:cxn>
              <a:cxn ang="0">
                <a:pos x="1736" y="1078"/>
              </a:cxn>
              <a:cxn ang="0">
                <a:pos x="1264" y="998"/>
              </a:cxn>
              <a:cxn ang="0">
                <a:pos x="1058" y="950"/>
              </a:cxn>
              <a:cxn ang="0">
                <a:pos x="880" y="896"/>
              </a:cxn>
              <a:cxn ang="0">
                <a:pos x="734" y="836"/>
              </a:cxn>
              <a:cxn ang="0">
                <a:pos x="622" y="770"/>
              </a:cxn>
              <a:cxn ang="0">
                <a:pos x="552" y="696"/>
              </a:cxn>
              <a:cxn ang="0">
                <a:pos x="534" y="658"/>
              </a:cxn>
              <a:cxn ang="0">
                <a:pos x="528" y="616"/>
              </a:cxn>
              <a:cxn ang="0">
                <a:pos x="532" y="578"/>
              </a:cxn>
              <a:cxn ang="0">
                <a:pos x="552" y="526"/>
              </a:cxn>
              <a:cxn ang="0">
                <a:pos x="590" y="476"/>
              </a:cxn>
              <a:cxn ang="0">
                <a:pos x="642" y="432"/>
              </a:cxn>
              <a:cxn ang="0">
                <a:pos x="762" y="366"/>
              </a:cxn>
              <a:cxn ang="0">
                <a:pos x="950" y="298"/>
              </a:cxn>
              <a:cxn ang="0">
                <a:pos x="1178" y="242"/>
              </a:cxn>
              <a:cxn ang="0">
                <a:pos x="1528" y="180"/>
              </a:cxn>
              <a:cxn ang="0">
                <a:pos x="2110" y="102"/>
              </a:cxn>
              <a:cxn ang="0">
                <a:pos x="2880" y="0"/>
              </a:cxn>
            </a:cxnLst>
            <a:rect l="0" t="0" r="r" b="b"/>
            <a:pathLst>
              <a:path w="4344" h="1294">
                <a:moveTo>
                  <a:pt x="2880" y="0"/>
                </a:moveTo>
                <a:lnTo>
                  <a:pt x="2880" y="0"/>
                </a:lnTo>
                <a:lnTo>
                  <a:pt x="2756" y="8"/>
                </a:lnTo>
                <a:lnTo>
                  <a:pt x="2614" y="16"/>
                </a:lnTo>
                <a:lnTo>
                  <a:pt x="2430" y="30"/>
                </a:lnTo>
                <a:lnTo>
                  <a:pt x="2212" y="48"/>
                </a:lnTo>
                <a:lnTo>
                  <a:pt x="1968" y="72"/>
                </a:lnTo>
                <a:lnTo>
                  <a:pt x="1708" y="100"/>
                </a:lnTo>
                <a:lnTo>
                  <a:pt x="1574" y="118"/>
                </a:lnTo>
                <a:lnTo>
                  <a:pt x="1440" y="134"/>
                </a:lnTo>
                <a:lnTo>
                  <a:pt x="1306" y="154"/>
                </a:lnTo>
                <a:lnTo>
                  <a:pt x="1172" y="176"/>
                </a:lnTo>
                <a:lnTo>
                  <a:pt x="1040" y="198"/>
                </a:lnTo>
                <a:lnTo>
                  <a:pt x="912" y="222"/>
                </a:lnTo>
                <a:lnTo>
                  <a:pt x="786" y="248"/>
                </a:lnTo>
                <a:lnTo>
                  <a:pt x="668" y="274"/>
                </a:lnTo>
                <a:lnTo>
                  <a:pt x="556" y="304"/>
                </a:lnTo>
                <a:lnTo>
                  <a:pt x="450" y="334"/>
                </a:lnTo>
                <a:lnTo>
                  <a:pt x="354" y="366"/>
                </a:lnTo>
                <a:lnTo>
                  <a:pt x="308" y="384"/>
                </a:lnTo>
                <a:lnTo>
                  <a:pt x="266" y="402"/>
                </a:lnTo>
                <a:lnTo>
                  <a:pt x="226" y="418"/>
                </a:lnTo>
                <a:lnTo>
                  <a:pt x="188" y="438"/>
                </a:lnTo>
                <a:lnTo>
                  <a:pt x="154" y="456"/>
                </a:lnTo>
                <a:lnTo>
                  <a:pt x="124" y="476"/>
                </a:lnTo>
                <a:lnTo>
                  <a:pt x="96" y="496"/>
                </a:lnTo>
                <a:lnTo>
                  <a:pt x="72" y="516"/>
                </a:lnTo>
                <a:lnTo>
                  <a:pt x="50" y="536"/>
                </a:lnTo>
                <a:lnTo>
                  <a:pt x="32" y="558"/>
                </a:lnTo>
                <a:lnTo>
                  <a:pt x="18" y="580"/>
                </a:lnTo>
                <a:lnTo>
                  <a:pt x="8" y="602"/>
                </a:lnTo>
                <a:lnTo>
                  <a:pt x="2" y="624"/>
                </a:lnTo>
                <a:lnTo>
                  <a:pt x="0" y="648"/>
                </a:lnTo>
                <a:lnTo>
                  <a:pt x="0" y="648"/>
                </a:lnTo>
                <a:lnTo>
                  <a:pt x="2" y="676"/>
                </a:lnTo>
                <a:lnTo>
                  <a:pt x="8" y="704"/>
                </a:lnTo>
                <a:lnTo>
                  <a:pt x="18" y="732"/>
                </a:lnTo>
                <a:lnTo>
                  <a:pt x="32" y="758"/>
                </a:lnTo>
                <a:lnTo>
                  <a:pt x="50" y="784"/>
                </a:lnTo>
                <a:lnTo>
                  <a:pt x="72" y="808"/>
                </a:lnTo>
                <a:lnTo>
                  <a:pt x="98" y="832"/>
                </a:lnTo>
                <a:lnTo>
                  <a:pt x="126" y="856"/>
                </a:lnTo>
                <a:lnTo>
                  <a:pt x="158" y="880"/>
                </a:lnTo>
                <a:lnTo>
                  <a:pt x="194" y="902"/>
                </a:lnTo>
                <a:lnTo>
                  <a:pt x="232" y="922"/>
                </a:lnTo>
                <a:lnTo>
                  <a:pt x="274" y="944"/>
                </a:lnTo>
                <a:lnTo>
                  <a:pt x="320" y="964"/>
                </a:lnTo>
                <a:lnTo>
                  <a:pt x="368" y="984"/>
                </a:lnTo>
                <a:lnTo>
                  <a:pt x="418" y="1002"/>
                </a:lnTo>
                <a:lnTo>
                  <a:pt x="472" y="1020"/>
                </a:lnTo>
                <a:lnTo>
                  <a:pt x="528" y="1038"/>
                </a:lnTo>
                <a:lnTo>
                  <a:pt x="586" y="1056"/>
                </a:lnTo>
                <a:lnTo>
                  <a:pt x="648" y="1072"/>
                </a:lnTo>
                <a:lnTo>
                  <a:pt x="712" y="1088"/>
                </a:lnTo>
                <a:lnTo>
                  <a:pt x="844" y="1116"/>
                </a:lnTo>
                <a:lnTo>
                  <a:pt x="986" y="1144"/>
                </a:lnTo>
                <a:lnTo>
                  <a:pt x="1136" y="1168"/>
                </a:lnTo>
                <a:lnTo>
                  <a:pt x="1292" y="1192"/>
                </a:lnTo>
                <a:lnTo>
                  <a:pt x="1454" y="1212"/>
                </a:lnTo>
                <a:lnTo>
                  <a:pt x="1620" y="1228"/>
                </a:lnTo>
                <a:lnTo>
                  <a:pt x="1792" y="1244"/>
                </a:lnTo>
                <a:lnTo>
                  <a:pt x="1966" y="1258"/>
                </a:lnTo>
                <a:lnTo>
                  <a:pt x="2144" y="1270"/>
                </a:lnTo>
                <a:lnTo>
                  <a:pt x="2322" y="1278"/>
                </a:lnTo>
                <a:lnTo>
                  <a:pt x="2504" y="1286"/>
                </a:lnTo>
                <a:lnTo>
                  <a:pt x="2684" y="1290"/>
                </a:lnTo>
                <a:lnTo>
                  <a:pt x="2864" y="1294"/>
                </a:lnTo>
                <a:lnTo>
                  <a:pt x="3044" y="1294"/>
                </a:lnTo>
                <a:lnTo>
                  <a:pt x="3222" y="1294"/>
                </a:lnTo>
                <a:lnTo>
                  <a:pt x="3396" y="1292"/>
                </a:lnTo>
                <a:lnTo>
                  <a:pt x="3568" y="1288"/>
                </a:lnTo>
                <a:lnTo>
                  <a:pt x="3734" y="1282"/>
                </a:lnTo>
                <a:lnTo>
                  <a:pt x="3896" y="1274"/>
                </a:lnTo>
                <a:lnTo>
                  <a:pt x="4052" y="1264"/>
                </a:lnTo>
                <a:lnTo>
                  <a:pt x="4202" y="1252"/>
                </a:lnTo>
                <a:lnTo>
                  <a:pt x="4344" y="1240"/>
                </a:lnTo>
                <a:lnTo>
                  <a:pt x="4344" y="1240"/>
                </a:lnTo>
                <a:lnTo>
                  <a:pt x="4180" y="1238"/>
                </a:lnTo>
                <a:lnTo>
                  <a:pt x="3992" y="1234"/>
                </a:lnTo>
                <a:lnTo>
                  <a:pt x="3748" y="1226"/>
                </a:lnTo>
                <a:lnTo>
                  <a:pt x="3458" y="1216"/>
                </a:lnTo>
                <a:lnTo>
                  <a:pt x="3136" y="1200"/>
                </a:lnTo>
                <a:lnTo>
                  <a:pt x="2966" y="1192"/>
                </a:lnTo>
                <a:lnTo>
                  <a:pt x="2792" y="1180"/>
                </a:lnTo>
                <a:lnTo>
                  <a:pt x="2614" y="1168"/>
                </a:lnTo>
                <a:lnTo>
                  <a:pt x="2436" y="1152"/>
                </a:lnTo>
                <a:lnTo>
                  <a:pt x="2258" y="1136"/>
                </a:lnTo>
                <a:lnTo>
                  <a:pt x="2080" y="1118"/>
                </a:lnTo>
                <a:lnTo>
                  <a:pt x="1906" y="1100"/>
                </a:lnTo>
                <a:lnTo>
                  <a:pt x="1736" y="1078"/>
                </a:lnTo>
                <a:lnTo>
                  <a:pt x="1570" y="1052"/>
                </a:lnTo>
                <a:lnTo>
                  <a:pt x="1414" y="1026"/>
                </a:lnTo>
                <a:lnTo>
                  <a:pt x="1264" y="998"/>
                </a:lnTo>
                <a:lnTo>
                  <a:pt x="1192" y="982"/>
                </a:lnTo>
                <a:lnTo>
                  <a:pt x="1124" y="966"/>
                </a:lnTo>
                <a:lnTo>
                  <a:pt x="1058" y="950"/>
                </a:lnTo>
                <a:lnTo>
                  <a:pt x="996" y="932"/>
                </a:lnTo>
                <a:lnTo>
                  <a:pt x="936" y="914"/>
                </a:lnTo>
                <a:lnTo>
                  <a:pt x="880" y="896"/>
                </a:lnTo>
                <a:lnTo>
                  <a:pt x="828" y="878"/>
                </a:lnTo>
                <a:lnTo>
                  <a:pt x="778" y="858"/>
                </a:lnTo>
                <a:lnTo>
                  <a:pt x="734" y="836"/>
                </a:lnTo>
                <a:lnTo>
                  <a:pt x="692" y="816"/>
                </a:lnTo>
                <a:lnTo>
                  <a:pt x="654" y="792"/>
                </a:lnTo>
                <a:lnTo>
                  <a:pt x="622" y="770"/>
                </a:lnTo>
                <a:lnTo>
                  <a:pt x="594" y="746"/>
                </a:lnTo>
                <a:lnTo>
                  <a:pt x="570" y="722"/>
                </a:lnTo>
                <a:lnTo>
                  <a:pt x="552" y="696"/>
                </a:lnTo>
                <a:lnTo>
                  <a:pt x="546" y="684"/>
                </a:lnTo>
                <a:lnTo>
                  <a:pt x="538" y="670"/>
                </a:lnTo>
                <a:lnTo>
                  <a:pt x="534" y="658"/>
                </a:lnTo>
                <a:lnTo>
                  <a:pt x="530" y="644"/>
                </a:lnTo>
                <a:lnTo>
                  <a:pt x="528" y="630"/>
                </a:lnTo>
                <a:lnTo>
                  <a:pt x="528" y="616"/>
                </a:lnTo>
                <a:lnTo>
                  <a:pt x="528" y="616"/>
                </a:lnTo>
                <a:lnTo>
                  <a:pt x="530" y="596"/>
                </a:lnTo>
                <a:lnTo>
                  <a:pt x="532" y="578"/>
                </a:lnTo>
                <a:lnTo>
                  <a:pt x="538" y="560"/>
                </a:lnTo>
                <a:lnTo>
                  <a:pt x="544" y="542"/>
                </a:lnTo>
                <a:lnTo>
                  <a:pt x="552" y="526"/>
                </a:lnTo>
                <a:lnTo>
                  <a:pt x="564" y="508"/>
                </a:lnTo>
                <a:lnTo>
                  <a:pt x="576" y="492"/>
                </a:lnTo>
                <a:lnTo>
                  <a:pt x="590" y="476"/>
                </a:lnTo>
                <a:lnTo>
                  <a:pt x="606" y="462"/>
                </a:lnTo>
                <a:lnTo>
                  <a:pt x="624" y="446"/>
                </a:lnTo>
                <a:lnTo>
                  <a:pt x="642" y="432"/>
                </a:lnTo>
                <a:lnTo>
                  <a:pt x="664" y="418"/>
                </a:lnTo>
                <a:lnTo>
                  <a:pt x="710" y="390"/>
                </a:lnTo>
                <a:lnTo>
                  <a:pt x="762" y="366"/>
                </a:lnTo>
                <a:lnTo>
                  <a:pt x="820" y="342"/>
                </a:lnTo>
                <a:lnTo>
                  <a:pt x="882" y="320"/>
                </a:lnTo>
                <a:lnTo>
                  <a:pt x="950" y="298"/>
                </a:lnTo>
                <a:lnTo>
                  <a:pt x="1022" y="278"/>
                </a:lnTo>
                <a:lnTo>
                  <a:pt x="1098" y="260"/>
                </a:lnTo>
                <a:lnTo>
                  <a:pt x="1178" y="242"/>
                </a:lnTo>
                <a:lnTo>
                  <a:pt x="1260" y="224"/>
                </a:lnTo>
                <a:lnTo>
                  <a:pt x="1348" y="208"/>
                </a:lnTo>
                <a:lnTo>
                  <a:pt x="1528" y="180"/>
                </a:lnTo>
                <a:lnTo>
                  <a:pt x="1718" y="152"/>
                </a:lnTo>
                <a:lnTo>
                  <a:pt x="1912" y="126"/>
                </a:lnTo>
                <a:lnTo>
                  <a:pt x="2110" y="102"/>
                </a:lnTo>
                <a:lnTo>
                  <a:pt x="2506" y="54"/>
                </a:lnTo>
                <a:lnTo>
                  <a:pt x="2696" y="28"/>
                </a:lnTo>
                <a:lnTo>
                  <a:pt x="2880" y="0"/>
                </a:lnTo>
                <a:lnTo>
                  <a:pt x="2880" y="0"/>
                </a:lnTo>
              </a:path>
            </a:pathLst>
          </a:custGeom>
          <a:gradFill>
            <a:gsLst>
              <a:gs pos="0">
                <a:schemeClr val="bg1">
                  <a:lumMod val="95000"/>
                  <a:alpha val="0"/>
                </a:schemeClr>
              </a:gs>
              <a:gs pos="19000">
                <a:schemeClr val="bg1">
                  <a:lumMod val="85000"/>
                  <a:alpha val="34000"/>
                </a:schemeClr>
              </a:gs>
              <a:gs pos="50000">
                <a:schemeClr val="bg1">
                  <a:lumMod val="85000"/>
                  <a:alpha val="26000"/>
                </a:schemeClr>
              </a:gs>
              <a:gs pos="72000">
                <a:schemeClr val="bg1">
                  <a:lumMod val="85000"/>
                  <a:alpha val="2000"/>
                </a:schemeClr>
              </a:gs>
              <a:gs pos="89000">
                <a:schemeClr val="bg1">
                  <a:lumMod val="75000"/>
                  <a:alpha val="2000"/>
                </a:schemeClr>
              </a:gs>
              <a:gs pos="100000">
                <a:schemeClr val="bg2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285720" y="4013206"/>
            <a:ext cx="4859782" cy="2555234"/>
          </a:xfrm>
          <a:custGeom>
            <a:avLst/>
            <a:gdLst>
              <a:gd name="connsiteX0" fmla="*/ 0 w 9958422"/>
              <a:gd name="connsiteY0" fmla="*/ 1244600 h 2489200"/>
              <a:gd name="connsiteX1" fmla="*/ 3771763 w 9958422"/>
              <a:gd name="connsiteY1" fmla="*/ 37155 h 2489200"/>
              <a:gd name="connsiteX2" fmla="*/ 4979213 w 9958422"/>
              <a:gd name="connsiteY2" fmla="*/ 6 h 2489200"/>
              <a:gd name="connsiteX3" fmla="*/ 6186666 w 9958422"/>
              <a:gd name="connsiteY3" fmla="*/ 37155 h 2489200"/>
              <a:gd name="connsiteX4" fmla="*/ 9958423 w 9958422"/>
              <a:gd name="connsiteY4" fmla="*/ 1244614 h 2489200"/>
              <a:gd name="connsiteX5" fmla="*/ 6186662 w 9958422"/>
              <a:gd name="connsiteY5" fmla="*/ 2452065 h 2489200"/>
              <a:gd name="connsiteX6" fmla="*/ 4979211 w 9958422"/>
              <a:gd name="connsiteY6" fmla="*/ 2489214 h 2489200"/>
              <a:gd name="connsiteX7" fmla="*/ 3771759 w 9958422"/>
              <a:gd name="connsiteY7" fmla="*/ 2452065 h 2489200"/>
              <a:gd name="connsiteX8" fmla="*/ 1 w 9958422"/>
              <a:gd name="connsiteY8" fmla="*/ 1244608 h 2489200"/>
              <a:gd name="connsiteX9" fmla="*/ 0 w 9958422"/>
              <a:gd name="connsiteY9" fmla="*/ 1244600 h 2489200"/>
              <a:gd name="connsiteX0" fmla="*/ 6186672 w 10049873"/>
              <a:gd name="connsiteY0" fmla="*/ 2452059 h 2489208"/>
              <a:gd name="connsiteX1" fmla="*/ 4979221 w 10049873"/>
              <a:gd name="connsiteY1" fmla="*/ 2489208 h 2489208"/>
              <a:gd name="connsiteX2" fmla="*/ 3771769 w 10049873"/>
              <a:gd name="connsiteY2" fmla="*/ 2452059 h 2489208"/>
              <a:gd name="connsiteX3" fmla="*/ 11 w 10049873"/>
              <a:gd name="connsiteY3" fmla="*/ 1244602 h 2489208"/>
              <a:gd name="connsiteX4" fmla="*/ 10 w 10049873"/>
              <a:gd name="connsiteY4" fmla="*/ 1244594 h 2489208"/>
              <a:gd name="connsiteX5" fmla="*/ 3771773 w 10049873"/>
              <a:gd name="connsiteY5" fmla="*/ 37149 h 2489208"/>
              <a:gd name="connsiteX6" fmla="*/ 4979223 w 10049873"/>
              <a:gd name="connsiteY6" fmla="*/ 0 h 2489208"/>
              <a:gd name="connsiteX7" fmla="*/ 6186676 w 10049873"/>
              <a:gd name="connsiteY7" fmla="*/ 37149 h 2489208"/>
              <a:gd name="connsiteX8" fmla="*/ 10049873 w 10049873"/>
              <a:gd name="connsiteY8" fmla="*/ 1336048 h 2489208"/>
              <a:gd name="connsiteX0" fmla="*/ 6186672 w 6186676"/>
              <a:gd name="connsiteY0" fmla="*/ 2452059 h 2489208"/>
              <a:gd name="connsiteX1" fmla="*/ 4979221 w 6186676"/>
              <a:gd name="connsiteY1" fmla="*/ 2489208 h 2489208"/>
              <a:gd name="connsiteX2" fmla="*/ 3771769 w 6186676"/>
              <a:gd name="connsiteY2" fmla="*/ 2452059 h 2489208"/>
              <a:gd name="connsiteX3" fmla="*/ 11 w 6186676"/>
              <a:gd name="connsiteY3" fmla="*/ 1244602 h 2489208"/>
              <a:gd name="connsiteX4" fmla="*/ 10 w 6186676"/>
              <a:gd name="connsiteY4" fmla="*/ 1244594 h 2489208"/>
              <a:gd name="connsiteX5" fmla="*/ 3771773 w 6186676"/>
              <a:gd name="connsiteY5" fmla="*/ 37149 h 2489208"/>
              <a:gd name="connsiteX6" fmla="*/ 4979223 w 6186676"/>
              <a:gd name="connsiteY6" fmla="*/ 0 h 2489208"/>
              <a:gd name="connsiteX7" fmla="*/ 6186676 w 6186676"/>
              <a:gd name="connsiteY7" fmla="*/ 37149 h 2489208"/>
              <a:gd name="connsiteX0" fmla="*/ 6186672 w 6186672"/>
              <a:gd name="connsiteY0" fmla="*/ 2452059 h 2489208"/>
              <a:gd name="connsiteX1" fmla="*/ 4979221 w 6186672"/>
              <a:gd name="connsiteY1" fmla="*/ 2489208 h 2489208"/>
              <a:gd name="connsiteX2" fmla="*/ 3771769 w 6186672"/>
              <a:gd name="connsiteY2" fmla="*/ 2452059 h 2489208"/>
              <a:gd name="connsiteX3" fmla="*/ 11 w 6186672"/>
              <a:gd name="connsiteY3" fmla="*/ 1244602 h 2489208"/>
              <a:gd name="connsiteX4" fmla="*/ 10 w 6186672"/>
              <a:gd name="connsiteY4" fmla="*/ 1244594 h 2489208"/>
              <a:gd name="connsiteX5" fmla="*/ 3771773 w 6186672"/>
              <a:gd name="connsiteY5" fmla="*/ 37149 h 2489208"/>
              <a:gd name="connsiteX6" fmla="*/ 4979223 w 6186672"/>
              <a:gd name="connsiteY6" fmla="*/ 0 h 2489208"/>
              <a:gd name="connsiteX0" fmla="*/ 6189832 w 6189832"/>
              <a:gd name="connsiteY0" fmla="*/ 2501249 h 2525922"/>
              <a:gd name="connsiteX1" fmla="*/ 4979221 w 6189832"/>
              <a:gd name="connsiteY1" fmla="*/ 2489208 h 2525922"/>
              <a:gd name="connsiteX2" fmla="*/ 3771769 w 6189832"/>
              <a:gd name="connsiteY2" fmla="*/ 2452059 h 2525922"/>
              <a:gd name="connsiteX3" fmla="*/ 11 w 6189832"/>
              <a:gd name="connsiteY3" fmla="*/ 1244602 h 2525922"/>
              <a:gd name="connsiteX4" fmla="*/ 10 w 6189832"/>
              <a:gd name="connsiteY4" fmla="*/ 1244594 h 2525922"/>
              <a:gd name="connsiteX5" fmla="*/ 3771773 w 6189832"/>
              <a:gd name="connsiteY5" fmla="*/ 37149 h 2525922"/>
              <a:gd name="connsiteX6" fmla="*/ 4979223 w 6189832"/>
              <a:gd name="connsiteY6" fmla="*/ 0 h 2525922"/>
              <a:gd name="connsiteX0" fmla="*/ 6189832 w 6189832"/>
              <a:gd name="connsiteY0" fmla="*/ 2501249 h 2501249"/>
              <a:gd name="connsiteX1" fmla="*/ 4979221 w 6189832"/>
              <a:gd name="connsiteY1" fmla="*/ 2489208 h 2501249"/>
              <a:gd name="connsiteX2" fmla="*/ 3771769 w 6189832"/>
              <a:gd name="connsiteY2" fmla="*/ 2452059 h 2501249"/>
              <a:gd name="connsiteX3" fmla="*/ 11 w 6189832"/>
              <a:gd name="connsiteY3" fmla="*/ 1244602 h 2501249"/>
              <a:gd name="connsiteX4" fmla="*/ 10 w 6189832"/>
              <a:gd name="connsiteY4" fmla="*/ 1244594 h 2501249"/>
              <a:gd name="connsiteX5" fmla="*/ 3771773 w 6189832"/>
              <a:gd name="connsiteY5" fmla="*/ 37149 h 2501249"/>
              <a:gd name="connsiteX6" fmla="*/ 4979223 w 6189832"/>
              <a:gd name="connsiteY6" fmla="*/ 0 h 2501249"/>
              <a:gd name="connsiteX0" fmla="*/ 6189832 w 6189832"/>
              <a:gd name="connsiteY0" fmla="*/ 2555229 h 2555229"/>
              <a:gd name="connsiteX1" fmla="*/ 4979221 w 6189832"/>
              <a:gd name="connsiteY1" fmla="*/ 2543188 h 2555229"/>
              <a:gd name="connsiteX2" fmla="*/ 3771769 w 6189832"/>
              <a:gd name="connsiteY2" fmla="*/ 2506039 h 2555229"/>
              <a:gd name="connsiteX3" fmla="*/ 11 w 6189832"/>
              <a:gd name="connsiteY3" fmla="*/ 1298582 h 2555229"/>
              <a:gd name="connsiteX4" fmla="*/ 10 w 6189832"/>
              <a:gd name="connsiteY4" fmla="*/ 1298574 h 2555229"/>
              <a:gd name="connsiteX5" fmla="*/ 3771773 w 6189832"/>
              <a:gd name="connsiteY5" fmla="*/ 91129 h 2555229"/>
              <a:gd name="connsiteX6" fmla="*/ 4964929 w 6189832"/>
              <a:gd name="connsiteY6" fmla="*/ 0 h 2555229"/>
              <a:gd name="connsiteX0" fmla="*/ 6189832 w 6189832"/>
              <a:gd name="connsiteY0" fmla="*/ 2555229 h 2555229"/>
              <a:gd name="connsiteX1" fmla="*/ 4979221 w 6189832"/>
              <a:gd name="connsiteY1" fmla="*/ 2543188 h 2555229"/>
              <a:gd name="connsiteX2" fmla="*/ 3771769 w 6189832"/>
              <a:gd name="connsiteY2" fmla="*/ 2506039 h 2555229"/>
              <a:gd name="connsiteX3" fmla="*/ 11 w 6189832"/>
              <a:gd name="connsiteY3" fmla="*/ 1298582 h 2555229"/>
              <a:gd name="connsiteX4" fmla="*/ 10 w 6189832"/>
              <a:gd name="connsiteY4" fmla="*/ 1298574 h 2555229"/>
              <a:gd name="connsiteX5" fmla="*/ 3771773 w 6189832"/>
              <a:gd name="connsiteY5" fmla="*/ 91129 h 2555229"/>
              <a:gd name="connsiteX6" fmla="*/ 4964929 w 6189832"/>
              <a:gd name="connsiteY6" fmla="*/ 0 h 255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89832" h="2555229">
                <a:moveTo>
                  <a:pt x="6189832" y="2555229"/>
                </a:moveTo>
                <a:lnTo>
                  <a:pt x="4979221" y="2543188"/>
                </a:lnTo>
                <a:cubicBezTo>
                  <a:pt x="4576211" y="2534990"/>
                  <a:pt x="4166665" y="2530712"/>
                  <a:pt x="3771769" y="2506039"/>
                </a:cubicBezTo>
                <a:cubicBezTo>
                  <a:pt x="1555091" y="2367542"/>
                  <a:pt x="0" y="1869709"/>
                  <a:pt x="11" y="1298582"/>
                </a:cubicBezTo>
                <a:cubicBezTo>
                  <a:pt x="11" y="1298579"/>
                  <a:pt x="10" y="1298577"/>
                  <a:pt x="10" y="1298574"/>
                </a:cubicBezTo>
                <a:cubicBezTo>
                  <a:pt x="21" y="727451"/>
                  <a:pt x="1555109" y="229625"/>
                  <a:pt x="3771773" y="91129"/>
                </a:cubicBezTo>
                <a:cubicBezTo>
                  <a:pt x="4166669" y="66456"/>
                  <a:pt x="4515018" y="47620"/>
                  <a:pt x="4964929" y="0"/>
                </a:cubicBezTo>
              </a:path>
            </a:pathLst>
          </a:custGeom>
          <a:noFill/>
          <a:ln>
            <a:gradFill>
              <a:gsLst>
                <a:gs pos="0">
                  <a:schemeClr val="accent1">
                    <a:lumMod val="20000"/>
                    <a:lumOff val="80000"/>
                    <a:alpha val="5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Freeform 5"/>
          <p:cNvSpPr/>
          <p:nvPr/>
        </p:nvSpPr>
        <p:spPr>
          <a:xfrm>
            <a:off x="397903" y="4019565"/>
            <a:ext cx="6674405" cy="2500330"/>
          </a:xfrm>
          <a:custGeom>
            <a:avLst/>
            <a:gdLst/>
            <a:ahLst/>
            <a:cxnLst>
              <a:cxn ang="0">
                <a:pos x="2756" y="8"/>
              </a:cxn>
              <a:cxn ang="0">
                <a:pos x="2212" y="48"/>
              </a:cxn>
              <a:cxn ang="0">
                <a:pos x="1574" y="118"/>
              </a:cxn>
              <a:cxn ang="0">
                <a:pos x="1172" y="176"/>
              </a:cxn>
              <a:cxn ang="0">
                <a:pos x="786" y="248"/>
              </a:cxn>
              <a:cxn ang="0">
                <a:pos x="450" y="334"/>
              </a:cxn>
              <a:cxn ang="0">
                <a:pos x="266" y="402"/>
              </a:cxn>
              <a:cxn ang="0">
                <a:pos x="154" y="456"/>
              </a:cxn>
              <a:cxn ang="0">
                <a:pos x="72" y="516"/>
              </a:cxn>
              <a:cxn ang="0">
                <a:pos x="18" y="580"/>
              </a:cxn>
              <a:cxn ang="0">
                <a:pos x="0" y="648"/>
              </a:cxn>
              <a:cxn ang="0">
                <a:pos x="8" y="704"/>
              </a:cxn>
              <a:cxn ang="0">
                <a:pos x="50" y="784"/>
              </a:cxn>
              <a:cxn ang="0">
                <a:pos x="126" y="856"/>
              </a:cxn>
              <a:cxn ang="0">
                <a:pos x="232" y="922"/>
              </a:cxn>
              <a:cxn ang="0">
                <a:pos x="368" y="984"/>
              </a:cxn>
              <a:cxn ang="0">
                <a:pos x="528" y="1038"/>
              </a:cxn>
              <a:cxn ang="0">
                <a:pos x="712" y="1088"/>
              </a:cxn>
              <a:cxn ang="0">
                <a:pos x="1136" y="1168"/>
              </a:cxn>
              <a:cxn ang="0">
                <a:pos x="1620" y="1228"/>
              </a:cxn>
              <a:cxn ang="0">
                <a:pos x="2144" y="1270"/>
              </a:cxn>
              <a:cxn ang="0">
                <a:pos x="2684" y="1290"/>
              </a:cxn>
              <a:cxn ang="0">
                <a:pos x="3222" y="1294"/>
              </a:cxn>
              <a:cxn ang="0">
                <a:pos x="3734" y="1282"/>
              </a:cxn>
              <a:cxn ang="0">
                <a:pos x="4202" y="1252"/>
              </a:cxn>
              <a:cxn ang="0">
                <a:pos x="4180" y="1238"/>
              </a:cxn>
              <a:cxn ang="0">
                <a:pos x="3458" y="1216"/>
              </a:cxn>
              <a:cxn ang="0">
                <a:pos x="2792" y="1180"/>
              </a:cxn>
              <a:cxn ang="0">
                <a:pos x="2258" y="1136"/>
              </a:cxn>
              <a:cxn ang="0">
                <a:pos x="1736" y="1078"/>
              </a:cxn>
              <a:cxn ang="0">
                <a:pos x="1264" y="998"/>
              </a:cxn>
              <a:cxn ang="0">
                <a:pos x="1058" y="950"/>
              </a:cxn>
              <a:cxn ang="0">
                <a:pos x="880" y="896"/>
              </a:cxn>
              <a:cxn ang="0">
                <a:pos x="734" y="836"/>
              </a:cxn>
              <a:cxn ang="0">
                <a:pos x="622" y="770"/>
              </a:cxn>
              <a:cxn ang="0">
                <a:pos x="552" y="696"/>
              </a:cxn>
              <a:cxn ang="0">
                <a:pos x="534" y="658"/>
              </a:cxn>
              <a:cxn ang="0">
                <a:pos x="528" y="616"/>
              </a:cxn>
              <a:cxn ang="0">
                <a:pos x="532" y="578"/>
              </a:cxn>
              <a:cxn ang="0">
                <a:pos x="552" y="526"/>
              </a:cxn>
              <a:cxn ang="0">
                <a:pos x="590" y="476"/>
              </a:cxn>
              <a:cxn ang="0">
                <a:pos x="642" y="432"/>
              </a:cxn>
              <a:cxn ang="0">
                <a:pos x="762" y="366"/>
              </a:cxn>
              <a:cxn ang="0">
                <a:pos x="950" y="298"/>
              </a:cxn>
              <a:cxn ang="0">
                <a:pos x="1178" y="242"/>
              </a:cxn>
              <a:cxn ang="0">
                <a:pos x="1528" y="180"/>
              </a:cxn>
              <a:cxn ang="0">
                <a:pos x="2110" y="102"/>
              </a:cxn>
              <a:cxn ang="0">
                <a:pos x="2880" y="0"/>
              </a:cxn>
            </a:cxnLst>
            <a:rect l="0" t="0" r="r" b="b"/>
            <a:pathLst>
              <a:path w="4344" h="1294">
                <a:moveTo>
                  <a:pt x="2880" y="0"/>
                </a:moveTo>
                <a:lnTo>
                  <a:pt x="2880" y="0"/>
                </a:lnTo>
                <a:lnTo>
                  <a:pt x="2756" y="8"/>
                </a:lnTo>
                <a:lnTo>
                  <a:pt x="2614" y="16"/>
                </a:lnTo>
                <a:lnTo>
                  <a:pt x="2430" y="30"/>
                </a:lnTo>
                <a:lnTo>
                  <a:pt x="2212" y="48"/>
                </a:lnTo>
                <a:lnTo>
                  <a:pt x="1968" y="72"/>
                </a:lnTo>
                <a:lnTo>
                  <a:pt x="1708" y="100"/>
                </a:lnTo>
                <a:lnTo>
                  <a:pt x="1574" y="118"/>
                </a:lnTo>
                <a:lnTo>
                  <a:pt x="1440" y="134"/>
                </a:lnTo>
                <a:lnTo>
                  <a:pt x="1306" y="154"/>
                </a:lnTo>
                <a:lnTo>
                  <a:pt x="1172" y="176"/>
                </a:lnTo>
                <a:lnTo>
                  <a:pt x="1040" y="198"/>
                </a:lnTo>
                <a:lnTo>
                  <a:pt x="912" y="222"/>
                </a:lnTo>
                <a:lnTo>
                  <a:pt x="786" y="248"/>
                </a:lnTo>
                <a:lnTo>
                  <a:pt x="668" y="274"/>
                </a:lnTo>
                <a:lnTo>
                  <a:pt x="556" y="304"/>
                </a:lnTo>
                <a:lnTo>
                  <a:pt x="450" y="334"/>
                </a:lnTo>
                <a:lnTo>
                  <a:pt x="354" y="366"/>
                </a:lnTo>
                <a:lnTo>
                  <a:pt x="308" y="384"/>
                </a:lnTo>
                <a:lnTo>
                  <a:pt x="266" y="402"/>
                </a:lnTo>
                <a:lnTo>
                  <a:pt x="226" y="418"/>
                </a:lnTo>
                <a:lnTo>
                  <a:pt x="188" y="438"/>
                </a:lnTo>
                <a:lnTo>
                  <a:pt x="154" y="456"/>
                </a:lnTo>
                <a:lnTo>
                  <a:pt x="124" y="476"/>
                </a:lnTo>
                <a:lnTo>
                  <a:pt x="96" y="496"/>
                </a:lnTo>
                <a:lnTo>
                  <a:pt x="72" y="516"/>
                </a:lnTo>
                <a:lnTo>
                  <a:pt x="50" y="536"/>
                </a:lnTo>
                <a:lnTo>
                  <a:pt x="32" y="558"/>
                </a:lnTo>
                <a:lnTo>
                  <a:pt x="18" y="580"/>
                </a:lnTo>
                <a:lnTo>
                  <a:pt x="8" y="602"/>
                </a:lnTo>
                <a:lnTo>
                  <a:pt x="2" y="624"/>
                </a:lnTo>
                <a:lnTo>
                  <a:pt x="0" y="648"/>
                </a:lnTo>
                <a:lnTo>
                  <a:pt x="0" y="648"/>
                </a:lnTo>
                <a:lnTo>
                  <a:pt x="2" y="676"/>
                </a:lnTo>
                <a:lnTo>
                  <a:pt x="8" y="704"/>
                </a:lnTo>
                <a:lnTo>
                  <a:pt x="18" y="732"/>
                </a:lnTo>
                <a:lnTo>
                  <a:pt x="32" y="758"/>
                </a:lnTo>
                <a:lnTo>
                  <a:pt x="50" y="784"/>
                </a:lnTo>
                <a:lnTo>
                  <a:pt x="72" y="808"/>
                </a:lnTo>
                <a:lnTo>
                  <a:pt x="98" y="832"/>
                </a:lnTo>
                <a:lnTo>
                  <a:pt x="126" y="856"/>
                </a:lnTo>
                <a:lnTo>
                  <a:pt x="158" y="880"/>
                </a:lnTo>
                <a:lnTo>
                  <a:pt x="194" y="902"/>
                </a:lnTo>
                <a:lnTo>
                  <a:pt x="232" y="922"/>
                </a:lnTo>
                <a:lnTo>
                  <a:pt x="274" y="944"/>
                </a:lnTo>
                <a:lnTo>
                  <a:pt x="320" y="964"/>
                </a:lnTo>
                <a:lnTo>
                  <a:pt x="368" y="984"/>
                </a:lnTo>
                <a:lnTo>
                  <a:pt x="418" y="1002"/>
                </a:lnTo>
                <a:lnTo>
                  <a:pt x="472" y="1020"/>
                </a:lnTo>
                <a:lnTo>
                  <a:pt x="528" y="1038"/>
                </a:lnTo>
                <a:lnTo>
                  <a:pt x="586" y="1056"/>
                </a:lnTo>
                <a:lnTo>
                  <a:pt x="648" y="1072"/>
                </a:lnTo>
                <a:lnTo>
                  <a:pt x="712" y="1088"/>
                </a:lnTo>
                <a:lnTo>
                  <a:pt x="844" y="1116"/>
                </a:lnTo>
                <a:lnTo>
                  <a:pt x="986" y="1144"/>
                </a:lnTo>
                <a:lnTo>
                  <a:pt x="1136" y="1168"/>
                </a:lnTo>
                <a:lnTo>
                  <a:pt x="1292" y="1192"/>
                </a:lnTo>
                <a:lnTo>
                  <a:pt x="1454" y="1212"/>
                </a:lnTo>
                <a:lnTo>
                  <a:pt x="1620" y="1228"/>
                </a:lnTo>
                <a:lnTo>
                  <a:pt x="1792" y="1244"/>
                </a:lnTo>
                <a:lnTo>
                  <a:pt x="1966" y="1258"/>
                </a:lnTo>
                <a:lnTo>
                  <a:pt x="2144" y="1270"/>
                </a:lnTo>
                <a:lnTo>
                  <a:pt x="2322" y="1278"/>
                </a:lnTo>
                <a:lnTo>
                  <a:pt x="2504" y="1286"/>
                </a:lnTo>
                <a:lnTo>
                  <a:pt x="2684" y="1290"/>
                </a:lnTo>
                <a:lnTo>
                  <a:pt x="2864" y="1294"/>
                </a:lnTo>
                <a:lnTo>
                  <a:pt x="3044" y="1294"/>
                </a:lnTo>
                <a:lnTo>
                  <a:pt x="3222" y="1294"/>
                </a:lnTo>
                <a:lnTo>
                  <a:pt x="3396" y="1292"/>
                </a:lnTo>
                <a:lnTo>
                  <a:pt x="3568" y="1288"/>
                </a:lnTo>
                <a:lnTo>
                  <a:pt x="3734" y="1282"/>
                </a:lnTo>
                <a:lnTo>
                  <a:pt x="3896" y="1274"/>
                </a:lnTo>
                <a:lnTo>
                  <a:pt x="4052" y="1264"/>
                </a:lnTo>
                <a:lnTo>
                  <a:pt x="4202" y="1252"/>
                </a:lnTo>
                <a:lnTo>
                  <a:pt x="4344" y="1240"/>
                </a:lnTo>
                <a:lnTo>
                  <a:pt x="4344" y="1240"/>
                </a:lnTo>
                <a:lnTo>
                  <a:pt x="4180" y="1238"/>
                </a:lnTo>
                <a:lnTo>
                  <a:pt x="3992" y="1234"/>
                </a:lnTo>
                <a:lnTo>
                  <a:pt x="3748" y="1226"/>
                </a:lnTo>
                <a:lnTo>
                  <a:pt x="3458" y="1216"/>
                </a:lnTo>
                <a:lnTo>
                  <a:pt x="3136" y="1200"/>
                </a:lnTo>
                <a:lnTo>
                  <a:pt x="2966" y="1192"/>
                </a:lnTo>
                <a:lnTo>
                  <a:pt x="2792" y="1180"/>
                </a:lnTo>
                <a:lnTo>
                  <a:pt x="2614" y="1168"/>
                </a:lnTo>
                <a:lnTo>
                  <a:pt x="2436" y="1152"/>
                </a:lnTo>
                <a:lnTo>
                  <a:pt x="2258" y="1136"/>
                </a:lnTo>
                <a:lnTo>
                  <a:pt x="2080" y="1118"/>
                </a:lnTo>
                <a:lnTo>
                  <a:pt x="1906" y="1100"/>
                </a:lnTo>
                <a:lnTo>
                  <a:pt x="1736" y="1078"/>
                </a:lnTo>
                <a:lnTo>
                  <a:pt x="1570" y="1052"/>
                </a:lnTo>
                <a:lnTo>
                  <a:pt x="1414" y="1026"/>
                </a:lnTo>
                <a:lnTo>
                  <a:pt x="1264" y="998"/>
                </a:lnTo>
                <a:lnTo>
                  <a:pt x="1192" y="982"/>
                </a:lnTo>
                <a:lnTo>
                  <a:pt x="1124" y="966"/>
                </a:lnTo>
                <a:lnTo>
                  <a:pt x="1058" y="950"/>
                </a:lnTo>
                <a:lnTo>
                  <a:pt x="996" y="932"/>
                </a:lnTo>
                <a:lnTo>
                  <a:pt x="936" y="914"/>
                </a:lnTo>
                <a:lnTo>
                  <a:pt x="880" y="896"/>
                </a:lnTo>
                <a:lnTo>
                  <a:pt x="828" y="878"/>
                </a:lnTo>
                <a:lnTo>
                  <a:pt x="778" y="858"/>
                </a:lnTo>
                <a:lnTo>
                  <a:pt x="734" y="836"/>
                </a:lnTo>
                <a:lnTo>
                  <a:pt x="692" y="816"/>
                </a:lnTo>
                <a:lnTo>
                  <a:pt x="654" y="792"/>
                </a:lnTo>
                <a:lnTo>
                  <a:pt x="622" y="770"/>
                </a:lnTo>
                <a:lnTo>
                  <a:pt x="594" y="746"/>
                </a:lnTo>
                <a:lnTo>
                  <a:pt x="570" y="722"/>
                </a:lnTo>
                <a:lnTo>
                  <a:pt x="552" y="696"/>
                </a:lnTo>
                <a:lnTo>
                  <a:pt x="546" y="684"/>
                </a:lnTo>
                <a:lnTo>
                  <a:pt x="538" y="670"/>
                </a:lnTo>
                <a:lnTo>
                  <a:pt x="534" y="658"/>
                </a:lnTo>
                <a:lnTo>
                  <a:pt x="530" y="644"/>
                </a:lnTo>
                <a:lnTo>
                  <a:pt x="528" y="630"/>
                </a:lnTo>
                <a:lnTo>
                  <a:pt x="528" y="616"/>
                </a:lnTo>
                <a:lnTo>
                  <a:pt x="528" y="616"/>
                </a:lnTo>
                <a:lnTo>
                  <a:pt x="530" y="596"/>
                </a:lnTo>
                <a:lnTo>
                  <a:pt x="532" y="578"/>
                </a:lnTo>
                <a:lnTo>
                  <a:pt x="538" y="560"/>
                </a:lnTo>
                <a:lnTo>
                  <a:pt x="544" y="542"/>
                </a:lnTo>
                <a:lnTo>
                  <a:pt x="552" y="526"/>
                </a:lnTo>
                <a:lnTo>
                  <a:pt x="564" y="508"/>
                </a:lnTo>
                <a:lnTo>
                  <a:pt x="576" y="492"/>
                </a:lnTo>
                <a:lnTo>
                  <a:pt x="590" y="476"/>
                </a:lnTo>
                <a:lnTo>
                  <a:pt x="606" y="462"/>
                </a:lnTo>
                <a:lnTo>
                  <a:pt x="624" y="446"/>
                </a:lnTo>
                <a:lnTo>
                  <a:pt x="642" y="432"/>
                </a:lnTo>
                <a:lnTo>
                  <a:pt x="664" y="418"/>
                </a:lnTo>
                <a:lnTo>
                  <a:pt x="710" y="390"/>
                </a:lnTo>
                <a:lnTo>
                  <a:pt x="762" y="366"/>
                </a:lnTo>
                <a:lnTo>
                  <a:pt x="820" y="342"/>
                </a:lnTo>
                <a:lnTo>
                  <a:pt x="882" y="320"/>
                </a:lnTo>
                <a:lnTo>
                  <a:pt x="950" y="298"/>
                </a:lnTo>
                <a:lnTo>
                  <a:pt x="1022" y="278"/>
                </a:lnTo>
                <a:lnTo>
                  <a:pt x="1098" y="260"/>
                </a:lnTo>
                <a:lnTo>
                  <a:pt x="1178" y="242"/>
                </a:lnTo>
                <a:lnTo>
                  <a:pt x="1260" y="224"/>
                </a:lnTo>
                <a:lnTo>
                  <a:pt x="1348" y="208"/>
                </a:lnTo>
                <a:lnTo>
                  <a:pt x="1528" y="180"/>
                </a:lnTo>
                <a:lnTo>
                  <a:pt x="1718" y="152"/>
                </a:lnTo>
                <a:lnTo>
                  <a:pt x="1912" y="126"/>
                </a:lnTo>
                <a:lnTo>
                  <a:pt x="2110" y="102"/>
                </a:lnTo>
                <a:lnTo>
                  <a:pt x="2506" y="54"/>
                </a:lnTo>
                <a:lnTo>
                  <a:pt x="2696" y="28"/>
                </a:lnTo>
                <a:lnTo>
                  <a:pt x="2880" y="0"/>
                </a:lnTo>
                <a:lnTo>
                  <a:pt x="2880" y="0"/>
                </a:lnTo>
              </a:path>
            </a:pathLst>
          </a:custGeom>
          <a:gradFill>
            <a:gsLst>
              <a:gs pos="0">
                <a:schemeClr val="bg2">
                  <a:lumMod val="20000"/>
                  <a:lumOff val="80000"/>
                  <a:alpha val="0"/>
                </a:schemeClr>
              </a:gs>
              <a:gs pos="19000">
                <a:schemeClr val="bg2">
                  <a:alpha val="88000"/>
                </a:schemeClr>
              </a:gs>
              <a:gs pos="50000">
                <a:schemeClr val="bg2">
                  <a:alpha val="56000"/>
                </a:schemeClr>
              </a:gs>
              <a:gs pos="72000">
                <a:schemeClr val="bg2">
                  <a:alpha val="47000"/>
                </a:schemeClr>
              </a:gs>
              <a:gs pos="89000">
                <a:schemeClr val="bg2">
                  <a:lumMod val="60000"/>
                  <a:lumOff val="40000"/>
                  <a:alpha val="11000"/>
                </a:schemeClr>
              </a:gs>
              <a:gs pos="100000">
                <a:schemeClr val="bg2">
                  <a:lumMod val="60000"/>
                  <a:lumOff val="40000"/>
                  <a:alpha val="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3" name="그룹 20"/>
          <p:cNvGrpSpPr/>
          <p:nvPr/>
        </p:nvGrpSpPr>
        <p:grpSpPr>
          <a:xfrm flipH="1">
            <a:off x="0" y="0"/>
            <a:ext cx="9144000" cy="2032001"/>
            <a:chOff x="0" y="0"/>
            <a:chExt cx="9144000" cy="2032001"/>
          </a:xfrm>
        </p:grpSpPr>
        <p:sp>
          <p:nvSpPr>
            <p:cNvPr id="14" name="Freeform 13"/>
            <p:cNvSpPr/>
            <p:nvPr/>
          </p:nvSpPr>
          <p:spPr>
            <a:xfrm>
              <a:off x="714348" y="428605"/>
              <a:ext cx="8429652" cy="1603396"/>
            </a:xfrm>
            <a:custGeom>
              <a:avLst/>
              <a:gdLst/>
              <a:ahLst/>
              <a:cxnLst>
                <a:cxn ang="0">
                  <a:pos x="5760" y="0"/>
                </a:cxn>
                <a:cxn ang="0">
                  <a:pos x="5697" y="36"/>
                </a:cxn>
                <a:cxn ang="0">
                  <a:pos x="5614" y="76"/>
                </a:cxn>
                <a:cxn ang="0">
                  <a:pos x="5493" y="128"/>
                </a:cxn>
                <a:cxn ang="0">
                  <a:pos x="5331" y="190"/>
                </a:cxn>
                <a:cxn ang="0">
                  <a:pos x="5124" y="258"/>
                </a:cxn>
                <a:cxn ang="0">
                  <a:pos x="4870" y="332"/>
                </a:cxn>
                <a:cxn ang="0">
                  <a:pos x="4566" y="406"/>
                </a:cxn>
                <a:cxn ang="0">
                  <a:pos x="4210" y="479"/>
                </a:cxn>
                <a:cxn ang="0">
                  <a:pos x="3799" y="551"/>
                </a:cxn>
                <a:cxn ang="0">
                  <a:pos x="3452" y="600"/>
                </a:cxn>
                <a:cxn ang="0">
                  <a:pos x="3202" y="631"/>
                </a:cxn>
                <a:cxn ang="0">
                  <a:pos x="2937" y="660"/>
                </a:cxn>
                <a:cxn ang="0">
                  <a:pos x="2656" y="686"/>
                </a:cxn>
                <a:cxn ang="0">
                  <a:pos x="2358" y="709"/>
                </a:cxn>
                <a:cxn ang="0">
                  <a:pos x="2043" y="728"/>
                </a:cxn>
                <a:cxn ang="0">
                  <a:pos x="1711" y="744"/>
                </a:cxn>
                <a:cxn ang="0">
                  <a:pos x="1363" y="757"/>
                </a:cxn>
                <a:cxn ang="0">
                  <a:pos x="997" y="765"/>
                </a:cxn>
                <a:cxn ang="0">
                  <a:pos x="611" y="770"/>
                </a:cxn>
                <a:cxn ang="0">
                  <a:pos x="208" y="770"/>
                </a:cxn>
                <a:cxn ang="0">
                  <a:pos x="0" y="767"/>
                </a:cxn>
                <a:cxn ang="0">
                  <a:pos x="376" y="778"/>
                </a:cxn>
                <a:cxn ang="0">
                  <a:pos x="802" y="783"/>
                </a:cxn>
                <a:cxn ang="0">
                  <a:pos x="1151" y="783"/>
                </a:cxn>
                <a:cxn ang="0">
                  <a:pos x="1547" y="778"/>
                </a:cxn>
                <a:cxn ang="0">
                  <a:pos x="1974" y="765"/>
                </a:cxn>
                <a:cxn ang="0">
                  <a:pos x="2430" y="746"/>
                </a:cxn>
                <a:cxn ang="0">
                  <a:pos x="2901" y="715"/>
                </a:cxn>
                <a:cxn ang="0">
                  <a:pos x="3379" y="671"/>
                </a:cxn>
                <a:cxn ang="0">
                  <a:pos x="3739" y="631"/>
                </a:cxn>
                <a:cxn ang="0">
                  <a:pos x="3976" y="600"/>
                </a:cxn>
                <a:cxn ang="0">
                  <a:pos x="4210" y="564"/>
                </a:cxn>
                <a:cxn ang="0">
                  <a:pos x="4441" y="525"/>
                </a:cxn>
                <a:cxn ang="0">
                  <a:pos x="4666" y="481"/>
                </a:cxn>
                <a:cxn ang="0">
                  <a:pos x="4885" y="432"/>
                </a:cxn>
                <a:cxn ang="0">
                  <a:pos x="5095" y="379"/>
                </a:cxn>
                <a:cxn ang="0">
                  <a:pos x="5298" y="322"/>
                </a:cxn>
                <a:cxn ang="0">
                  <a:pos x="5490" y="258"/>
                </a:cxn>
                <a:cxn ang="0">
                  <a:pos x="5672" y="190"/>
                </a:cxn>
                <a:cxn ang="0">
                  <a:pos x="5760" y="0"/>
                </a:cxn>
              </a:cxnLst>
              <a:rect l="0" t="0" r="r" b="b"/>
              <a:pathLst>
                <a:path w="5760" h="785">
                  <a:moveTo>
                    <a:pt x="5760" y="0"/>
                  </a:moveTo>
                  <a:lnTo>
                    <a:pt x="5760" y="0"/>
                  </a:lnTo>
                  <a:lnTo>
                    <a:pt x="5745" y="10"/>
                  </a:lnTo>
                  <a:lnTo>
                    <a:pt x="5697" y="36"/>
                  </a:lnTo>
                  <a:lnTo>
                    <a:pt x="5661" y="54"/>
                  </a:lnTo>
                  <a:lnTo>
                    <a:pt x="5614" y="76"/>
                  </a:lnTo>
                  <a:lnTo>
                    <a:pt x="5558" y="101"/>
                  </a:lnTo>
                  <a:lnTo>
                    <a:pt x="5493" y="128"/>
                  </a:lnTo>
                  <a:lnTo>
                    <a:pt x="5417" y="158"/>
                  </a:lnTo>
                  <a:lnTo>
                    <a:pt x="5331" y="190"/>
                  </a:lnTo>
                  <a:lnTo>
                    <a:pt x="5233" y="223"/>
                  </a:lnTo>
                  <a:lnTo>
                    <a:pt x="5124" y="258"/>
                  </a:lnTo>
                  <a:lnTo>
                    <a:pt x="5002" y="294"/>
                  </a:lnTo>
                  <a:lnTo>
                    <a:pt x="4870" y="332"/>
                  </a:lnTo>
                  <a:lnTo>
                    <a:pt x="4726" y="369"/>
                  </a:lnTo>
                  <a:lnTo>
                    <a:pt x="4566" y="406"/>
                  </a:lnTo>
                  <a:lnTo>
                    <a:pt x="4396" y="444"/>
                  </a:lnTo>
                  <a:lnTo>
                    <a:pt x="4210" y="479"/>
                  </a:lnTo>
                  <a:lnTo>
                    <a:pt x="4012" y="515"/>
                  </a:lnTo>
                  <a:lnTo>
                    <a:pt x="3799" y="551"/>
                  </a:lnTo>
                  <a:lnTo>
                    <a:pt x="3571" y="583"/>
                  </a:lnTo>
                  <a:lnTo>
                    <a:pt x="3452" y="600"/>
                  </a:lnTo>
                  <a:lnTo>
                    <a:pt x="3329" y="616"/>
                  </a:lnTo>
                  <a:lnTo>
                    <a:pt x="3202" y="631"/>
                  </a:lnTo>
                  <a:lnTo>
                    <a:pt x="3072" y="645"/>
                  </a:lnTo>
                  <a:lnTo>
                    <a:pt x="2937" y="660"/>
                  </a:lnTo>
                  <a:lnTo>
                    <a:pt x="2799" y="673"/>
                  </a:lnTo>
                  <a:lnTo>
                    <a:pt x="2656" y="686"/>
                  </a:lnTo>
                  <a:lnTo>
                    <a:pt x="2508" y="697"/>
                  </a:lnTo>
                  <a:lnTo>
                    <a:pt x="2358" y="709"/>
                  </a:lnTo>
                  <a:lnTo>
                    <a:pt x="2202" y="718"/>
                  </a:lnTo>
                  <a:lnTo>
                    <a:pt x="2043" y="728"/>
                  </a:lnTo>
                  <a:lnTo>
                    <a:pt x="1880" y="736"/>
                  </a:lnTo>
                  <a:lnTo>
                    <a:pt x="1711" y="744"/>
                  </a:lnTo>
                  <a:lnTo>
                    <a:pt x="1540" y="751"/>
                  </a:lnTo>
                  <a:lnTo>
                    <a:pt x="1363" y="757"/>
                  </a:lnTo>
                  <a:lnTo>
                    <a:pt x="1182" y="762"/>
                  </a:lnTo>
                  <a:lnTo>
                    <a:pt x="997" y="765"/>
                  </a:lnTo>
                  <a:lnTo>
                    <a:pt x="807" y="769"/>
                  </a:lnTo>
                  <a:lnTo>
                    <a:pt x="611" y="770"/>
                  </a:lnTo>
                  <a:lnTo>
                    <a:pt x="413" y="770"/>
                  </a:lnTo>
                  <a:lnTo>
                    <a:pt x="208" y="770"/>
                  </a:lnTo>
                  <a:lnTo>
                    <a:pt x="0" y="767"/>
                  </a:lnTo>
                  <a:lnTo>
                    <a:pt x="0" y="767"/>
                  </a:lnTo>
                  <a:lnTo>
                    <a:pt x="174" y="774"/>
                  </a:lnTo>
                  <a:lnTo>
                    <a:pt x="376" y="778"/>
                  </a:lnTo>
                  <a:lnTo>
                    <a:pt x="646" y="783"/>
                  </a:lnTo>
                  <a:lnTo>
                    <a:pt x="802" y="783"/>
                  </a:lnTo>
                  <a:lnTo>
                    <a:pt x="971" y="785"/>
                  </a:lnTo>
                  <a:lnTo>
                    <a:pt x="1151" y="783"/>
                  </a:lnTo>
                  <a:lnTo>
                    <a:pt x="1345" y="782"/>
                  </a:lnTo>
                  <a:lnTo>
                    <a:pt x="1547" y="778"/>
                  </a:lnTo>
                  <a:lnTo>
                    <a:pt x="1756" y="774"/>
                  </a:lnTo>
                  <a:lnTo>
                    <a:pt x="1974" y="765"/>
                  </a:lnTo>
                  <a:lnTo>
                    <a:pt x="2200" y="757"/>
                  </a:lnTo>
                  <a:lnTo>
                    <a:pt x="2430" y="746"/>
                  </a:lnTo>
                  <a:lnTo>
                    <a:pt x="2664" y="731"/>
                  </a:lnTo>
                  <a:lnTo>
                    <a:pt x="2901" y="715"/>
                  </a:lnTo>
                  <a:lnTo>
                    <a:pt x="3140" y="696"/>
                  </a:lnTo>
                  <a:lnTo>
                    <a:pt x="3379" y="671"/>
                  </a:lnTo>
                  <a:lnTo>
                    <a:pt x="3620" y="645"/>
                  </a:lnTo>
                  <a:lnTo>
                    <a:pt x="3739" y="631"/>
                  </a:lnTo>
                  <a:lnTo>
                    <a:pt x="3857" y="616"/>
                  </a:lnTo>
                  <a:lnTo>
                    <a:pt x="3976" y="600"/>
                  </a:lnTo>
                  <a:lnTo>
                    <a:pt x="4095" y="582"/>
                  </a:lnTo>
                  <a:lnTo>
                    <a:pt x="4210" y="564"/>
                  </a:lnTo>
                  <a:lnTo>
                    <a:pt x="4326" y="544"/>
                  </a:lnTo>
                  <a:lnTo>
                    <a:pt x="4441" y="525"/>
                  </a:lnTo>
                  <a:lnTo>
                    <a:pt x="4553" y="504"/>
                  </a:lnTo>
                  <a:lnTo>
                    <a:pt x="4666" y="481"/>
                  </a:lnTo>
                  <a:lnTo>
                    <a:pt x="4776" y="457"/>
                  </a:lnTo>
                  <a:lnTo>
                    <a:pt x="4885" y="432"/>
                  </a:lnTo>
                  <a:lnTo>
                    <a:pt x="4991" y="406"/>
                  </a:lnTo>
                  <a:lnTo>
                    <a:pt x="5095" y="379"/>
                  </a:lnTo>
                  <a:lnTo>
                    <a:pt x="5197" y="351"/>
                  </a:lnTo>
                  <a:lnTo>
                    <a:pt x="5298" y="322"/>
                  </a:lnTo>
                  <a:lnTo>
                    <a:pt x="5396" y="291"/>
                  </a:lnTo>
                  <a:lnTo>
                    <a:pt x="5490" y="258"/>
                  </a:lnTo>
                  <a:lnTo>
                    <a:pt x="5583" y="224"/>
                  </a:lnTo>
                  <a:lnTo>
                    <a:pt x="5672" y="190"/>
                  </a:lnTo>
                  <a:lnTo>
                    <a:pt x="5760" y="153"/>
                  </a:lnTo>
                  <a:lnTo>
                    <a:pt x="5760" y="0"/>
                  </a:lnTo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  <a:alpha val="42000"/>
                  </a:schemeClr>
                </a:gs>
                <a:gs pos="19000">
                  <a:schemeClr val="bg2">
                    <a:alpha val="84000"/>
                  </a:schemeClr>
                </a:gs>
                <a:gs pos="50000">
                  <a:schemeClr val="bg2">
                    <a:lumMod val="60000"/>
                    <a:lumOff val="40000"/>
                    <a:alpha val="14000"/>
                  </a:schemeClr>
                </a:gs>
                <a:gs pos="72000">
                  <a:schemeClr val="bg2">
                    <a:lumMod val="60000"/>
                    <a:lumOff val="40000"/>
                    <a:alpha val="5000"/>
                  </a:schemeClr>
                </a:gs>
                <a:gs pos="89000">
                  <a:schemeClr val="bg2">
                    <a:lumMod val="40000"/>
                    <a:lumOff val="60000"/>
                    <a:alpha val="0"/>
                  </a:schemeClr>
                </a:gs>
                <a:gs pos="100000">
                  <a:schemeClr val="bg2">
                    <a:lumMod val="20000"/>
                    <a:lumOff val="8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5" name="Freeform 17"/>
            <p:cNvSpPr/>
            <p:nvPr/>
          </p:nvSpPr>
          <p:spPr>
            <a:xfrm>
              <a:off x="0" y="0"/>
              <a:ext cx="8786842" cy="1928802"/>
            </a:xfrm>
            <a:custGeom>
              <a:avLst/>
              <a:gdLst/>
              <a:ahLst/>
              <a:cxnLst>
                <a:cxn ang="0">
                  <a:pos x="0" y="588"/>
                </a:cxn>
                <a:cxn ang="0">
                  <a:pos x="371" y="599"/>
                </a:cxn>
                <a:cxn ang="0">
                  <a:pos x="959" y="606"/>
                </a:cxn>
                <a:cxn ang="0">
                  <a:pos x="1329" y="603"/>
                </a:cxn>
                <a:cxn ang="0">
                  <a:pos x="1736" y="594"/>
                </a:cxn>
                <a:cxn ang="0">
                  <a:pos x="2177" y="580"/>
                </a:cxn>
                <a:cxn ang="0">
                  <a:pos x="2637" y="555"/>
                </a:cxn>
                <a:cxn ang="0">
                  <a:pos x="3113" y="520"/>
                </a:cxn>
                <a:cxn ang="0">
                  <a:pos x="3593" y="474"/>
                </a:cxn>
                <a:cxn ang="0">
                  <a:pos x="3949" y="429"/>
                </a:cxn>
                <a:cxn ang="0">
                  <a:pos x="4185" y="396"/>
                </a:cxn>
                <a:cxn ang="0">
                  <a:pos x="4418" y="358"/>
                </a:cxn>
                <a:cxn ang="0">
                  <a:pos x="4644" y="315"/>
                </a:cxn>
                <a:cxn ang="0">
                  <a:pos x="4865" y="269"/>
                </a:cxn>
                <a:cxn ang="0">
                  <a:pos x="5080" y="218"/>
                </a:cxn>
                <a:cxn ang="0">
                  <a:pos x="5286" y="162"/>
                </a:cxn>
                <a:cxn ang="0">
                  <a:pos x="5483" y="101"/>
                </a:cxn>
                <a:cxn ang="0">
                  <a:pos x="5671" y="35"/>
                </a:cxn>
                <a:cxn ang="0">
                  <a:pos x="5413" y="0"/>
                </a:cxn>
                <a:cxn ang="0">
                  <a:pos x="5347" y="23"/>
                </a:cxn>
                <a:cxn ang="0">
                  <a:pos x="5197" y="73"/>
                </a:cxn>
                <a:cxn ang="0">
                  <a:pos x="5024" y="122"/>
                </a:cxn>
                <a:cxn ang="0">
                  <a:pos x="4829" y="175"/>
                </a:cxn>
                <a:cxn ang="0">
                  <a:pos x="4608" y="226"/>
                </a:cxn>
                <a:cxn ang="0">
                  <a:pos x="4362" y="279"/>
                </a:cxn>
                <a:cxn ang="0">
                  <a:pos x="4090" y="329"/>
                </a:cxn>
                <a:cxn ang="0">
                  <a:pos x="3791" y="378"/>
                </a:cxn>
                <a:cxn ang="0">
                  <a:pos x="3463" y="423"/>
                </a:cxn>
                <a:cxn ang="0">
                  <a:pos x="3104" y="466"/>
                </a:cxn>
                <a:cxn ang="0">
                  <a:pos x="2717" y="502"/>
                </a:cxn>
                <a:cxn ang="0">
                  <a:pos x="2297" y="535"/>
                </a:cxn>
                <a:cxn ang="0">
                  <a:pos x="1847" y="560"/>
                </a:cxn>
                <a:cxn ang="0">
                  <a:pos x="1363" y="578"/>
                </a:cxn>
                <a:cxn ang="0">
                  <a:pos x="845" y="589"/>
                </a:cxn>
                <a:cxn ang="0">
                  <a:pos x="290" y="591"/>
                </a:cxn>
                <a:cxn ang="0">
                  <a:pos x="0" y="588"/>
                </a:cxn>
              </a:cxnLst>
              <a:rect l="0" t="0" r="r" b="b"/>
              <a:pathLst>
                <a:path w="5760" h="606">
                  <a:moveTo>
                    <a:pt x="0" y="588"/>
                  </a:moveTo>
                  <a:lnTo>
                    <a:pt x="0" y="588"/>
                  </a:lnTo>
                  <a:lnTo>
                    <a:pt x="172" y="594"/>
                  </a:lnTo>
                  <a:lnTo>
                    <a:pt x="371" y="599"/>
                  </a:lnTo>
                  <a:lnTo>
                    <a:pt x="637" y="604"/>
                  </a:lnTo>
                  <a:lnTo>
                    <a:pt x="959" y="606"/>
                  </a:lnTo>
                  <a:lnTo>
                    <a:pt x="1137" y="604"/>
                  </a:lnTo>
                  <a:lnTo>
                    <a:pt x="1329" y="603"/>
                  </a:lnTo>
                  <a:lnTo>
                    <a:pt x="1528" y="599"/>
                  </a:lnTo>
                  <a:lnTo>
                    <a:pt x="1736" y="594"/>
                  </a:lnTo>
                  <a:lnTo>
                    <a:pt x="1954" y="588"/>
                  </a:lnTo>
                  <a:lnTo>
                    <a:pt x="2177" y="580"/>
                  </a:lnTo>
                  <a:lnTo>
                    <a:pt x="2405" y="568"/>
                  </a:lnTo>
                  <a:lnTo>
                    <a:pt x="2637" y="555"/>
                  </a:lnTo>
                  <a:lnTo>
                    <a:pt x="2875" y="540"/>
                  </a:lnTo>
                  <a:lnTo>
                    <a:pt x="3113" y="520"/>
                  </a:lnTo>
                  <a:lnTo>
                    <a:pt x="3352" y="499"/>
                  </a:lnTo>
                  <a:lnTo>
                    <a:pt x="3593" y="474"/>
                  </a:lnTo>
                  <a:lnTo>
                    <a:pt x="3831" y="446"/>
                  </a:lnTo>
                  <a:lnTo>
                    <a:pt x="3949" y="429"/>
                  </a:lnTo>
                  <a:lnTo>
                    <a:pt x="4068" y="413"/>
                  </a:lnTo>
                  <a:lnTo>
                    <a:pt x="4185" y="396"/>
                  </a:lnTo>
                  <a:lnTo>
                    <a:pt x="4303" y="376"/>
                  </a:lnTo>
                  <a:lnTo>
                    <a:pt x="4418" y="358"/>
                  </a:lnTo>
                  <a:lnTo>
                    <a:pt x="4532" y="337"/>
                  </a:lnTo>
                  <a:lnTo>
                    <a:pt x="4644" y="315"/>
                  </a:lnTo>
                  <a:lnTo>
                    <a:pt x="4757" y="292"/>
                  </a:lnTo>
                  <a:lnTo>
                    <a:pt x="4865" y="269"/>
                  </a:lnTo>
                  <a:lnTo>
                    <a:pt x="4974" y="244"/>
                  </a:lnTo>
                  <a:lnTo>
                    <a:pt x="5080" y="218"/>
                  </a:lnTo>
                  <a:lnTo>
                    <a:pt x="5184" y="190"/>
                  </a:lnTo>
                  <a:lnTo>
                    <a:pt x="5286" y="162"/>
                  </a:lnTo>
                  <a:lnTo>
                    <a:pt x="5385" y="132"/>
                  </a:lnTo>
                  <a:lnTo>
                    <a:pt x="5483" y="101"/>
                  </a:lnTo>
                  <a:lnTo>
                    <a:pt x="5578" y="69"/>
                  </a:lnTo>
                  <a:lnTo>
                    <a:pt x="5671" y="35"/>
                  </a:lnTo>
                  <a:lnTo>
                    <a:pt x="5760" y="0"/>
                  </a:lnTo>
                  <a:lnTo>
                    <a:pt x="5413" y="0"/>
                  </a:lnTo>
                  <a:lnTo>
                    <a:pt x="5413" y="0"/>
                  </a:lnTo>
                  <a:lnTo>
                    <a:pt x="5347" y="23"/>
                  </a:lnTo>
                  <a:lnTo>
                    <a:pt x="5275" y="48"/>
                  </a:lnTo>
                  <a:lnTo>
                    <a:pt x="5197" y="73"/>
                  </a:lnTo>
                  <a:lnTo>
                    <a:pt x="5113" y="97"/>
                  </a:lnTo>
                  <a:lnTo>
                    <a:pt x="5024" y="122"/>
                  </a:lnTo>
                  <a:lnTo>
                    <a:pt x="4930" y="149"/>
                  </a:lnTo>
                  <a:lnTo>
                    <a:pt x="4829" y="175"/>
                  </a:lnTo>
                  <a:lnTo>
                    <a:pt x="4722" y="200"/>
                  </a:lnTo>
                  <a:lnTo>
                    <a:pt x="4608" y="226"/>
                  </a:lnTo>
                  <a:lnTo>
                    <a:pt x="4489" y="253"/>
                  </a:lnTo>
                  <a:lnTo>
                    <a:pt x="4362" y="279"/>
                  </a:lnTo>
                  <a:lnTo>
                    <a:pt x="4230" y="304"/>
                  </a:lnTo>
                  <a:lnTo>
                    <a:pt x="4090" y="329"/>
                  </a:lnTo>
                  <a:lnTo>
                    <a:pt x="3943" y="353"/>
                  </a:lnTo>
                  <a:lnTo>
                    <a:pt x="3791" y="378"/>
                  </a:lnTo>
                  <a:lnTo>
                    <a:pt x="3629" y="401"/>
                  </a:lnTo>
                  <a:lnTo>
                    <a:pt x="3463" y="423"/>
                  </a:lnTo>
                  <a:lnTo>
                    <a:pt x="3288" y="444"/>
                  </a:lnTo>
                  <a:lnTo>
                    <a:pt x="3104" y="466"/>
                  </a:lnTo>
                  <a:lnTo>
                    <a:pt x="2915" y="484"/>
                  </a:lnTo>
                  <a:lnTo>
                    <a:pt x="2717" y="502"/>
                  </a:lnTo>
                  <a:lnTo>
                    <a:pt x="2512" y="518"/>
                  </a:lnTo>
                  <a:lnTo>
                    <a:pt x="2297" y="535"/>
                  </a:lnTo>
                  <a:lnTo>
                    <a:pt x="2076" y="548"/>
                  </a:lnTo>
                  <a:lnTo>
                    <a:pt x="1847" y="560"/>
                  </a:lnTo>
                  <a:lnTo>
                    <a:pt x="1609" y="570"/>
                  </a:lnTo>
                  <a:lnTo>
                    <a:pt x="1363" y="578"/>
                  </a:lnTo>
                  <a:lnTo>
                    <a:pt x="1107" y="585"/>
                  </a:lnTo>
                  <a:lnTo>
                    <a:pt x="845" y="589"/>
                  </a:lnTo>
                  <a:lnTo>
                    <a:pt x="573" y="591"/>
                  </a:lnTo>
                  <a:lnTo>
                    <a:pt x="290" y="591"/>
                  </a:lnTo>
                  <a:lnTo>
                    <a:pt x="0" y="588"/>
                  </a:lnTo>
                  <a:lnTo>
                    <a:pt x="0" y="588"/>
                  </a:lnTo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9000">
                  <a:schemeClr val="bg1">
                    <a:lumMod val="85000"/>
                    <a:alpha val="13000"/>
                  </a:schemeClr>
                </a:gs>
                <a:gs pos="50000">
                  <a:schemeClr val="bg1">
                    <a:lumMod val="85000"/>
                    <a:alpha val="0"/>
                  </a:schemeClr>
                </a:gs>
                <a:gs pos="72000">
                  <a:schemeClr val="bg1">
                    <a:lumMod val="85000"/>
                    <a:alpha val="0"/>
                  </a:schemeClr>
                </a:gs>
                <a:gs pos="89000">
                  <a:schemeClr val="bg1">
                    <a:lumMod val="75000"/>
                    <a:alpha val="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  <a:effectLst>
              <a:innerShdw blurRad="63500" dist="50800" dir="5400000">
                <a:schemeClr val="bg1">
                  <a:lumMod val="95000"/>
                  <a:alpha val="50000"/>
                </a:schemeClr>
              </a:inn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85880" y="2786047"/>
            <a:ext cx="7772400" cy="928705"/>
          </a:xfrm>
        </p:spPr>
        <p:txBody>
          <a:bodyPr anchor="ctr"/>
          <a:lstStyle>
            <a:lvl1pPr algn="l">
              <a:defRPr sz="5000" b="0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85880" y="2214554"/>
            <a:ext cx="7772400" cy="571493"/>
          </a:xfrm>
        </p:spPr>
        <p:txBody>
          <a:bodyPr anchor="ctr">
            <a:noAutofit/>
          </a:bodyPr>
          <a:lstStyle>
            <a:lvl1pPr marL="0" indent="0">
              <a:buNone/>
              <a:defRPr sz="24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74D4F9BB-4132-4287-8CC8-8D855CD297EE}" type="datetime1">
              <a:rPr lang="ko-KR" altLang="en-US"/>
              <a:pPr>
                <a:defRPr lang="ko-KR" altLang="en-US"/>
              </a:pPr>
              <a:t>2019-11-21</a:t>
            </a:fld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en-US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en-US" altLang="en-US"/>
              <a:pPr>
                <a:defRPr lang="ko-KR" altLang="en-US"/>
              </a:pPr>
              <a:t>‹#›</a:t>
            </a:fld>
            <a:endParaRPr lang="en-US" altLang="en-US"/>
          </a:p>
        </p:txBody>
      </p:sp>
      <p:pic>
        <p:nvPicPr>
          <p:cNvPr id="16" name="그림 15" descr="라인.png"/>
          <p:cNvPicPr>
            <a:picLocks noChangeAspect="1"/>
          </p:cNvPicPr>
          <p:nvPr/>
        </p:nvPicPr>
        <p:blipFill rotWithShape="1">
          <a:blip r:embed="rId2">
            <a:alphaModFix/>
            <a:lum contrast="20000"/>
          </a:blip>
          <a:stretch>
            <a:fillRect/>
          </a:stretch>
        </p:blipFill>
        <p:spPr>
          <a:xfrm flipH="1" flipV="1">
            <a:off x="3995057" y="-4"/>
            <a:ext cx="5148943" cy="263434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84300"/>
            <a:ext cx="4038600" cy="4741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84300"/>
            <a:ext cx="4038600" cy="4741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F9A288E1-115A-4383-9733-92AB1765EBDC}" type="datetime1">
              <a:rPr lang="ko-KR" altLang="en-US"/>
              <a:pPr>
                <a:defRPr lang="ko-KR" altLang="en-US"/>
              </a:pPr>
              <a:t>2019-11-21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F6081693-AE98-47AF-BCDA-93D1F4898FF4}" type="datetime1">
              <a:rPr lang="ko-KR" altLang="en-US"/>
              <a:pPr>
                <a:defRPr lang="ko-KR" altLang="en-US"/>
              </a:pPr>
              <a:t>2019-11-21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214422"/>
            <a:ext cx="8229600" cy="4953841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2"/>
          </p:nvPr>
        </p:nvSpPr>
        <p:spPr>
          <a:xfrm>
            <a:off x="32385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AAA4EAC8-C441-4BE7-B3AD-00E7DB0BEFCE}" type="datetime1">
              <a:rPr lang="ko-KR" altLang="en-US"/>
              <a:pPr>
                <a:defRPr lang="ko-KR" altLang="en-US"/>
              </a:pPr>
              <a:t>2019-11-21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6675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277872"/>
            <a:ext cx="4038600" cy="23388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277872"/>
            <a:ext cx="4038600" cy="23388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786190"/>
            <a:ext cx="4038600" cy="23388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786190"/>
            <a:ext cx="4038600" cy="23388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32385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D74842-A1D3-4A5D-B60D-F66EAD15763D}" type="datetime1">
              <a:rPr lang="ko-KR" altLang="en-US"/>
              <a:pPr>
                <a:defRPr lang="ko-KR" altLang="en-US"/>
              </a:pPr>
              <a:t>2019-11-21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6675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라인.png"/>
          <p:cNvPicPr>
            <a:picLocks noChangeAspect="1"/>
          </p:cNvPicPr>
          <p:nvPr/>
        </p:nvPicPr>
        <p:blipFill rotWithShape="1">
          <a:blip r:embed="rId2">
            <a:alphaModFix/>
            <a:lum contrast="10000"/>
          </a:blip>
          <a:stretch>
            <a:fillRect/>
          </a:stretch>
        </p:blipFill>
        <p:spPr>
          <a:xfrm>
            <a:off x="0" y="4214818"/>
            <a:ext cx="5268686" cy="264318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16959" y="4772044"/>
            <a:ext cx="6510082" cy="566738"/>
          </a:xfrm>
        </p:spPr>
        <p:txBody>
          <a:bodyPr anchor="b"/>
          <a:lstStyle>
            <a:lvl1pPr algn="l">
              <a:defRPr sz="24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316959" y="584219"/>
            <a:ext cx="6510082" cy="41148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16959" y="5338782"/>
            <a:ext cx="6510082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9" name="날짜 개체 틀 3"/>
          <p:cNvSpPr>
            <a:spLocks noGrp="1"/>
          </p:cNvSpPr>
          <p:nvPr>
            <p:ph type="dt" sz="half" idx="10"/>
          </p:nvPr>
        </p:nvSpPr>
        <p:spPr>
          <a:xfrm>
            <a:off x="32385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C3746A07-4E39-4CFF-B8D7-EE6D080B9A38}" type="datetime1">
              <a:rPr lang="ko-KR" altLang="en-US"/>
              <a:pPr>
                <a:defRPr lang="ko-KR" altLang="en-US"/>
              </a:pPr>
              <a:t>2019-11-21</a:t>
            </a:fld>
            <a:endParaRPr lang="ko-KR" altLang="en-US"/>
          </a:p>
        </p:txBody>
      </p:sp>
      <p:sp>
        <p:nvSpPr>
          <p:cNvPr id="10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11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6675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간지" type="objOnly" preserve="1">
  <p:cSld name="간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16"/>
          <p:cNvGrpSpPr/>
          <p:nvPr/>
        </p:nvGrpSpPr>
        <p:grpSpPr>
          <a:xfrm flipH="1" flipV="1">
            <a:off x="0" y="4183081"/>
            <a:ext cx="9144000" cy="2032001"/>
            <a:chOff x="0" y="0"/>
            <a:chExt cx="9144000" cy="2032001"/>
          </a:xfrm>
        </p:grpSpPr>
        <p:sp>
          <p:nvSpPr>
            <p:cNvPr id="8" name="Freeform 13"/>
            <p:cNvSpPr/>
            <p:nvPr/>
          </p:nvSpPr>
          <p:spPr>
            <a:xfrm>
              <a:off x="714348" y="428605"/>
              <a:ext cx="8429652" cy="1603396"/>
            </a:xfrm>
            <a:custGeom>
              <a:avLst/>
              <a:gdLst/>
              <a:ahLst/>
              <a:cxnLst>
                <a:cxn ang="0">
                  <a:pos x="5760" y="0"/>
                </a:cxn>
                <a:cxn ang="0">
                  <a:pos x="5697" y="36"/>
                </a:cxn>
                <a:cxn ang="0">
                  <a:pos x="5614" y="76"/>
                </a:cxn>
                <a:cxn ang="0">
                  <a:pos x="5493" y="128"/>
                </a:cxn>
                <a:cxn ang="0">
                  <a:pos x="5331" y="190"/>
                </a:cxn>
                <a:cxn ang="0">
                  <a:pos x="5124" y="258"/>
                </a:cxn>
                <a:cxn ang="0">
                  <a:pos x="4870" y="332"/>
                </a:cxn>
                <a:cxn ang="0">
                  <a:pos x="4566" y="406"/>
                </a:cxn>
                <a:cxn ang="0">
                  <a:pos x="4210" y="479"/>
                </a:cxn>
                <a:cxn ang="0">
                  <a:pos x="3799" y="551"/>
                </a:cxn>
                <a:cxn ang="0">
                  <a:pos x="3452" y="600"/>
                </a:cxn>
                <a:cxn ang="0">
                  <a:pos x="3202" y="631"/>
                </a:cxn>
                <a:cxn ang="0">
                  <a:pos x="2937" y="660"/>
                </a:cxn>
                <a:cxn ang="0">
                  <a:pos x="2656" y="686"/>
                </a:cxn>
                <a:cxn ang="0">
                  <a:pos x="2358" y="709"/>
                </a:cxn>
                <a:cxn ang="0">
                  <a:pos x="2043" y="728"/>
                </a:cxn>
                <a:cxn ang="0">
                  <a:pos x="1711" y="744"/>
                </a:cxn>
                <a:cxn ang="0">
                  <a:pos x="1363" y="757"/>
                </a:cxn>
                <a:cxn ang="0">
                  <a:pos x="997" y="765"/>
                </a:cxn>
                <a:cxn ang="0">
                  <a:pos x="611" y="770"/>
                </a:cxn>
                <a:cxn ang="0">
                  <a:pos x="208" y="770"/>
                </a:cxn>
                <a:cxn ang="0">
                  <a:pos x="0" y="767"/>
                </a:cxn>
                <a:cxn ang="0">
                  <a:pos x="376" y="778"/>
                </a:cxn>
                <a:cxn ang="0">
                  <a:pos x="802" y="783"/>
                </a:cxn>
                <a:cxn ang="0">
                  <a:pos x="1151" y="783"/>
                </a:cxn>
                <a:cxn ang="0">
                  <a:pos x="1547" y="778"/>
                </a:cxn>
                <a:cxn ang="0">
                  <a:pos x="1974" y="765"/>
                </a:cxn>
                <a:cxn ang="0">
                  <a:pos x="2430" y="746"/>
                </a:cxn>
                <a:cxn ang="0">
                  <a:pos x="2901" y="715"/>
                </a:cxn>
                <a:cxn ang="0">
                  <a:pos x="3379" y="671"/>
                </a:cxn>
                <a:cxn ang="0">
                  <a:pos x="3739" y="631"/>
                </a:cxn>
                <a:cxn ang="0">
                  <a:pos x="3976" y="600"/>
                </a:cxn>
                <a:cxn ang="0">
                  <a:pos x="4210" y="564"/>
                </a:cxn>
                <a:cxn ang="0">
                  <a:pos x="4441" y="525"/>
                </a:cxn>
                <a:cxn ang="0">
                  <a:pos x="4666" y="481"/>
                </a:cxn>
                <a:cxn ang="0">
                  <a:pos x="4885" y="432"/>
                </a:cxn>
                <a:cxn ang="0">
                  <a:pos x="5095" y="379"/>
                </a:cxn>
                <a:cxn ang="0">
                  <a:pos x="5298" y="322"/>
                </a:cxn>
                <a:cxn ang="0">
                  <a:pos x="5490" y="258"/>
                </a:cxn>
                <a:cxn ang="0">
                  <a:pos x="5672" y="190"/>
                </a:cxn>
                <a:cxn ang="0">
                  <a:pos x="5760" y="0"/>
                </a:cxn>
              </a:cxnLst>
              <a:rect l="0" t="0" r="r" b="b"/>
              <a:pathLst>
                <a:path w="5760" h="785">
                  <a:moveTo>
                    <a:pt x="5760" y="0"/>
                  </a:moveTo>
                  <a:lnTo>
                    <a:pt x="5760" y="0"/>
                  </a:lnTo>
                  <a:lnTo>
                    <a:pt x="5745" y="10"/>
                  </a:lnTo>
                  <a:lnTo>
                    <a:pt x="5697" y="36"/>
                  </a:lnTo>
                  <a:lnTo>
                    <a:pt x="5661" y="54"/>
                  </a:lnTo>
                  <a:lnTo>
                    <a:pt x="5614" y="76"/>
                  </a:lnTo>
                  <a:lnTo>
                    <a:pt x="5558" y="101"/>
                  </a:lnTo>
                  <a:lnTo>
                    <a:pt x="5493" y="128"/>
                  </a:lnTo>
                  <a:lnTo>
                    <a:pt x="5417" y="158"/>
                  </a:lnTo>
                  <a:lnTo>
                    <a:pt x="5331" y="190"/>
                  </a:lnTo>
                  <a:lnTo>
                    <a:pt x="5233" y="223"/>
                  </a:lnTo>
                  <a:lnTo>
                    <a:pt x="5124" y="258"/>
                  </a:lnTo>
                  <a:lnTo>
                    <a:pt x="5002" y="294"/>
                  </a:lnTo>
                  <a:lnTo>
                    <a:pt x="4870" y="332"/>
                  </a:lnTo>
                  <a:lnTo>
                    <a:pt x="4726" y="369"/>
                  </a:lnTo>
                  <a:lnTo>
                    <a:pt x="4566" y="406"/>
                  </a:lnTo>
                  <a:lnTo>
                    <a:pt x="4396" y="444"/>
                  </a:lnTo>
                  <a:lnTo>
                    <a:pt x="4210" y="479"/>
                  </a:lnTo>
                  <a:lnTo>
                    <a:pt x="4012" y="515"/>
                  </a:lnTo>
                  <a:lnTo>
                    <a:pt x="3799" y="551"/>
                  </a:lnTo>
                  <a:lnTo>
                    <a:pt x="3571" y="583"/>
                  </a:lnTo>
                  <a:lnTo>
                    <a:pt x="3452" y="600"/>
                  </a:lnTo>
                  <a:lnTo>
                    <a:pt x="3329" y="616"/>
                  </a:lnTo>
                  <a:lnTo>
                    <a:pt x="3202" y="631"/>
                  </a:lnTo>
                  <a:lnTo>
                    <a:pt x="3072" y="645"/>
                  </a:lnTo>
                  <a:lnTo>
                    <a:pt x="2937" y="660"/>
                  </a:lnTo>
                  <a:lnTo>
                    <a:pt x="2799" y="673"/>
                  </a:lnTo>
                  <a:lnTo>
                    <a:pt x="2656" y="686"/>
                  </a:lnTo>
                  <a:lnTo>
                    <a:pt x="2508" y="697"/>
                  </a:lnTo>
                  <a:lnTo>
                    <a:pt x="2358" y="709"/>
                  </a:lnTo>
                  <a:lnTo>
                    <a:pt x="2202" y="718"/>
                  </a:lnTo>
                  <a:lnTo>
                    <a:pt x="2043" y="728"/>
                  </a:lnTo>
                  <a:lnTo>
                    <a:pt x="1880" y="736"/>
                  </a:lnTo>
                  <a:lnTo>
                    <a:pt x="1711" y="744"/>
                  </a:lnTo>
                  <a:lnTo>
                    <a:pt x="1540" y="751"/>
                  </a:lnTo>
                  <a:lnTo>
                    <a:pt x="1363" y="757"/>
                  </a:lnTo>
                  <a:lnTo>
                    <a:pt x="1182" y="762"/>
                  </a:lnTo>
                  <a:lnTo>
                    <a:pt x="997" y="765"/>
                  </a:lnTo>
                  <a:lnTo>
                    <a:pt x="807" y="769"/>
                  </a:lnTo>
                  <a:lnTo>
                    <a:pt x="611" y="770"/>
                  </a:lnTo>
                  <a:lnTo>
                    <a:pt x="413" y="770"/>
                  </a:lnTo>
                  <a:lnTo>
                    <a:pt x="208" y="770"/>
                  </a:lnTo>
                  <a:lnTo>
                    <a:pt x="0" y="767"/>
                  </a:lnTo>
                  <a:lnTo>
                    <a:pt x="0" y="767"/>
                  </a:lnTo>
                  <a:lnTo>
                    <a:pt x="174" y="774"/>
                  </a:lnTo>
                  <a:lnTo>
                    <a:pt x="376" y="778"/>
                  </a:lnTo>
                  <a:lnTo>
                    <a:pt x="646" y="783"/>
                  </a:lnTo>
                  <a:lnTo>
                    <a:pt x="802" y="783"/>
                  </a:lnTo>
                  <a:lnTo>
                    <a:pt x="971" y="785"/>
                  </a:lnTo>
                  <a:lnTo>
                    <a:pt x="1151" y="783"/>
                  </a:lnTo>
                  <a:lnTo>
                    <a:pt x="1345" y="782"/>
                  </a:lnTo>
                  <a:lnTo>
                    <a:pt x="1547" y="778"/>
                  </a:lnTo>
                  <a:lnTo>
                    <a:pt x="1756" y="774"/>
                  </a:lnTo>
                  <a:lnTo>
                    <a:pt x="1974" y="765"/>
                  </a:lnTo>
                  <a:lnTo>
                    <a:pt x="2200" y="757"/>
                  </a:lnTo>
                  <a:lnTo>
                    <a:pt x="2430" y="746"/>
                  </a:lnTo>
                  <a:lnTo>
                    <a:pt x="2664" y="731"/>
                  </a:lnTo>
                  <a:lnTo>
                    <a:pt x="2901" y="715"/>
                  </a:lnTo>
                  <a:lnTo>
                    <a:pt x="3140" y="696"/>
                  </a:lnTo>
                  <a:lnTo>
                    <a:pt x="3379" y="671"/>
                  </a:lnTo>
                  <a:lnTo>
                    <a:pt x="3620" y="645"/>
                  </a:lnTo>
                  <a:lnTo>
                    <a:pt x="3739" y="631"/>
                  </a:lnTo>
                  <a:lnTo>
                    <a:pt x="3857" y="616"/>
                  </a:lnTo>
                  <a:lnTo>
                    <a:pt x="3976" y="600"/>
                  </a:lnTo>
                  <a:lnTo>
                    <a:pt x="4095" y="582"/>
                  </a:lnTo>
                  <a:lnTo>
                    <a:pt x="4210" y="564"/>
                  </a:lnTo>
                  <a:lnTo>
                    <a:pt x="4326" y="544"/>
                  </a:lnTo>
                  <a:lnTo>
                    <a:pt x="4441" y="525"/>
                  </a:lnTo>
                  <a:lnTo>
                    <a:pt x="4553" y="504"/>
                  </a:lnTo>
                  <a:lnTo>
                    <a:pt x="4666" y="481"/>
                  </a:lnTo>
                  <a:lnTo>
                    <a:pt x="4776" y="457"/>
                  </a:lnTo>
                  <a:lnTo>
                    <a:pt x="4885" y="432"/>
                  </a:lnTo>
                  <a:lnTo>
                    <a:pt x="4991" y="406"/>
                  </a:lnTo>
                  <a:lnTo>
                    <a:pt x="5095" y="379"/>
                  </a:lnTo>
                  <a:lnTo>
                    <a:pt x="5197" y="351"/>
                  </a:lnTo>
                  <a:lnTo>
                    <a:pt x="5298" y="322"/>
                  </a:lnTo>
                  <a:lnTo>
                    <a:pt x="5396" y="291"/>
                  </a:lnTo>
                  <a:lnTo>
                    <a:pt x="5490" y="258"/>
                  </a:lnTo>
                  <a:lnTo>
                    <a:pt x="5583" y="224"/>
                  </a:lnTo>
                  <a:lnTo>
                    <a:pt x="5672" y="190"/>
                  </a:lnTo>
                  <a:lnTo>
                    <a:pt x="5760" y="153"/>
                  </a:lnTo>
                  <a:lnTo>
                    <a:pt x="5760" y="0"/>
                  </a:lnTo>
                </a:path>
              </a:pathLst>
            </a:custGeom>
            <a:gradFill flip="none" rotWithShape="1">
              <a:gsLst>
                <a:gs pos="60000">
                  <a:schemeClr val="bg2">
                    <a:alpha val="58000"/>
                  </a:schemeClr>
                </a:gs>
                <a:gs pos="15000">
                  <a:schemeClr val="bg2">
                    <a:lumMod val="60000"/>
                    <a:lumOff val="40000"/>
                    <a:alpha val="0"/>
                  </a:schemeClr>
                </a:gs>
                <a:gs pos="100000">
                  <a:schemeClr val="bg2">
                    <a:lumMod val="60000"/>
                    <a:lumOff val="40000"/>
                    <a:alpha val="74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" name="Freeform 17"/>
            <p:cNvSpPr/>
            <p:nvPr/>
          </p:nvSpPr>
          <p:spPr>
            <a:xfrm>
              <a:off x="0" y="0"/>
              <a:ext cx="8786842" cy="1928802"/>
            </a:xfrm>
            <a:custGeom>
              <a:avLst/>
              <a:gdLst/>
              <a:ahLst/>
              <a:cxnLst>
                <a:cxn ang="0">
                  <a:pos x="0" y="588"/>
                </a:cxn>
                <a:cxn ang="0">
                  <a:pos x="371" y="599"/>
                </a:cxn>
                <a:cxn ang="0">
                  <a:pos x="959" y="606"/>
                </a:cxn>
                <a:cxn ang="0">
                  <a:pos x="1329" y="603"/>
                </a:cxn>
                <a:cxn ang="0">
                  <a:pos x="1736" y="594"/>
                </a:cxn>
                <a:cxn ang="0">
                  <a:pos x="2177" y="580"/>
                </a:cxn>
                <a:cxn ang="0">
                  <a:pos x="2637" y="555"/>
                </a:cxn>
                <a:cxn ang="0">
                  <a:pos x="3113" y="520"/>
                </a:cxn>
                <a:cxn ang="0">
                  <a:pos x="3593" y="474"/>
                </a:cxn>
                <a:cxn ang="0">
                  <a:pos x="3949" y="429"/>
                </a:cxn>
                <a:cxn ang="0">
                  <a:pos x="4185" y="396"/>
                </a:cxn>
                <a:cxn ang="0">
                  <a:pos x="4418" y="358"/>
                </a:cxn>
                <a:cxn ang="0">
                  <a:pos x="4644" y="315"/>
                </a:cxn>
                <a:cxn ang="0">
                  <a:pos x="4865" y="269"/>
                </a:cxn>
                <a:cxn ang="0">
                  <a:pos x="5080" y="218"/>
                </a:cxn>
                <a:cxn ang="0">
                  <a:pos x="5286" y="162"/>
                </a:cxn>
                <a:cxn ang="0">
                  <a:pos x="5483" y="101"/>
                </a:cxn>
                <a:cxn ang="0">
                  <a:pos x="5671" y="35"/>
                </a:cxn>
                <a:cxn ang="0">
                  <a:pos x="5413" y="0"/>
                </a:cxn>
                <a:cxn ang="0">
                  <a:pos x="5347" y="23"/>
                </a:cxn>
                <a:cxn ang="0">
                  <a:pos x="5197" y="73"/>
                </a:cxn>
                <a:cxn ang="0">
                  <a:pos x="5024" y="122"/>
                </a:cxn>
                <a:cxn ang="0">
                  <a:pos x="4829" y="175"/>
                </a:cxn>
                <a:cxn ang="0">
                  <a:pos x="4608" y="226"/>
                </a:cxn>
                <a:cxn ang="0">
                  <a:pos x="4362" y="279"/>
                </a:cxn>
                <a:cxn ang="0">
                  <a:pos x="4090" y="329"/>
                </a:cxn>
                <a:cxn ang="0">
                  <a:pos x="3791" y="378"/>
                </a:cxn>
                <a:cxn ang="0">
                  <a:pos x="3463" y="423"/>
                </a:cxn>
                <a:cxn ang="0">
                  <a:pos x="3104" y="466"/>
                </a:cxn>
                <a:cxn ang="0">
                  <a:pos x="2717" y="502"/>
                </a:cxn>
                <a:cxn ang="0">
                  <a:pos x="2297" y="535"/>
                </a:cxn>
                <a:cxn ang="0">
                  <a:pos x="1847" y="560"/>
                </a:cxn>
                <a:cxn ang="0">
                  <a:pos x="1363" y="578"/>
                </a:cxn>
                <a:cxn ang="0">
                  <a:pos x="845" y="589"/>
                </a:cxn>
                <a:cxn ang="0">
                  <a:pos x="290" y="591"/>
                </a:cxn>
                <a:cxn ang="0">
                  <a:pos x="0" y="588"/>
                </a:cxn>
              </a:cxnLst>
              <a:rect l="0" t="0" r="r" b="b"/>
              <a:pathLst>
                <a:path w="5760" h="606">
                  <a:moveTo>
                    <a:pt x="0" y="588"/>
                  </a:moveTo>
                  <a:lnTo>
                    <a:pt x="0" y="588"/>
                  </a:lnTo>
                  <a:lnTo>
                    <a:pt x="172" y="594"/>
                  </a:lnTo>
                  <a:lnTo>
                    <a:pt x="371" y="599"/>
                  </a:lnTo>
                  <a:lnTo>
                    <a:pt x="637" y="604"/>
                  </a:lnTo>
                  <a:lnTo>
                    <a:pt x="959" y="606"/>
                  </a:lnTo>
                  <a:lnTo>
                    <a:pt x="1137" y="604"/>
                  </a:lnTo>
                  <a:lnTo>
                    <a:pt x="1329" y="603"/>
                  </a:lnTo>
                  <a:lnTo>
                    <a:pt x="1528" y="599"/>
                  </a:lnTo>
                  <a:lnTo>
                    <a:pt x="1736" y="594"/>
                  </a:lnTo>
                  <a:lnTo>
                    <a:pt x="1954" y="588"/>
                  </a:lnTo>
                  <a:lnTo>
                    <a:pt x="2177" y="580"/>
                  </a:lnTo>
                  <a:lnTo>
                    <a:pt x="2405" y="568"/>
                  </a:lnTo>
                  <a:lnTo>
                    <a:pt x="2637" y="555"/>
                  </a:lnTo>
                  <a:lnTo>
                    <a:pt x="2875" y="540"/>
                  </a:lnTo>
                  <a:lnTo>
                    <a:pt x="3113" y="520"/>
                  </a:lnTo>
                  <a:lnTo>
                    <a:pt x="3352" y="499"/>
                  </a:lnTo>
                  <a:lnTo>
                    <a:pt x="3593" y="474"/>
                  </a:lnTo>
                  <a:lnTo>
                    <a:pt x="3831" y="446"/>
                  </a:lnTo>
                  <a:lnTo>
                    <a:pt x="3949" y="429"/>
                  </a:lnTo>
                  <a:lnTo>
                    <a:pt x="4068" y="413"/>
                  </a:lnTo>
                  <a:lnTo>
                    <a:pt x="4185" y="396"/>
                  </a:lnTo>
                  <a:lnTo>
                    <a:pt x="4303" y="376"/>
                  </a:lnTo>
                  <a:lnTo>
                    <a:pt x="4418" y="358"/>
                  </a:lnTo>
                  <a:lnTo>
                    <a:pt x="4532" y="337"/>
                  </a:lnTo>
                  <a:lnTo>
                    <a:pt x="4644" y="315"/>
                  </a:lnTo>
                  <a:lnTo>
                    <a:pt x="4757" y="292"/>
                  </a:lnTo>
                  <a:lnTo>
                    <a:pt x="4865" y="269"/>
                  </a:lnTo>
                  <a:lnTo>
                    <a:pt x="4974" y="244"/>
                  </a:lnTo>
                  <a:lnTo>
                    <a:pt x="5080" y="218"/>
                  </a:lnTo>
                  <a:lnTo>
                    <a:pt x="5184" y="190"/>
                  </a:lnTo>
                  <a:lnTo>
                    <a:pt x="5286" y="162"/>
                  </a:lnTo>
                  <a:lnTo>
                    <a:pt x="5385" y="132"/>
                  </a:lnTo>
                  <a:lnTo>
                    <a:pt x="5483" y="101"/>
                  </a:lnTo>
                  <a:lnTo>
                    <a:pt x="5578" y="69"/>
                  </a:lnTo>
                  <a:lnTo>
                    <a:pt x="5671" y="35"/>
                  </a:lnTo>
                  <a:lnTo>
                    <a:pt x="5760" y="0"/>
                  </a:lnTo>
                  <a:lnTo>
                    <a:pt x="5413" y="0"/>
                  </a:lnTo>
                  <a:lnTo>
                    <a:pt x="5413" y="0"/>
                  </a:lnTo>
                  <a:lnTo>
                    <a:pt x="5347" y="23"/>
                  </a:lnTo>
                  <a:lnTo>
                    <a:pt x="5275" y="48"/>
                  </a:lnTo>
                  <a:lnTo>
                    <a:pt x="5197" y="73"/>
                  </a:lnTo>
                  <a:lnTo>
                    <a:pt x="5113" y="97"/>
                  </a:lnTo>
                  <a:lnTo>
                    <a:pt x="5024" y="122"/>
                  </a:lnTo>
                  <a:lnTo>
                    <a:pt x="4930" y="149"/>
                  </a:lnTo>
                  <a:lnTo>
                    <a:pt x="4829" y="175"/>
                  </a:lnTo>
                  <a:lnTo>
                    <a:pt x="4722" y="200"/>
                  </a:lnTo>
                  <a:lnTo>
                    <a:pt x="4608" y="226"/>
                  </a:lnTo>
                  <a:lnTo>
                    <a:pt x="4489" y="253"/>
                  </a:lnTo>
                  <a:lnTo>
                    <a:pt x="4362" y="279"/>
                  </a:lnTo>
                  <a:lnTo>
                    <a:pt x="4230" y="304"/>
                  </a:lnTo>
                  <a:lnTo>
                    <a:pt x="4090" y="329"/>
                  </a:lnTo>
                  <a:lnTo>
                    <a:pt x="3943" y="353"/>
                  </a:lnTo>
                  <a:lnTo>
                    <a:pt x="3791" y="378"/>
                  </a:lnTo>
                  <a:lnTo>
                    <a:pt x="3629" y="401"/>
                  </a:lnTo>
                  <a:lnTo>
                    <a:pt x="3463" y="423"/>
                  </a:lnTo>
                  <a:lnTo>
                    <a:pt x="3288" y="444"/>
                  </a:lnTo>
                  <a:lnTo>
                    <a:pt x="3104" y="466"/>
                  </a:lnTo>
                  <a:lnTo>
                    <a:pt x="2915" y="484"/>
                  </a:lnTo>
                  <a:lnTo>
                    <a:pt x="2717" y="502"/>
                  </a:lnTo>
                  <a:lnTo>
                    <a:pt x="2512" y="518"/>
                  </a:lnTo>
                  <a:lnTo>
                    <a:pt x="2297" y="535"/>
                  </a:lnTo>
                  <a:lnTo>
                    <a:pt x="2076" y="548"/>
                  </a:lnTo>
                  <a:lnTo>
                    <a:pt x="1847" y="560"/>
                  </a:lnTo>
                  <a:lnTo>
                    <a:pt x="1609" y="570"/>
                  </a:lnTo>
                  <a:lnTo>
                    <a:pt x="1363" y="578"/>
                  </a:lnTo>
                  <a:lnTo>
                    <a:pt x="1107" y="585"/>
                  </a:lnTo>
                  <a:lnTo>
                    <a:pt x="845" y="589"/>
                  </a:lnTo>
                  <a:lnTo>
                    <a:pt x="573" y="591"/>
                  </a:lnTo>
                  <a:lnTo>
                    <a:pt x="290" y="591"/>
                  </a:lnTo>
                  <a:lnTo>
                    <a:pt x="0" y="588"/>
                  </a:lnTo>
                  <a:lnTo>
                    <a:pt x="0" y="588"/>
                  </a:lnTo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61000">
                  <a:schemeClr val="bg1">
                    <a:lumMod val="85000"/>
                    <a:alpha val="31000"/>
                  </a:schemeClr>
                </a:gs>
                <a:gs pos="50000">
                  <a:schemeClr val="bg1">
                    <a:lumMod val="85000"/>
                    <a:alpha val="12000"/>
                  </a:schemeClr>
                </a:gs>
                <a:gs pos="72000">
                  <a:schemeClr val="bg1">
                    <a:lumMod val="85000"/>
                    <a:alpha val="45000"/>
                  </a:schemeClr>
                </a:gs>
                <a:gs pos="89000">
                  <a:schemeClr val="bg1">
                    <a:lumMod val="75000"/>
                    <a:alpha val="12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  <a:effectLst>
              <a:innerShdw blurRad="63500" dist="50800" dir="5400000">
                <a:schemeClr val="bg1">
                  <a:lumMod val="95000"/>
                  <a:alpha val="50000"/>
                </a:schemeClr>
              </a:inn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2" name="그룹 32"/>
          <p:cNvGrpSpPr/>
          <p:nvPr/>
        </p:nvGrpSpPr>
        <p:grpSpPr>
          <a:xfrm flipH="1">
            <a:off x="0" y="0"/>
            <a:ext cx="9144000" cy="2032001"/>
            <a:chOff x="0" y="0"/>
            <a:chExt cx="9144000" cy="2032001"/>
          </a:xfrm>
        </p:grpSpPr>
        <p:sp>
          <p:nvSpPr>
            <p:cNvPr id="13" name="Freeform 13"/>
            <p:cNvSpPr/>
            <p:nvPr/>
          </p:nvSpPr>
          <p:spPr>
            <a:xfrm>
              <a:off x="714348" y="428605"/>
              <a:ext cx="8429652" cy="1603396"/>
            </a:xfrm>
            <a:custGeom>
              <a:avLst/>
              <a:gdLst/>
              <a:ahLst/>
              <a:cxnLst>
                <a:cxn ang="0">
                  <a:pos x="5760" y="0"/>
                </a:cxn>
                <a:cxn ang="0">
                  <a:pos x="5697" y="36"/>
                </a:cxn>
                <a:cxn ang="0">
                  <a:pos x="5614" y="76"/>
                </a:cxn>
                <a:cxn ang="0">
                  <a:pos x="5493" y="128"/>
                </a:cxn>
                <a:cxn ang="0">
                  <a:pos x="5331" y="190"/>
                </a:cxn>
                <a:cxn ang="0">
                  <a:pos x="5124" y="258"/>
                </a:cxn>
                <a:cxn ang="0">
                  <a:pos x="4870" y="332"/>
                </a:cxn>
                <a:cxn ang="0">
                  <a:pos x="4566" y="406"/>
                </a:cxn>
                <a:cxn ang="0">
                  <a:pos x="4210" y="479"/>
                </a:cxn>
                <a:cxn ang="0">
                  <a:pos x="3799" y="551"/>
                </a:cxn>
                <a:cxn ang="0">
                  <a:pos x="3452" y="600"/>
                </a:cxn>
                <a:cxn ang="0">
                  <a:pos x="3202" y="631"/>
                </a:cxn>
                <a:cxn ang="0">
                  <a:pos x="2937" y="660"/>
                </a:cxn>
                <a:cxn ang="0">
                  <a:pos x="2656" y="686"/>
                </a:cxn>
                <a:cxn ang="0">
                  <a:pos x="2358" y="709"/>
                </a:cxn>
                <a:cxn ang="0">
                  <a:pos x="2043" y="728"/>
                </a:cxn>
                <a:cxn ang="0">
                  <a:pos x="1711" y="744"/>
                </a:cxn>
                <a:cxn ang="0">
                  <a:pos x="1363" y="757"/>
                </a:cxn>
                <a:cxn ang="0">
                  <a:pos x="997" y="765"/>
                </a:cxn>
                <a:cxn ang="0">
                  <a:pos x="611" y="770"/>
                </a:cxn>
                <a:cxn ang="0">
                  <a:pos x="208" y="770"/>
                </a:cxn>
                <a:cxn ang="0">
                  <a:pos x="0" y="767"/>
                </a:cxn>
                <a:cxn ang="0">
                  <a:pos x="376" y="778"/>
                </a:cxn>
                <a:cxn ang="0">
                  <a:pos x="802" y="783"/>
                </a:cxn>
                <a:cxn ang="0">
                  <a:pos x="1151" y="783"/>
                </a:cxn>
                <a:cxn ang="0">
                  <a:pos x="1547" y="778"/>
                </a:cxn>
                <a:cxn ang="0">
                  <a:pos x="1974" y="765"/>
                </a:cxn>
                <a:cxn ang="0">
                  <a:pos x="2430" y="746"/>
                </a:cxn>
                <a:cxn ang="0">
                  <a:pos x="2901" y="715"/>
                </a:cxn>
                <a:cxn ang="0">
                  <a:pos x="3379" y="671"/>
                </a:cxn>
                <a:cxn ang="0">
                  <a:pos x="3739" y="631"/>
                </a:cxn>
                <a:cxn ang="0">
                  <a:pos x="3976" y="600"/>
                </a:cxn>
                <a:cxn ang="0">
                  <a:pos x="4210" y="564"/>
                </a:cxn>
                <a:cxn ang="0">
                  <a:pos x="4441" y="525"/>
                </a:cxn>
                <a:cxn ang="0">
                  <a:pos x="4666" y="481"/>
                </a:cxn>
                <a:cxn ang="0">
                  <a:pos x="4885" y="432"/>
                </a:cxn>
                <a:cxn ang="0">
                  <a:pos x="5095" y="379"/>
                </a:cxn>
                <a:cxn ang="0">
                  <a:pos x="5298" y="322"/>
                </a:cxn>
                <a:cxn ang="0">
                  <a:pos x="5490" y="258"/>
                </a:cxn>
                <a:cxn ang="0">
                  <a:pos x="5672" y="190"/>
                </a:cxn>
                <a:cxn ang="0">
                  <a:pos x="5760" y="0"/>
                </a:cxn>
              </a:cxnLst>
              <a:rect l="0" t="0" r="r" b="b"/>
              <a:pathLst>
                <a:path w="5760" h="785">
                  <a:moveTo>
                    <a:pt x="5760" y="0"/>
                  </a:moveTo>
                  <a:lnTo>
                    <a:pt x="5760" y="0"/>
                  </a:lnTo>
                  <a:lnTo>
                    <a:pt x="5745" y="10"/>
                  </a:lnTo>
                  <a:lnTo>
                    <a:pt x="5697" y="36"/>
                  </a:lnTo>
                  <a:lnTo>
                    <a:pt x="5661" y="54"/>
                  </a:lnTo>
                  <a:lnTo>
                    <a:pt x="5614" y="76"/>
                  </a:lnTo>
                  <a:lnTo>
                    <a:pt x="5558" y="101"/>
                  </a:lnTo>
                  <a:lnTo>
                    <a:pt x="5493" y="128"/>
                  </a:lnTo>
                  <a:lnTo>
                    <a:pt x="5417" y="158"/>
                  </a:lnTo>
                  <a:lnTo>
                    <a:pt x="5331" y="190"/>
                  </a:lnTo>
                  <a:lnTo>
                    <a:pt x="5233" y="223"/>
                  </a:lnTo>
                  <a:lnTo>
                    <a:pt x="5124" y="258"/>
                  </a:lnTo>
                  <a:lnTo>
                    <a:pt x="5002" y="294"/>
                  </a:lnTo>
                  <a:lnTo>
                    <a:pt x="4870" y="332"/>
                  </a:lnTo>
                  <a:lnTo>
                    <a:pt x="4726" y="369"/>
                  </a:lnTo>
                  <a:lnTo>
                    <a:pt x="4566" y="406"/>
                  </a:lnTo>
                  <a:lnTo>
                    <a:pt x="4396" y="444"/>
                  </a:lnTo>
                  <a:lnTo>
                    <a:pt x="4210" y="479"/>
                  </a:lnTo>
                  <a:lnTo>
                    <a:pt x="4012" y="515"/>
                  </a:lnTo>
                  <a:lnTo>
                    <a:pt x="3799" y="551"/>
                  </a:lnTo>
                  <a:lnTo>
                    <a:pt x="3571" y="583"/>
                  </a:lnTo>
                  <a:lnTo>
                    <a:pt x="3452" y="600"/>
                  </a:lnTo>
                  <a:lnTo>
                    <a:pt x="3329" y="616"/>
                  </a:lnTo>
                  <a:lnTo>
                    <a:pt x="3202" y="631"/>
                  </a:lnTo>
                  <a:lnTo>
                    <a:pt x="3072" y="645"/>
                  </a:lnTo>
                  <a:lnTo>
                    <a:pt x="2937" y="660"/>
                  </a:lnTo>
                  <a:lnTo>
                    <a:pt x="2799" y="673"/>
                  </a:lnTo>
                  <a:lnTo>
                    <a:pt x="2656" y="686"/>
                  </a:lnTo>
                  <a:lnTo>
                    <a:pt x="2508" y="697"/>
                  </a:lnTo>
                  <a:lnTo>
                    <a:pt x="2358" y="709"/>
                  </a:lnTo>
                  <a:lnTo>
                    <a:pt x="2202" y="718"/>
                  </a:lnTo>
                  <a:lnTo>
                    <a:pt x="2043" y="728"/>
                  </a:lnTo>
                  <a:lnTo>
                    <a:pt x="1880" y="736"/>
                  </a:lnTo>
                  <a:lnTo>
                    <a:pt x="1711" y="744"/>
                  </a:lnTo>
                  <a:lnTo>
                    <a:pt x="1540" y="751"/>
                  </a:lnTo>
                  <a:lnTo>
                    <a:pt x="1363" y="757"/>
                  </a:lnTo>
                  <a:lnTo>
                    <a:pt x="1182" y="762"/>
                  </a:lnTo>
                  <a:lnTo>
                    <a:pt x="997" y="765"/>
                  </a:lnTo>
                  <a:lnTo>
                    <a:pt x="807" y="769"/>
                  </a:lnTo>
                  <a:lnTo>
                    <a:pt x="611" y="770"/>
                  </a:lnTo>
                  <a:lnTo>
                    <a:pt x="413" y="770"/>
                  </a:lnTo>
                  <a:lnTo>
                    <a:pt x="208" y="770"/>
                  </a:lnTo>
                  <a:lnTo>
                    <a:pt x="0" y="767"/>
                  </a:lnTo>
                  <a:lnTo>
                    <a:pt x="0" y="767"/>
                  </a:lnTo>
                  <a:lnTo>
                    <a:pt x="174" y="774"/>
                  </a:lnTo>
                  <a:lnTo>
                    <a:pt x="376" y="778"/>
                  </a:lnTo>
                  <a:lnTo>
                    <a:pt x="646" y="783"/>
                  </a:lnTo>
                  <a:lnTo>
                    <a:pt x="802" y="783"/>
                  </a:lnTo>
                  <a:lnTo>
                    <a:pt x="971" y="785"/>
                  </a:lnTo>
                  <a:lnTo>
                    <a:pt x="1151" y="783"/>
                  </a:lnTo>
                  <a:lnTo>
                    <a:pt x="1345" y="782"/>
                  </a:lnTo>
                  <a:lnTo>
                    <a:pt x="1547" y="778"/>
                  </a:lnTo>
                  <a:lnTo>
                    <a:pt x="1756" y="774"/>
                  </a:lnTo>
                  <a:lnTo>
                    <a:pt x="1974" y="765"/>
                  </a:lnTo>
                  <a:lnTo>
                    <a:pt x="2200" y="757"/>
                  </a:lnTo>
                  <a:lnTo>
                    <a:pt x="2430" y="746"/>
                  </a:lnTo>
                  <a:lnTo>
                    <a:pt x="2664" y="731"/>
                  </a:lnTo>
                  <a:lnTo>
                    <a:pt x="2901" y="715"/>
                  </a:lnTo>
                  <a:lnTo>
                    <a:pt x="3140" y="696"/>
                  </a:lnTo>
                  <a:lnTo>
                    <a:pt x="3379" y="671"/>
                  </a:lnTo>
                  <a:lnTo>
                    <a:pt x="3620" y="645"/>
                  </a:lnTo>
                  <a:lnTo>
                    <a:pt x="3739" y="631"/>
                  </a:lnTo>
                  <a:lnTo>
                    <a:pt x="3857" y="616"/>
                  </a:lnTo>
                  <a:lnTo>
                    <a:pt x="3976" y="600"/>
                  </a:lnTo>
                  <a:lnTo>
                    <a:pt x="4095" y="582"/>
                  </a:lnTo>
                  <a:lnTo>
                    <a:pt x="4210" y="564"/>
                  </a:lnTo>
                  <a:lnTo>
                    <a:pt x="4326" y="544"/>
                  </a:lnTo>
                  <a:lnTo>
                    <a:pt x="4441" y="525"/>
                  </a:lnTo>
                  <a:lnTo>
                    <a:pt x="4553" y="504"/>
                  </a:lnTo>
                  <a:lnTo>
                    <a:pt x="4666" y="481"/>
                  </a:lnTo>
                  <a:lnTo>
                    <a:pt x="4776" y="457"/>
                  </a:lnTo>
                  <a:lnTo>
                    <a:pt x="4885" y="432"/>
                  </a:lnTo>
                  <a:lnTo>
                    <a:pt x="4991" y="406"/>
                  </a:lnTo>
                  <a:lnTo>
                    <a:pt x="5095" y="379"/>
                  </a:lnTo>
                  <a:lnTo>
                    <a:pt x="5197" y="351"/>
                  </a:lnTo>
                  <a:lnTo>
                    <a:pt x="5298" y="322"/>
                  </a:lnTo>
                  <a:lnTo>
                    <a:pt x="5396" y="291"/>
                  </a:lnTo>
                  <a:lnTo>
                    <a:pt x="5490" y="258"/>
                  </a:lnTo>
                  <a:lnTo>
                    <a:pt x="5583" y="224"/>
                  </a:lnTo>
                  <a:lnTo>
                    <a:pt x="5672" y="190"/>
                  </a:lnTo>
                  <a:lnTo>
                    <a:pt x="5760" y="153"/>
                  </a:lnTo>
                  <a:lnTo>
                    <a:pt x="5760" y="0"/>
                  </a:lnTo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  <a:alpha val="42000"/>
                  </a:schemeClr>
                </a:gs>
                <a:gs pos="19000">
                  <a:schemeClr val="bg2">
                    <a:alpha val="70000"/>
                  </a:schemeClr>
                </a:gs>
                <a:gs pos="50000">
                  <a:schemeClr val="bg2">
                    <a:lumMod val="60000"/>
                    <a:lumOff val="40000"/>
                    <a:alpha val="29000"/>
                  </a:schemeClr>
                </a:gs>
                <a:gs pos="72000">
                  <a:schemeClr val="bg2">
                    <a:lumMod val="60000"/>
                    <a:lumOff val="40000"/>
                    <a:alpha val="69000"/>
                  </a:schemeClr>
                </a:gs>
                <a:gs pos="89000">
                  <a:schemeClr val="bg2">
                    <a:lumMod val="40000"/>
                    <a:lumOff val="60000"/>
                    <a:alpha val="33000"/>
                  </a:schemeClr>
                </a:gs>
                <a:gs pos="100000">
                  <a:schemeClr val="bg2">
                    <a:lumMod val="20000"/>
                    <a:lumOff val="8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4" name="Freeform 17"/>
            <p:cNvSpPr/>
            <p:nvPr/>
          </p:nvSpPr>
          <p:spPr>
            <a:xfrm>
              <a:off x="0" y="0"/>
              <a:ext cx="8786842" cy="1928802"/>
            </a:xfrm>
            <a:custGeom>
              <a:avLst/>
              <a:gdLst/>
              <a:ahLst/>
              <a:cxnLst>
                <a:cxn ang="0">
                  <a:pos x="0" y="588"/>
                </a:cxn>
                <a:cxn ang="0">
                  <a:pos x="371" y="599"/>
                </a:cxn>
                <a:cxn ang="0">
                  <a:pos x="959" y="606"/>
                </a:cxn>
                <a:cxn ang="0">
                  <a:pos x="1329" y="603"/>
                </a:cxn>
                <a:cxn ang="0">
                  <a:pos x="1736" y="594"/>
                </a:cxn>
                <a:cxn ang="0">
                  <a:pos x="2177" y="580"/>
                </a:cxn>
                <a:cxn ang="0">
                  <a:pos x="2637" y="555"/>
                </a:cxn>
                <a:cxn ang="0">
                  <a:pos x="3113" y="520"/>
                </a:cxn>
                <a:cxn ang="0">
                  <a:pos x="3593" y="474"/>
                </a:cxn>
                <a:cxn ang="0">
                  <a:pos x="3949" y="429"/>
                </a:cxn>
                <a:cxn ang="0">
                  <a:pos x="4185" y="396"/>
                </a:cxn>
                <a:cxn ang="0">
                  <a:pos x="4418" y="358"/>
                </a:cxn>
                <a:cxn ang="0">
                  <a:pos x="4644" y="315"/>
                </a:cxn>
                <a:cxn ang="0">
                  <a:pos x="4865" y="269"/>
                </a:cxn>
                <a:cxn ang="0">
                  <a:pos x="5080" y="218"/>
                </a:cxn>
                <a:cxn ang="0">
                  <a:pos x="5286" y="162"/>
                </a:cxn>
                <a:cxn ang="0">
                  <a:pos x="5483" y="101"/>
                </a:cxn>
                <a:cxn ang="0">
                  <a:pos x="5671" y="35"/>
                </a:cxn>
                <a:cxn ang="0">
                  <a:pos x="5413" y="0"/>
                </a:cxn>
                <a:cxn ang="0">
                  <a:pos x="5347" y="23"/>
                </a:cxn>
                <a:cxn ang="0">
                  <a:pos x="5197" y="73"/>
                </a:cxn>
                <a:cxn ang="0">
                  <a:pos x="5024" y="122"/>
                </a:cxn>
                <a:cxn ang="0">
                  <a:pos x="4829" y="175"/>
                </a:cxn>
                <a:cxn ang="0">
                  <a:pos x="4608" y="226"/>
                </a:cxn>
                <a:cxn ang="0">
                  <a:pos x="4362" y="279"/>
                </a:cxn>
                <a:cxn ang="0">
                  <a:pos x="4090" y="329"/>
                </a:cxn>
                <a:cxn ang="0">
                  <a:pos x="3791" y="378"/>
                </a:cxn>
                <a:cxn ang="0">
                  <a:pos x="3463" y="423"/>
                </a:cxn>
                <a:cxn ang="0">
                  <a:pos x="3104" y="466"/>
                </a:cxn>
                <a:cxn ang="0">
                  <a:pos x="2717" y="502"/>
                </a:cxn>
                <a:cxn ang="0">
                  <a:pos x="2297" y="535"/>
                </a:cxn>
                <a:cxn ang="0">
                  <a:pos x="1847" y="560"/>
                </a:cxn>
                <a:cxn ang="0">
                  <a:pos x="1363" y="578"/>
                </a:cxn>
                <a:cxn ang="0">
                  <a:pos x="845" y="589"/>
                </a:cxn>
                <a:cxn ang="0">
                  <a:pos x="290" y="591"/>
                </a:cxn>
                <a:cxn ang="0">
                  <a:pos x="0" y="588"/>
                </a:cxn>
              </a:cxnLst>
              <a:rect l="0" t="0" r="r" b="b"/>
              <a:pathLst>
                <a:path w="5760" h="606">
                  <a:moveTo>
                    <a:pt x="0" y="588"/>
                  </a:moveTo>
                  <a:lnTo>
                    <a:pt x="0" y="588"/>
                  </a:lnTo>
                  <a:lnTo>
                    <a:pt x="172" y="594"/>
                  </a:lnTo>
                  <a:lnTo>
                    <a:pt x="371" y="599"/>
                  </a:lnTo>
                  <a:lnTo>
                    <a:pt x="637" y="604"/>
                  </a:lnTo>
                  <a:lnTo>
                    <a:pt x="959" y="606"/>
                  </a:lnTo>
                  <a:lnTo>
                    <a:pt x="1137" y="604"/>
                  </a:lnTo>
                  <a:lnTo>
                    <a:pt x="1329" y="603"/>
                  </a:lnTo>
                  <a:lnTo>
                    <a:pt x="1528" y="599"/>
                  </a:lnTo>
                  <a:lnTo>
                    <a:pt x="1736" y="594"/>
                  </a:lnTo>
                  <a:lnTo>
                    <a:pt x="1954" y="588"/>
                  </a:lnTo>
                  <a:lnTo>
                    <a:pt x="2177" y="580"/>
                  </a:lnTo>
                  <a:lnTo>
                    <a:pt x="2405" y="568"/>
                  </a:lnTo>
                  <a:lnTo>
                    <a:pt x="2637" y="555"/>
                  </a:lnTo>
                  <a:lnTo>
                    <a:pt x="2875" y="540"/>
                  </a:lnTo>
                  <a:lnTo>
                    <a:pt x="3113" y="520"/>
                  </a:lnTo>
                  <a:lnTo>
                    <a:pt x="3352" y="499"/>
                  </a:lnTo>
                  <a:lnTo>
                    <a:pt x="3593" y="474"/>
                  </a:lnTo>
                  <a:lnTo>
                    <a:pt x="3831" y="446"/>
                  </a:lnTo>
                  <a:lnTo>
                    <a:pt x="3949" y="429"/>
                  </a:lnTo>
                  <a:lnTo>
                    <a:pt x="4068" y="413"/>
                  </a:lnTo>
                  <a:lnTo>
                    <a:pt x="4185" y="396"/>
                  </a:lnTo>
                  <a:lnTo>
                    <a:pt x="4303" y="376"/>
                  </a:lnTo>
                  <a:lnTo>
                    <a:pt x="4418" y="358"/>
                  </a:lnTo>
                  <a:lnTo>
                    <a:pt x="4532" y="337"/>
                  </a:lnTo>
                  <a:lnTo>
                    <a:pt x="4644" y="315"/>
                  </a:lnTo>
                  <a:lnTo>
                    <a:pt x="4757" y="292"/>
                  </a:lnTo>
                  <a:lnTo>
                    <a:pt x="4865" y="269"/>
                  </a:lnTo>
                  <a:lnTo>
                    <a:pt x="4974" y="244"/>
                  </a:lnTo>
                  <a:lnTo>
                    <a:pt x="5080" y="218"/>
                  </a:lnTo>
                  <a:lnTo>
                    <a:pt x="5184" y="190"/>
                  </a:lnTo>
                  <a:lnTo>
                    <a:pt x="5286" y="162"/>
                  </a:lnTo>
                  <a:lnTo>
                    <a:pt x="5385" y="132"/>
                  </a:lnTo>
                  <a:lnTo>
                    <a:pt x="5483" y="101"/>
                  </a:lnTo>
                  <a:lnTo>
                    <a:pt x="5578" y="69"/>
                  </a:lnTo>
                  <a:lnTo>
                    <a:pt x="5671" y="35"/>
                  </a:lnTo>
                  <a:lnTo>
                    <a:pt x="5760" y="0"/>
                  </a:lnTo>
                  <a:lnTo>
                    <a:pt x="5413" y="0"/>
                  </a:lnTo>
                  <a:lnTo>
                    <a:pt x="5413" y="0"/>
                  </a:lnTo>
                  <a:lnTo>
                    <a:pt x="5347" y="23"/>
                  </a:lnTo>
                  <a:lnTo>
                    <a:pt x="5275" y="48"/>
                  </a:lnTo>
                  <a:lnTo>
                    <a:pt x="5197" y="73"/>
                  </a:lnTo>
                  <a:lnTo>
                    <a:pt x="5113" y="97"/>
                  </a:lnTo>
                  <a:lnTo>
                    <a:pt x="5024" y="122"/>
                  </a:lnTo>
                  <a:lnTo>
                    <a:pt x="4930" y="149"/>
                  </a:lnTo>
                  <a:lnTo>
                    <a:pt x="4829" y="175"/>
                  </a:lnTo>
                  <a:lnTo>
                    <a:pt x="4722" y="200"/>
                  </a:lnTo>
                  <a:lnTo>
                    <a:pt x="4608" y="226"/>
                  </a:lnTo>
                  <a:lnTo>
                    <a:pt x="4489" y="253"/>
                  </a:lnTo>
                  <a:lnTo>
                    <a:pt x="4362" y="279"/>
                  </a:lnTo>
                  <a:lnTo>
                    <a:pt x="4230" y="304"/>
                  </a:lnTo>
                  <a:lnTo>
                    <a:pt x="4090" y="329"/>
                  </a:lnTo>
                  <a:lnTo>
                    <a:pt x="3943" y="353"/>
                  </a:lnTo>
                  <a:lnTo>
                    <a:pt x="3791" y="378"/>
                  </a:lnTo>
                  <a:lnTo>
                    <a:pt x="3629" y="401"/>
                  </a:lnTo>
                  <a:lnTo>
                    <a:pt x="3463" y="423"/>
                  </a:lnTo>
                  <a:lnTo>
                    <a:pt x="3288" y="444"/>
                  </a:lnTo>
                  <a:lnTo>
                    <a:pt x="3104" y="466"/>
                  </a:lnTo>
                  <a:lnTo>
                    <a:pt x="2915" y="484"/>
                  </a:lnTo>
                  <a:lnTo>
                    <a:pt x="2717" y="502"/>
                  </a:lnTo>
                  <a:lnTo>
                    <a:pt x="2512" y="518"/>
                  </a:lnTo>
                  <a:lnTo>
                    <a:pt x="2297" y="535"/>
                  </a:lnTo>
                  <a:lnTo>
                    <a:pt x="2076" y="548"/>
                  </a:lnTo>
                  <a:lnTo>
                    <a:pt x="1847" y="560"/>
                  </a:lnTo>
                  <a:lnTo>
                    <a:pt x="1609" y="570"/>
                  </a:lnTo>
                  <a:lnTo>
                    <a:pt x="1363" y="578"/>
                  </a:lnTo>
                  <a:lnTo>
                    <a:pt x="1107" y="585"/>
                  </a:lnTo>
                  <a:lnTo>
                    <a:pt x="845" y="589"/>
                  </a:lnTo>
                  <a:lnTo>
                    <a:pt x="573" y="591"/>
                  </a:lnTo>
                  <a:lnTo>
                    <a:pt x="290" y="591"/>
                  </a:lnTo>
                  <a:lnTo>
                    <a:pt x="0" y="588"/>
                  </a:lnTo>
                  <a:lnTo>
                    <a:pt x="0" y="588"/>
                  </a:lnTo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9000">
                  <a:schemeClr val="bg1">
                    <a:lumMod val="85000"/>
                  </a:schemeClr>
                </a:gs>
                <a:gs pos="50000">
                  <a:schemeClr val="bg1">
                    <a:lumMod val="85000"/>
                    <a:alpha val="46000"/>
                  </a:schemeClr>
                </a:gs>
                <a:gs pos="72000">
                  <a:schemeClr val="bg1">
                    <a:lumMod val="85000"/>
                    <a:alpha val="45000"/>
                  </a:schemeClr>
                </a:gs>
                <a:gs pos="89000">
                  <a:schemeClr val="bg1">
                    <a:lumMod val="75000"/>
                    <a:alpha val="12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  <a:effectLst>
              <a:innerShdw blurRad="63500" dist="50800" dir="5400000">
                <a:schemeClr val="bg1">
                  <a:lumMod val="95000"/>
                  <a:alpha val="50000"/>
                </a:schemeClr>
              </a:inn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7650" y="2428868"/>
            <a:ext cx="8648700" cy="1470025"/>
          </a:xfrm>
        </p:spPr>
        <p:txBody>
          <a:bodyPr/>
          <a:lstStyle>
            <a:lvl1pPr algn="ctr">
              <a:defRPr sz="50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 lang="ko-KR" altLang="en-US"/>
            </a:pPr>
            <a:fld id="{52BC57F3-9C61-4DD8-BC82-791510D19AD4}" type="datetime1">
              <a:rPr lang="ko-KR" altLang="en-US"/>
              <a:pPr>
                <a:defRPr lang="ko-KR" altLang="en-US"/>
              </a:pPr>
              <a:t>2019-11-21</a:t>
            </a:fld>
            <a:endParaRPr lang="en-US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 lang="ko-KR" altLang="en-US"/>
            </a:pPr>
            <a:endParaRPr lang="en-US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en-US" altLang="en-US"/>
              <a:pPr>
                <a:defRPr lang="ko-KR" altLang="en-US"/>
              </a:pPr>
              <a:t>‹#›</a:t>
            </a:fld>
            <a:endParaRPr lang="en-US" altLang="en-US"/>
          </a:p>
        </p:txBody>
      </p:sp>
      <p:pic>
        <p:nvPicPr>
          <p:cNvPr id="15" name="그림 14" descr="라인.png"/>
          <p:cNvPicPr>
            <a:picLocks noChangeAspect="1"/>
          </p:cNvPicPr>
          <p:nvPr/>
        </p:nvPicPr>
        <p:blipFill rotWithShape="1">
          <a:blip r:embed="rId2">
            <a:alphaModFix/>
            <a:lum contrast="20000"/>
          </a:blip>
          <a:stretch>
            <a:fillRect/>
          </a:stretch>
        </p:blipFill>
        <p:spPr>
          <a:xfrm flipH="1" flipV="1">
            <a:off x="3995057" y="-4"/>
            <a:ext cx="5148943" cy="263434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목차" type="clipArtAndTx" preserve="1">
  <p:cSld name="목차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 descr="라인.png"/>
          <p:cNvPicPr>
            <a:picLocks noChangeAspect="1"/>
          </p:cNvPicPr>
          <p:nvPr/>
        </p:nvPicPr>
        <p:blipFill rotWithShape="1">
          <a:blip r:embed="rId2">
            <a:alphaModFix/>
            <a:lum contrast="20000"/>
          </a:blip>
          <a:stretch>
            <a:fillRect/>
          </a:stretch>
        </p:blipFill>
        <p:spPr>
          <a:xfrm rot="16200000" flipH="1" flipV="1">
            <a:off x="-1257299" y="1257301"/>
            <a:ext cx="5148943" cy="2634343"/>
          </a:xfrm>
          <a:prstGeom prst="rect">
            <a:avLst/>
          </a:prstGeom>
        </p:spPr>
      </p:pic>
      <p:grpSp>
        <p:nvGrpSpPr>
          <p:cNvPr id="8" name="그룹 22"/>
          <p:cNvGrpSpPr/>
          <p:nvPr/>
        </p:nvGrpSpPr>
        <p:grpSpPr>
          <a:xfrm>
            <a:off x="1571604" y="1"/>
            <a:ext cx="7572396" cy="1357298"/>
            <a:chOff x="0" y="0"/>
            <a:chExt cx="9144000" cy="2032001"/>
          </a:xfrm>
        </p:grpSpPr>
        <p:sp>
          <p:nvSpPr>
            <p:cNvPr id="9" name="Freeform 13"/>
            <p:cNvSpPr/>
            <p:nvPr/>
          </p:nvSpPr>
          <p:spPr>
            <a:xfrm>
              <a:off x="714348" y="428605"/>
              <a:ext cx="8429652" cy="1603396"/>
            </a:xfrm>
            <a:custGeom>
              <a:avLst/>
              <a:gdLst/>
              <a:ahLst/>
              <a:cxnLst>
                <a:cxn ang="0">
                  <a:pos x="5760" y="0"/>
                </a:cxn>
                <a:cxn ang="0">
                  <a:pos x="5697" y="36"/>
                </a:cxn>
                <a:cxn ang="0">
                  <a:pos x="5614" y="76"/>
                </a:cxn>
                <a:cxn ang="0">
                  <a:pos x="5493" y="128"/>
                </a:cxn>
                <a:cxn ang="0">
                  <a:pos x="5331" y="190"/>
                </a:cxn>
                <a:cxn ang="0">
                  <a:pos x="5124" y="258"/>
                </a:cxn>
                <a:cxn ang="0">
                  <a:pos x="4870" y="332"/>
                </a:cxn>
                <a:cxn ang="0">
                  <a:pos x="4566" y="406"/>
                </a:cxn>
                <a:cxn ang="0">
                  <a:pos x="4210" y="479"/>
                </a:cxn>
                <a:cxn ang="0">
                  <a:pos x="3799" y="551"/>
                </a:cxn>
                <a:cxn ang="0">
                  <a:pos x="3452" y="600"/>
                </a:cxn>
                <a:cxn ang="0">
                  <a:pos x="3202" y="631"/>
                </a:cxn>
                <a:cxn ang="0">
                  <a:pos x="2937" y="660"/>
                </a:cxn>
                <a:cxn ang="0">
                  <a:pos x="2656" y="686"/>
                </a:cxn>
                <a:cxn ang="0">
                  <a:pos x="2358" y="709"/>
                </a:cxn>
                <a:cxn ang="0">
                  <a:pos x="2043" y="728"/>
                </a:cxn>
                <a:cxn ang="0">
                  <a:pos x="1711" y="744"/>
                </a:cxn>
                <a:cxn ang="0">
                  <a:pos x="1363" y="757"/>
                </a:cxn>
                <a:cxn ang="0">
                  <a:pos x="997" y="765"/>
                </a:cxn>
                <a:cxn ang="0">
                  <a:pos x="611" y="770"/>
                </a:cxn>
                <a:cxn ang="0">
                  <a:pos x="208" y="770"/>
                </a:cxn>
                <a:cxn ang="0">
                  <a:pos x="0" y="767"/>
                </a:cxn>
                <a:cxn ang="0">
                  <a:pos x="376" y="778"/>
                </a:cxn>
                <a:cxn ang="0">
                  <a:pos x="802" y="783"/>
                </a:cxn>
                <a:cxn ang="0">
                  <a:pos x="1151" y="783"/>
                </a:cxn>
                <a:cxn ang="0">
                  <a:pos x="1547" y="778"/>
                </a:cxn>
                <a:cxn ang="0">
                  <a:pos x="1974" y="765"/>
                </a:cxn>
                <a:cxn ang="0">
                  <a:pos x="2430" y="746"/>
                </a:cxn>
                <a:cxn ang="0">
                  <a:pos x="2901" y="715"/>
                </a:cxn>
                <a:cxn ang="0">
                  <a:pos x="3379" y="671"/>
                </a:cxn>
                <a:cxn ang="0">
                  <a:pos x="3739" y="631"/>
                </a:cxn>
                <a:cxn ang="0">
                  <a:pos x="3976" y="600"/>
                </a:cxn>
                <a:cxn ang="0">
                  <a:pos x="4210" y="564"/>
                </a:cxn>
                <a:cxn ang="0">
                  <a:pos x="4441" y="525"/>
                </a:cxn>
                <a:cxn ang="0">
                  <a:pos x="4666" y="481"/>
                </a:cxn>
                <a:cxn ang="0">
                  <a:pos x="4885" y="432"/>
                </a:cxn>
                <a:cxn ang="0">
                  <a:pos x="5095" y="379"/>
                </a:cxn>
                <a:cxn ang="0">
                  <a:pos x="5298" y="322"/>
                </a:cxn>
                <a:cxn ang="0">
                  <a:pos x="5490" y="258"/>
                </a:cxn>
                <a:cxn ang="0">
                  <a:pos x="5672" y="190"/>
                </a:cxn>
                <a:cxn ang="0">
                  <a:pos x="5760" y="0"/>
                </a:cxn>
              </a:cxnLst>
              <a:rect l="0" t="0" r="r" b="b"/>
              <a:pathLst>
                <a:path w="5760" h="785">
                  <a:moveTo>
                    <a:pt x="5760" y="0"/>
                  </a:moveTo>
                  <a:lnTo>
                    <a:pt x="5760" y="0"/>
                  </a:lnTo>
                  <a:lnTo>
                    <a:pt x="5745" y="10"/>
                  </a:lnTo>
                  <a:lnTo>
                    <a:pt x="5697" y="36"/>
                  </a:lnTo>
                  <a:lnTo>
                    <a:pt x="5661" y="54"/>
                  </a:lnTo>
                  <a:lnTo>
                    <a:pt x="5614" y="76"/>
                  </a:lnTo>
                  <a:lnTo>
                    <a:pt x="5558" y="101"/>
                  </a:lnTo>
                  <a:lnTo>
                    <a:pt x="5493" y="128"/>
                  </a:lnTo>
                  <a:lnTo>
                    <a:pt x="5417" y="158"/>
                  </a:lnTo>
                  <a:lnTo>
                    <a:pt x="5331" y="190"/>
                  </a:lnTo>
                  <a:lnTo>
                    <a:pt x="5233" y="223"/>
                  </a:lnTo>
                  <a:lnTo>
                    <a:pt x="5124" y="258"/>
                  </a:lnTo>
                  <a:lnTo>
                    <a:pt x="5002" y="294"/>
                  </a:lnTo>
                  <a:lnTo>
                    <a:pt x="4870" y="332"/>
                  </a:lnTo>
                  <a:lnTo>
                    <a:pt x="4726" y="369"/>
                  </a:lnTo>
                  <a:lnTo>
                    <a:pt x="4566" y="406"/>
                  </a:lnTo>
                  <a:lnTo>
                    <a:pt x="4396" y="444"/>
                  </a:lnTo>
                  <a:lnTo>
                    <a:pt x="4210" y="479"/>
                  </a:lnTo>
                  <a:lnTo>
                    <a:pt x="4012" y="515"/>
                  </a:lnTo>
                  <a:lnTo>
                    <a:pt x="3799" y="551"/>
                  </a:lnTo>
                  <a:lnTo>
                    <a:pt x="3571" y="583"/>
                  </a:lnTo>
                  <a:lnTo>
                    <a:pt x="3452" y="600"/>
                  </a:lnTo>
                  <a:lnTo>
                    <a:pt x="3329" y="616"/>
                  </a:lnTo>
                  <a:lnTo>
                    <a:pt x="3202" y="631"/>
                  </a:lnTo>
                  <a:lnTo>
                    <a:pt x="3072" y="645"/>
                  </a:lnTo>
                  <a:lnTo>
                    <a:pt x="2937" y="660"/>
                  </a:lnTo>
                  <a:lnTo>
                    <a:pt x="2799" y="673"/>
                  </a:lnTo>
                  <a:lnTo>
                    <a:pt x="2656" y="686"/>
                  </a:lnTo>
                  <a:lnTo>
                    <a:pt x="2508" y="697"/>
                  </a:lnTo>
                  <a:lnTo>
                    <a:pt x="2358" y="709"/>
                  </a:lnTo>
                  <a:lnTo>
                    <a:pt x="2202" y="718"/>
                  </a:lnTo>
                  <a:lnTo>
                    <a:pt x="2043" y="728"/>
                  </a:lnTo>
                  <a:lnTo>
                    <a:pt x="1880" y="736"/>
                  </a:lnTo>
                  <a:lnTo>
                    <a:pt x="1711" y="744"/>
                  </a:lnTo>
                  <a:lnTo>
                    <a:pt x="1540" y="751"/>
                  </a:lnTo>
                  <a:lnTo>
                    <a:pt x="1363" y="757"/>
                  </a:lnTo>
                  <a:lnTo>
                    <a:pt x="1182" y="762"/>
                  </a:lnTo>
                  <a:lnTo>
                    <a:pt x="997" y="765"/>
                  </a:lnTo>
                  <a:lnTo>
                    <a:pt x="807" y="769"/>
                  </a:lnTo>
                  <a:lnTo>
                    <a:pt x="611" y="770"/>
                  </a:lnTo>
                  <a:lnTo>
                    <a:pt x="413" y="770"/>
                  </a:lnTo>
                  <a:lnTo>
                    <a:pt x="208" y="770"/>
                  </a:lnTo>
                  <a:lnTo>
                    <a:pt x="0" y="767"/>
                  </a:lnTo>
                  <a:lnTo>
                    <a:pt x="0" y="767"/>
                  </a:lnTo>
                  <a:lnTo>
                    <a:pt x="174" y="774"/>
                  </a:lnTo>
                  <a:lnTo>
                    <a:pt x="376" y="778"/>
                  </a:lnTo>
                  <a:lnTo>
                    <a:pt x="646" y="783"/>
                  </a:lnTo>
                  <a:lnTo>
                    <a:pt x="802" y="783"/>
                  </a:lnTo>
                  <a:lnTo>
                    <a:pt x="971" y="785"/>
                  </a:lnTo>
                  <a:lnTo>
                    <a:pt x="1151" y="783"/>
                  </a:lnTo>
                  <a:lnTo>
                    <a:pt x="1345" y="782"/>
                  </a:lnTo>
                  <a:lnTo>
                    <a:pt x="1547" y="778"/>
                  </a:lnTo>
                  <a:lnTo>
                    <a:pt x="1756" y="774"/>
                  </a:lnTo>
                  <a:lnTo>
                    <a:pt x="1974" y="765"/>
                  </a:lnTo>
                  <a:lnTo>
                    <a:pt x="2200" y="757"/>
                  </a:lnTo>
                  <a:lnTo>
                    <a:pt x="2430" y="746"/>
                  </a:lnTo>
                  <a:lnTo>
                    <a:pt x="2664" y="731"/>
                  </a:lnTo>
                  <a:lnTo>
                    <a:pt x="2901" y="715"/>
                  </a:lnTo>
                  <a:lnTo>
                    <a:pt x="3140" y="696"/>
                  </a:lnTo>
                  <a:lnTo>
                    <a:pt x="3379" y="671"/>
                  </a:lnTo>
                  <a:lnTo>
                    <a:pt x="3620" y="645"/>
                  </a:lnTo>
                  <a:lnTo>
                    <a:pt x="3739" y="631"/>
                  </a:lnTo>
                  <a:lnTo>
                    <a:pt x="3857" y="616"/>
                  </a:lnTo>
                  <a:lnTo>
                    <a:pt x="3976" y="600"/>
                  </a:lnTo>
                  <a:lnTo>
                    <a:pt x="4095" y="582"/>
                  </a:lnTo>
                  <a:lnTo>
                    <a:pt x="4210" y="564"/>
                  </a:lnTo>
                  <a:lnTo>
                    <a:pt x="4326" y="544"/>
                  </a:lnTo>
                  <a:lnTo>
                    <a:pt x="4441" y="525"/>
                  </a:lnTo>
                  <a:lnTo>
                    <a:pt x="4553" y="504"/>
                  </a:lnTo>
                  <a:lnTo>
                    <a:pt x="4666" y="481"/>
                  </a:lnTo>
                  <a:lnTo>
                    <a:pt x="4776" y="457"/>
                  </a:lnTo>
                  <a:lnTo>
                    <a:pt x="4885" y="432"/>
                  </a:lnTo>
                  <a:lnTo>
                    <a:pt x="4991" y="406"/>
                  </a:lnTo>
                  <a:lnTo>
                    <a:pt x="5095" y="379"/>
                  </a:lnTo>
                  <a:lnTo>
                    <a:pt x="5197" y="351"/>
                  </a:lnTo>
                  <a:lnTo>
                    <a:pt x="5298" y="322"/>
                  </a:lnTo>
                  <a:lnTo>
                    <a:pt x="5396" y="291"/>
                  </a:lnTo>
                  <a:lnTo>
                    <a:pt x="5490" y="258"/>
                  </a:lnTo>
                  <a:lnTo>
                    <a:pt x="5583" y="224"/>
                  </a:lnTo>
                  <a:lnTo>
                    <a:pt x="5672" y="190"/>
                  </a:lnTo>
                  <a:lnTo>
                    <a:pt x="5760" y="153"/>
                  </a:lnTo>
                  <a:lnTo>
                    <a:pt x="5760" y="0"/>
                  </a:lnTo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  <a:alpha val="28000"/>
                  </a:schemeClr>
                </a:gs>
                <a:gs pos="19000">
                  <a:schemeClr val="bg2">
                    <a:alpha val="28000"/>
                  </a:schemeClr>
                </a:gs>
                <a:gs pos="46000">
                  <a:schemeClr val="bg2">
                    <a:lumMod val="60000"/>
                    <a:lumOff val="40000"/>
                    <a:alpha val="4000"/>
                  </a:schemeClr>
                </a:gs>
                <a:gs pos="72000">
                  <a:schemeClr val="bg2">
                    <a:lumMod val="60000"/>
                    <a:lumOff val="40000"/>
                    <a:alpha val="5000"/>
                  </a:schemeClr>
                </a:gs>
                <a:gs pos="89000">
                  <a:schemeClr val="bg2">
                    <a:lumMod val="40000"/>
                    <a:lumOff val="60000"/>
                    <a:alpha val="12000"/>
                  </a:schemeClr>
                </a:gs>
                <a:gs pos="100000">
                  <a:schemeClr val="bg2">
                    <a:lumMod val="20000"/>
                    <a:lumOff val="8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Freeform 17"/>
            <p:cNvSpPr/>
            <p:nvPr/>
          </p:nvSpPr>
          <p:spPr>
            <a:xfrm>
              <a:off x="0" y="0"/>
              <a:ext cx="8786842" cy="1928802"/>
            </a:xfrm>
            <a:custGeom>
              <a:avLst/>
              <a:gdLst/>
              <a:ahLst/>
              <a:cxnLst>
                <a:cxn ang="0">
                  <a:pos x="0" y="588"/>
                </a:cxn>
                <a:cxn ang="0">
                  <a:pos x="371" y="599"/>
                </a:cxn>
                <a:cxn ang="0">
                  <a:pos x="959" y="606"/>
                </a:cxn>
                <a:cxn ang="0">
                  <a:pos x="1329" y="603"/>
                </a:cxn>
                <a:cxn ang="0">
                  <a:pos x="1736" y="594"/>
                </a:cxn>
                <a:cxn ang="0">
                  <a:pos x="2177" y="580"/>
                </a:cxn>
                <a:cxn ang="0">
                  <a:pos x="2637" y="555"/>
                </a:cxn>
                <a:cxn ang="0">
                  <a:pos x="3113" y="520"/>
                </a:cxn>
                <a:cxn ang="0">
                  <a:pos x="3593" y="474"/>
                </a:cxn>
                <a:cxn ang="0">
                  <a:pos x="3949" y="429"/>
                </a:cxn>
                <a:cxn ang="0">
                  <a:pos x="4185" y="396"/>
                </a:cxn>
                <a:cxn ang="0">
                  <a:pos x="4418" y="358"/>
                </a:cxn>
                <a:cxn ang="0">
                  <a:pos x="4644" y="315"/>
                </a:cxn>
                <a:cxn ang="0">
                  <a:pos x="4865" y="269"/>
                </a:cxn>
                <a:cxn ang="0">
                  <a:pos x="5080" y="218"/>
                </a:cxn>
                <a:cxn ang="0">
                  <a:pos x="5286" y="162"/>
                </a:cxn>
                <a:cxn ang="0">
                  <a:pos x="5483" y="101"/>
                </a:cxn>
                <a:cxn ang="0">
                  <a:pos x="5671" y="35"/>
                </a:cxn>
                <a:cxn ang="0">
                  <a:pos x="5413" y="0"/>
                </a:cxn>
                <a:cxn ang="0">
                  <a:pos x="5347" y="23"/>
                </a:cxn>
                <a:cxn ang="0">
                  <a:pos x="5197" y="73"/>
                </a:cxn>
                <a:cxn ang="0">
                  <a:pos x="5024" y="122"/>
                </a:cxn>
                <a:cxn ang="0">
                  <a:pos x="4829" y="175"/>
                </a:cxn>
                <a:cxn ang="0">
                  <a:pos x="4608" y="226"/>
                </a:cxn>
                <a:cxn ang="0">
                  <a:pos x="4362" y="279"/>
                </a:cxn>
                <a:cxn ang="0">
                  <a:pos x="4090" y="329"/>
                </a:cxn>
                <a:cxn ang="0">
                  <a:pos x="3791" y="378"/>
                </a:cxn>
                <a:cxn ang="0">
                  <a:pos x="3463" y="423"/>
                </a:cxn>
                <a:cxn ang="0">
                  <a:pos x="3104" y="466"/>
                </a:cxn>
                <a:cxn ang="0">
                  <a:pos x="2717" y="502"/>
                </a:cxn>
                <a:cxn ang="0">
                  <a:pos x="2297" y="535"/>
                </a:cxn>
                <a:cxn ang="0">
                  <a:pos x="1847" y="560"/>
                </a:cxn>
                <a:cxn ang="0">
                  <a:pos x="1363" y="578"/>
                </a:cxn>
                <a:cxn ang="0">
                  <a:pos x="845" y="589"/>
                </a:cxn>
                <a:cxn ang="0">
                  <a:pos x="290" y="591"/>
                </a:cxn>
                <a:cxn ang="0">
                  <a:pos x="0" y="588"/>
                </a:cxn>
              </a:cxnLst>
              <a:rect l="0" t="0" r="r" b="b"/>
              <a:pathLst>
                <a:path w="5760" h="606">
                  <a:moveTo>
                    <a:pt x="0" y="588"/>
                  </a:moveTo>
                  <a:lnTo>
                    <a:pt x="0" y="588"/>
                  </a:lnTo>
                  <a:lnTo>
                    <a:pt x="172" y="594"/>
                  </a:lnTo>
                  <a:lnTo>
                    <a:pt x="371" y="599"/>
                  </a:lnTo>
                  <a:lnTo>
                    <a:pt x="637" y="604"/>
                  </a:lnTo>
                  <a:lnTo>
                    <a:pt x="959" y="606"/>
                  </a:lnTo>
                  <a:lnTo>
                    <a:pt x="1137" y="604"/>
                  </a:lnTo>
                  <a:lnTo>
                    <a:pt x="1329" y="603"/>
                  </a:lnTo>
                  <a:lnTo>
                    <a:pt x="1528" y="599"/>
                  </a:lnTo>
                  <a:lnTo>
                    <a:pt x="1736" y="594"/>
                  </a:lnTo>
                  <a:lnTo>
                    <a:pt x="1954" y="588"/>
                  </a:lnTo>
                  <a:lnTo>
                    <a:pt x="2177" y="580"/>
                  </a:lnTo>
                  <a:lnTo>
                    <a:pt x="2405" y="568"/>
                  </a:lnTo>
                  <a:lnTo>
                    <a:pt x="2637" y="555"/>
                  </a:lnTo>
                  <a:lnTo>
                    <a:pt x="2875" y="540"/>
                  </a:lnTo>
                  <a:lnTo>
                    <a:pt x="3113" y="520"/>
                  </a:lnTo>
                  <a:lnTo>
                    <a:pt x="3352" y="499"/>
                  </a:lnTo>
                  <a:lnTo>
                    <a:pt x="3593" y="474"/>
                  </a:lnTo>
                  <a:lnTo>
                    <a:pt x="3831" y="446"/>
                  </a:lnTo>
                  <a:lnTo>
                    <a:pt x="3949" y="429"/>
                  </a:lnTo>
                  <a:lnTo>
                    <a:pt x="4068" y="413"/>
                  </a:lnTo>
                  <a:lnTo>
                    <a:pt x="4185" y="396"/>
                  </a:lnTo>
                  <a:lnTo>
                    <a:pt x="4303" y="376"/>
                  </a:lnTo>
                  <a:lnTo>
                    <a:pt x="4418" y="358"/>
                  </a:lnTo>
                  <a:lnTo>
                    <a:pt x="4532" y="337"/>
                  </a:lnTo>
                  <a:lnTo>
                    <a:pt x="4644" y="315"/>
                  </a:lnTo>
                  <a:lnTo>
                    <a:pt x="4757" y="292"/>
                  </a:lnTo>
                  <a:lnTo>
                    <a:pt x="4865" y="269"/>
                  </a:lnTo>
                  <a:lnTo>
                    <a:pt x="4974" y="244"/>
                  </a:lnTo>
                  <a:lnTo>
                    <a:pt x="5080" y="218"/>
                  </a:lnTo>
                  <a:lnTo>
                    <a:pt x="5184" y="190"/>
                  </a:lnTo>
                  <a:lnTo>
                    <a:pt x="5286" y="162"/>
                  </a:lnTo>
                  <a:lnTo>
                    <a:pt x="5385" y="132"/>
                  </a:lnTo>
                  <a:lnTo>
                    <a:pt x="5483" y="101"/>
                  </a:lnTo>
                  <a:lnTo>
                    <a:pt x="5578" y="69"/>
                  </a:lnTo>
                  <a:lnTo>
                    <a:pt x="5671" y="35"/>
                  </a:lnTo>
                  <a:lnTo>
                    <a:pt x="5760" y="0"/>
                  </a:lnTo>
                  <a:lnTo>
                    <a:pt x="5413" y="0"/>
                  </a:lnTo>
                  <a:lnTo>
                    <a:pt x="5413" y="0"/>
                  </a:lnTo>
                  <a:lnTo>
                    <a:pt x="5347" y="23"/>
                  </a:lnTo>
                  <a:lnTo>
                    <a:pt x="5275" y="48"/>
                  </a:lnTo>
                  <a:lnTo>
                    <a:pt x="5197" y="73"/>
                  </a:lnTo>
                  <a:lnTo>
                    <a:pt x="5113" y="97"/>
                  </a:lnTo>
                  <a:lnTo>
                    <a:pt x="5024" y="122"/>
                  </a:lnTo>
                  <a:lnTo>
                    <a:pt x="4930" y="149"/>
                  </a:lnTo>
                  <a:lnTo>
                    <a:pt x="4829" y="175"/>
                  </a:lnTo>
                  <a:lnTo>
                    <a:pt x="4722" y="200"/>
                  </a:lnTo>
                  <a:lnTo>
                    <a:pt x="4608" y="226"/>
                  </a:lnTo>
                  <a:lnTo>
                    <a:pt x="4489" y="253"/>
                  </a:lnTo>
                  <a:lnTo>
                    <a:pt x="4362" y="279"/>
                  </a:lnTo>
                  <a:lnTo>
                    <a:pt x="4230" y="304"/>
                  </a:lnTo>
                  <a:lnTo>
                    <a:pt x="4090" y="329"/>
                  </a:lnTo>
                  <a:lnTo>
                    <a:pt x="3943" y="353"/>
                  </a:lnTo>
                  <a:lnTo>
                    <a:pt x="3791" y="378"/>
                  </a:lnTo>
                  <a:lnTo>
                    <a:pt x="3629" y="401"/>
                  </a:lnTo>
                  <a:lnTo>
                    <a:pt x="3463" y="423"/>
                  </a:lnTo>
                  <a:lnTo>
                    <a:pt x="3288" y="444"/>
                  </a:lnTo>
                  <a:lnTo>
                    <a:pt x="3104" y="466"/>
                  </a:lnTo>
                  <a:lnTo>
                    <a:pt x="2915" y="484"/>
                  </a:lnTo>
                  <a:lnTo>
                    <a:pt x="2717" y="502"/>
                  </a:lnTo>
                  <a:lnTo>
                    <a:pt x="2512" y="518"/>
                  </a:lnTo>
                  <a:lnTo>
                    <a:pt x="2297" y="535"/>
                  </a:lnTo>
                  <a:lnTo>
                    <a:pt x="2076" y="548"/>
                  </a:lnTo>
                  <a:lnTo>
                    <a:pt x="1847" y="560"/>
                  </a:lnTo>
                  <a:lnTo>
                    <a:pt x="1609" y="570"/>
                  </a:lnTo>
                  <a:lnTo>
                    <a:pt x="1363" y="578"/>
                  </a:lnTo>
                  <a:lnTo>
                    <a:pt x="1107" y="585"/>
                  </a:lnTo>
                  <a:lnTo>
                    <a:pt x="845" y="589"/>
                  </a:lnTo>
                  <a:lnTo>
                    <a:pt x="573" y="591"/>
                  </a:lnTo>
                  <a:lnTo>
                    <a:pt x="290" y="591"/>
                  </a:lnTo>
                  <a:lnTo>
                    <a:pt x="0" y="588"/>
                  </a:lnTo>
                  <a:lnTo>
                    <a:pt x="0" y="588"/>
                  </a:lnTo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9000">
                  <a:schemeClr val="bg1">
                    <a:lumMod val="85000"/>
                    <a:alpha val="39000"/>
                  </a:schemeClr>
                </a:gs>
                <a:gs pos="50000">
                  <a:schemeClr val="bg1">
                    <a:lumMod val="85000"/>
                    <a:alpha val="5000"/>
                  </a:schemeClr>
                </a:gs>
                <a:gs pos="72000">
                  <a:schemeClr val="bg1">
                    <a:lumMod val="85000"/>
                    <a:alpha val="24000"/>
                  </a:schemeClr>
                </a:gs>
                <a:gs pos="89000">
                  <a:schemeClr val="bg1">
                    <a:lumMod val="75000"/>
                    <a:alpha val="6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  <a:effectLst>
              <a:innerShdw blurRad="63500" dist="50800" dir="5400000">
                <a:schemeClr val="bg1">
                  <a:lumMod val="95000"/>
                  <a:alpha val="50000"/>
                </a:schemeClr>
              </a:inn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1" name="그룹 13"/>
          <p:cNvGrpSpPr/>
          <p:nvPr/>
        </p:nvGrpSpPr>
        <p:grpSpPr>
          <a:xfrm flipH="1">
            <a:off x="1571604" y="4071944"/>
            <a:ext cx="7358114" cy="2600696"/>
            <a:chOff x="500024" y="4137021"/>
            <a:chExt cx="8643976" cy="2555234"/>
          </a:xfrm>
        </p:grpSpPr>
        <p:sp>
          <p:nvSpPr>
            <p:cNvPr id="15" name="Freeform 5"/>
            <p:cNvSpPr/>
            <p:nvPr/>
          </p:nvSpPr>
          <p:spPr>
            <a:xfrm>
              <a:off x="2208042" y="4143150"/>
              <a:ext cx="6935958" cy="2410050"/>
            </a:xfrm>
            <a:custGeom>
              <a:avLst/>
              <a:gdLst/>
              <a:ahLst/>
              <a:cxnLst>
                <a:cxn ang="0">
                  <a:pos x="2756" y="8"/>
                </a:cxn>
                <a:cxn ang="0">
                  <a:pos x="2212" y="48"/>
                </a:cxn>
                <a:cxn ang="0">
                  <a:pos x="1574" y="118"/>
                </a:cxn>
                <a:cxn ang="0">
                  <a:pos x="1172" y="176"/>
                </a:cxn>
                <a:cxn ang="0">
                  <a:pos x="786" y="248"/>
                </a:cxn>
                <a:cxn ang="0">
                  <a:pos x="450" y="334"/>
                </a:cxn>
                <a:cxn ang="0">
                  <a:pos x="266" y="402"/>
                </a:cxn>
                <a:cxn ang="0">
                  <a:pos x="154" y="456"/>
                </a:cxn>
                <a:cxn ang="0">
                  <a:pos x="72" y="516"/>
                </a:cxn>
                <a:cxn ang="0">
                  <a:pos x="18" y="580"/>
                </a:cxn>
                <a:cxn ang="0">
                  <a:pos x="0" y="648"/>
                </a:cxn>
                <a:cxn ang="0">
                  <a:pos x="8" y="704"/>
                </a:cxn>
                <a:cxn ang="0">
                  <a:pos x="50" y="784"/>
                </a:cxn>
                <a:cxn ang="0">
                  <a:pos x="126" y="856"/>
                </a:cxn>
                <a:cxn ang="0">
                  <a:pos x="232" y="922"/>
                </a:cxn>
                <a:cxn ang="0">
                  <a:pos x="368" y="984"/>
                </a:cxn>
                <a:cxn ang="0">
                  <a:pos x="528" y="1038"/>
                </a:cxn>
                <a:cxn ang="0">
                  <a:pos x="712" y="1088"/>
                </a:cxn>
                <a:cxn ang="0">
                  <a:pos x="1136" y="1168"/>
                </a:cxn>
                <a:cxn ang="0">
                  <a:pos x="1620" y="1228"/>
                </a:cxn>
                <a:cxn ang="0">
                  <a:pos x="2144" y="1270"/>
                </a:cxn>
                <a:cxn ang="0">
                  <a:pos x="2684" y="1290"/>
                </a:cxn>
                <a:cxn ang="0">
                  <a:pos x="3222" y="1294"/>
                </a:cxn>
                <a:cxn ang="0">
                  <a:pos x="3734" y="1282"/>
                </a:cxn>
                <a:cxn ang="0">
                  <a:pos x="4202" y="1252"/>
                </a:cxn>
                <a:cxn ang="0">
                  <a:pos x="4180" y="1238"/>
                </a:cxn>
                <a:cxn ang="0">
                  <a:pos x="3458" y="1216"/>
                </a:cxn>
                <a:cxn ang="0">
                  <a:pos x="2792" y="1180"/>
                </a:cxn>
                <a:cxn ang="0">
                  <a:pos x="2258" y="1136"/>
                </a:cxn>
                <a:cxn ang="0">
                  <a:pos x="1736" y="1078"/>
                </a:cxn>
                <a:cxn ang="0">
                  <a:pos x="1264" y="998"/>
                </a:cxn>
                <a:cxn ang="0">
                  <a:pos x="1058" y="950"/>
                </a:cxn>
                <a:cxn ang="0">
                  <a:pos x="880" y="896"/>
                </a:cxn>
                <a:cxn ang="0">
                  <a:pos x="734" y="836"/>
                </a:cxn>
                <a:cxn ang="0">
                  <a:pos x="622" y="770"/>
                </a:cxn>
                <a:cxn ang="0">
                  <a:pos x="552" y="696"/>
                </a:cxn>
                <a:cxn ang="0">
                  <a:pos x="534" y="658"/>
                </a:cxn>
                <a:cxn ang="0">
                  <a:pos x="528" y="616"/>
                </a:cxn>
                <a:cxn ang="0">
                  <a:pos x="532" y="578"/>
                </a:cxn>
                <a:cxn ang="0">
                  <a:pos x="552" y="526"/>
                </a:cxn>
                <a:cxn ang="0">
                  <a:pos x="590" y="476"/>
                </a:cxn>
                <a:cxn ang="0">
                  <a:pos x="642" y="432"/>
                </a:cxn>
                <a:cxn ang="0">
                  <a:pos x="762" y="366"/>
                </a:cxn>
                <a:cxn ang="0">
                  <a:pos x="950" y="298"/>
                </a:cxn>
                <a:cxn ang="0">
                  <a:pos x="1178" y="242"/>
                </a:cxn>
                <a:cxn ang="0">
                  <a:pos x="1528" y="180"/>
                </a:cxn>
                <a:cxn ang="0">
                  <a:pos x="2110" y="102"/>
                </a:cxn>
                <a:cxn ang="0">
                  <a:pos x="2880" y="0"/>
                </a:cxn>
              </a:cxnLst>
              <a:rect l="0" t="0" r="r" b="b"/>
              <a:pathLst>
                <a:path w="4344" h="1294">
                  <a:moveTo>
                    <a:pt x="2880" y="0"/>
                  </a:moveTo>
                  <a:lnTo>
                    <a:pt x="2880" y="0"/>
                  </a:lnTo>
                  <a:lnTo>
                    <a:pt x="2756" y="8"/>
                  </a:lnTo>
                  <a:lnTo>
                    <a:pt x="2614" y="16"/>
                  </a:lnTo>
                  <a:lnTo>
                    <a:pt x="2430" y="30"/>
                  </a:lnTo>
                  <a:lnTo>
                    <a:pt x="2212" y="48"/>
                  </a:lnTo>
                  <a:lnTo>
                    <a:pt x="1968" y="72"/>
                  </a:lnTo>
                  <a:lnTo>
                    <a:pt x="1708" y="100"/>
                  </a:lnTo>
                  <a:lnTo>
                    <a:pt x="1574" y="118"/>
                  </a:lnTo>
                  <a:lnTo>
                    <a:pt x="1440" y="134"/>
                  </a:lnTo>
                  <a:lnTo>
                    <a:pt x="1306" y="154"/>
                  </a:lnTo>
                  <a:lnTo>
                    <a:pt x="1172" y="176"/>
                  </a:lnTo>
                  <a:lnTo>
                    <a:pt x="1040" y="198"/>
                  </a:lnTo>
                  <a:lnTo>
                    <a:pt x="912" y="222"/>
                  </a:lnTo>
                  <a:lnTo>
                    <a:pt x="786" y="248"/>
                  </a:lnTo>
                  <a:lnTo>
                    <a:pt x="668" y="274"/>
                  </a:lnTo>
                  <a:lnTo>
                    <a:pt x="556" y="304"/>
                  </a:lnTo>
                  <a:lnTo>
                    <a:pt x="450" y="334"/>
                  </a:lnTo>
                  <a:lnTo>
                    <a:pt x="354" y="366"/>
                  </a:lnTo>
                  <a:lnTo>
                    <a:pt x="308" y="384"/>
                  </a:lnTo>
                  <a:lnTo>
                    <a:pt x="266" y="402"/>
                  </a:lnTo>
                  <a:lnTo>
                    <a:pt x="226" y="418"/>
                  </a:lnTo>
                  <a:lnTo>
                    <a:pt x="188" y="438"/>
                  </a:lnTo>
                  <a:lnTo>
                    <a:pt x="154" y="456"/>
                  </a:lnTo>
                  <a:lnTo>
                    <a:pt x="124" y="476"/>
                  </a:lnTo>
                  <a:lnTo>
                    <a:pt x="96" y="496"/>
                  </a:lnTo>
                  <a:lnTo>
                    <a:pt x="72" y="516"/>
                  </a:lnTo>
                  <a:lnTo>
                    <a:pt x="50" y="536"/>
                  </a:lnTo>
                  <a:lnTo>
                    <a:pt x="32" y="558"/>
                  </a:lnTo>
                  <a:lnTo>
                    <a:pt x="18" y="580"/>
                  </a:lnTo>
                  <a:lnTo>
                    <a:pt x="8" y="602"/>
                  </a:lnTo>
                  <a:lnTo>
                    <a:pt x="2" y="624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2" y="676"/>
                  </a:lnTo>
                  <a:lnTo>
                    <a:pt x="8" y="704"/>
                  </a:lnTo>
                  <a:lnTo>
                    <a:pt x="18" y="732"/>
                  </a:lnTo>
                  <a:lnTo>
                    <a:pt x="32" y="758"/>
                  </a:lnTo>
                  <a:lnTo>
                    <a:pt x="50" y="784"/>
                  </a:lnTo>
                  <a:lnTo>
                    <a:pt x="72" y="808"/>
                  </a:lnTo>
                  <a:lnTo>
                    <a:pt x="98" y="832"/>
                  </a:lnTo>
                  <a:lnTo>
                    <a:pt x="126" y="856"/>
                  </a:lnTo>
                  <a:lnTo>
                    <a:pt x="158" y="880"/>
                  </a:lnTo>
                  <a:lnTo>
                    <a:pt x="194" y="902"/>
                  </a:lnTo>
                  <a:lnTo>
                    <a:pt x="232" y="922"/>
                  </a:lnTo>
                  <a:lnTo>
                    <a:pt x="274" y="944"/>
                  </a:lnTo>
                  <a:lnTo>
                    <a:pt x="320" y="964"/>
                  </a:lnTo>
                  <a:lnTo>
                    <a:pt x="368" y="984"/>
                  </a:lnTo>
                  <a:lnTo>
                    <a:pt x="418" y="1002"/>
                  </a:lnTo>
                  <a:lnTo>
                    <a:pt x="472" y="1020"/>
                  </a:lnTo>
                  <a:lnTo>
                    <a:pt x="528" y="1038"/>
                  </a:lnTo>
                  <a:lnTo>
                    <a:pt x="586" y="1056"/>
                  </a:lnTo>
                  <a:lnTo>
                    <a:pt x="648" y="1072"/>
                  </a:lnTo>
                  <a:lnTo>
                    <a:pt x="712" y="1088"/>
                  </a:lnTo>
                  <a:lnTo>
                    <a:pt x="844" y="1116"/>
                  </a:lnTo>
                  <a:lnTo>
                    <a:pt x="986" y="1144"/>
                  </a:lnTo>
                  <a:lnTo>
                    <a:pt x="1136" y="1168"/>
                  </a:lnTo>
                  <a:lnTo>
                    <a:pt x="1292" y="1192"/>
                  </a:lnTo>
                  <a:lnTo>
                    <a:pt x="1454" y="1212"/>
                  </a:lnTo>
                  <a:lnTo>
                    <a:pt x="1620" y="1228"/>
                  </a:lnTo>
                  <a:lnTo>
                    <a:pt x="1792" y="1244"/>
                  </a:lnTo>
                  <a:lnTo>
                    <a:pt x="1966" y="1258"/>
                  </a:lnTo>
                  <a:lnTo>
                    <a:pt x="2144" y="1270"/>
                  </a:lnTo>
                  <a:lnTo>
                    <a:pt x="2322" y="1278"/>
                  </a:lnTo>
                  <a:lnTo>
                    <a:pt x="2504" y="1286"/>
                  </a:lnTo>
                  <a:lnTo>
                    <a:pt x="2684" y="1290"/>
                  </a:lnTo>
                  <a:lnTo>
                    <a:pt x="2864" y="1294"/>
                  </a:lnTo>
                  <a:lnTo>
                    <a:pt x="3044" y="1294"/>
                  </a:lnTo>
                  <a:lnTo>
                    <a:pt x="3222" y="1294"/>
                  </a:lnTo>
                  <a:lnTo>
                    <a:pt x="3396" y="1292"/>
                  </a:lnTo>
                  <a:lnTo>
                    <a:pt x="3568" y="1288"/>
                  </a:lnTo>
                  <a:lnTo>
                    <a:pt x="3734" y="1282"/>
                  </a:lnTo>
                  <a:lnTo>
                    <a:pt x="3896" y="1274"/>
                  </a:lnTo>
                  <a:lnTo>
                    <a:pt x="4052" y="1264"/>
                  </a:lnTo>
                  <a:lnTo>
                    <a:pt x="4202" y="1252"/>
                  </a:lnTo>
                  <a:lnTo>
                    <a:pt x="4344" y="1240"/>
                  </a:lnTo>
                  <a:lnTo>
                    <a:pt x="4344" y="1240"/>
                  </a:lnTo>
                  <a:lnTo>
                    <a:pt x="4180" y="1238"/>
                  </a:lnTo>
                  <a:lnTo>
                    <a:pt x="3992" y="1234"/>
                  </a:lnTo>
                  <a:lnTo>
                    <a:pt x="3748" y="1226"/>
                  </a:lnTo>
                  <a:lnTo>
                    <a:pt x="3458" y="1216"/>
                  </a:lnTo>
                  <a:lnTo>
                    <a:pt x="3136" y="1200"/>
                  </a:lnTo>
                  <a:lnTo>
                    <a:pt x="2966" y="1192"/>
                  </a:lnTo>
                  <a:lnTo>
                    <a:pt x="2792" y="1180"/>
                  </a:lnTo>
                  <a:lnTo>
                    <a:pt x="2614" y="1168"/>
                  </a:lnTo>
                  <a:lnTo>
                    <a:pt x="2436" y="1152"/>
                  </a:lnTo>
                  <a:lnTo>
                    <a:pt x="2258" y="1136"/>
                  </a:lnTo>
                  <a:lnTo>
                    <a:pt x="2080" y="1118"/>
                  </a:lnTo>
                  <a:lnTo>
                    <a:pt x="1906" y="1100"/>
                  </a:lnTo>
                  <a:lnTo>
                    <a:pt x="1736" y="1078"/>
                  </a:lnTo>
                  <a:lnTo>
                    <a:pt x="1570" y="1052"/>
                  </a:lnTo>
                  <a:lnTo>
                    <a:pt x="1414" y="1026"/>
                  </a:lnTo>
                  <a:lnTo>
                    <a:pt x="1264" y="998"/>
                  </a:lnTo>
                  <a:lnTo>
                    <a:pt x="1192" y="982"/>
                  </a:lnTo>
                  <a:lnTo>
                    <a:pt x="1124" y="966"/>
                  </a:lnTo>
                  <a:lnTo>
                    <a:pt x="1058" y="950"/>
                  </a:lnTo>
                  <a:lnTo>
                    <a:pt x="996" y="932"/>
                  </a:lnTo>
                  <a:lnTo>
                    <a:pt x="936" y="914"/>
                  </a:lnTo>
                  <a:lnTo>
                    <a:pt x="880" y="896"/>
                  </a:lnTo>
                  <a:lnTo>
                    <a:pt x="828" y="878"/>
                  </a:lnTo>
                  <a:lnTo>
                    <a:pt x="778" y="858"/>
                  </a:lnTo>
                  <a:lnTo>
                    <a:pt x="734" y="836"/>
                  </a:lnTo>
                  <a:lnTo>
                    <a:pt x="692" y="816"/>
                  </a:lnTo>
                  <a:lnTo>
                    <a:pt x="654" y="792"/>
                  </a:lnTo>
                  <a:lnTo>
                    <a:pt x="622" y="770"/>
                  </a:lnTo>
                  <a:lnTo>
                    <a:pt x="594" y="746"/>
                  </a:lnTo>
                  <a:lnTo>
                    <a:pt x="570" y="722"/>
                  </a:lnTo>
                  <a:lnTo>
                    <a:pt x="552" y="696"/>
                  </a:lnTo>
                  <a:lnTo>
                    <a:pt x="546" y="684"/>
                  </a:lnTo>
                  <a:lnTo>
                    <a:pt x="538" y="670"/>
                  </a:lnTo>
                  <a:lnTo>
                    <a:pt x="534" y="658"/>
                  </a:lnTo>
                  <a:lnTo>
                    <a:pt x="530" y="644"/>
                  </a:lnTo>
                  <a:lnTo>
                    <a:pt x="528" y="630"/>
                  </a:lnTo>
                  <a:lnTo>
                    <a:pt x="528" y="616"/>
                  </a:lnTo>
                  <a:lnTo>
                    <a:pt x="528" y="616"/>
                  </a:lnTo>
                  <a:lnTo>
                    <a:pt x="530" y="596"/>
                  </a:lnTo>
                  <a:lnTo>
                    <a:pt x="532" y="578"/>
                  </a:lnTo>
                  <a:lnTo>
                    <a:pt x="538" y="560"/>
                  </a:lnTo>
                  <a:lnTo>
                    <a:pt x="544" y="542"/>
                  </a:lnTo>
                  <a:lnTo>
                    <a:pt x="552" y="526"/>
                  </a:lnTo>
                  <a:lnTo>
                    <a:pt x="564" y="508"/>
                  </a:lnTo>
                  <a:lnTo>
                    <a:pt x="576" y="492"/>
                  </a:lnTo>
                  <a:lnTo>
                    <a:pt x="590" y="476"/>
                  </a:lnTo>
                  <a:lnTo>
                    <a:pt x="606" y="462"/>
                  </a:lnTo>
                  <a:lnTo>
                    <a:pt x="624" y="446"/>
                  </a:lnTo>
                  <a:lnTo>
                    <a:pt x="642" y="432"/>
                  </a:lnTo>
                  <a:lnTo>
                    <a:pt x="664" y="418"/>
                  </a:lnTo>
                  <a:lnTo>
                    <a:pt x="710" y="390"/>
                  </a:lnTo>
                  <a:lnTo>
                    <a:pt x="762" y="366"/>
                  </a:lnTo>
                  <a:lnTo>
                    <a:pt x="820" y="342"/>
                  </a:lnTo>
                  <a:lnTo>
                    <a:pt x="882" y="320"/>
                  </a:lnTo>
                  <a:lnTo>
                    <a:pt x="950" y="298"/>
                  </a:lnTo>
                  <a:lnTo>
                    <a:pt x="1022" y="278"/>
                  </a:lnTo>
                  <a:lnTo>
                    <a:pt x="1098" y="260"/>
                  </a:lnTo>
                  <a:lnTo>
                    <a:pt x="1178" y="242"/>
                  </a:lnTo>
                  <a:lnTo>
                    <a:pt x="1260" y="224"/>
                  </a:lnTo>
                  <a:lnTo>
                    <a:pt x="1348" y="208"/>
                  </a:lnTo>
                  <a:lnTo>
                    <a:pt x="1528" y="180"/>
                  </a:lnTo>
                  <a:lnTo>
                    <a:pt x="1718" y="152"/>
                  </a:lnTo>
                  <a:lnTo>
                    <a:pt x="1912" y="126"/>
                  </a:lnTo>
                  <a:lnTo>
                    <a:pt x="2110" y="102"/>
                  </a:lnTo>
                  <a:lnTo>
                    <a:pt x="2506" y="54"/>
                  </a:lnTo>
                  <a:lnTo>
                    <a:pt x="2696" y="28"/>
                  </a:lnTo>
                  <a:lnTo>
                    <a:pt x="2880" y="0"/>
                  </a:lnTo>
                  <a:lnTo>
                    <a:pt x="2880" y="0"/>
                  </a:lnTo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9000">
                  <a:schemeClr val="bg1">
                    <a:lumMod val="85000"/>
                    <a:alpha val="63000"/>
                  </a:schemeClr>
                </a:gs>
                <a:gs pos="50000">
                  <a:schemeClr val="bg1">
                    <a:lumMod val="85000"/>
                  </a:schemeClr>
                </a:gs>
                <a:gs pos="72000">
                  <a:schemeClr val="bg1">
                    <a:lumMod val="85000"/>
                    <a:alpha val="15000"/>
                  </a:schemeClr>
                </a:gs>
                <a:gs pos="89000">
                  <a:schemeClr val="bg1">
                    <a:lumMod val="75000"/>
                    <a:alpha val="50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" name="Freeform 5"/>
            <p:cNvSpPr/>
            <p:nvPr/>
          </p:nvSpPr>
          <p:spPr>
            <a:xfrm>
              <a:off x="642910" y="4143380"/>
              <a:ext cx="8501090" cy="2500330"/>
            </a:xfrm>
            <a:custGeom>
              <a:avLst/>
              <a:gdLst/>
              <a:ahLst/>
              <a:cxnLst>
                <a:cxn ang="0">
                  <a:pos x="2756" y="8"/>
                </a:cxn>
                <a:cxn ang="0">
                  <a:pos x="2212" y="48"/>
                </a:cxn>
                <a:cxn ang="0">
                  <a:pos x="1574" y="118"/>
                </a:cxn>
                <a:cxn ang="0">
                  <a:pos x="1172" y="176"/>
                </a:cxn>
                <a:cxn ang="0">
                  <a:pos x="786" y="248"/>
                </a:cxn>
                <a:cxn ang="0">
                  <a:pos x="450" y="334"/>
                </a:cxn>
                <a:cxn ang="0">
                  <a:pos x="266" y="402"/>
                </a:cxn>
                <a:cxn ang="0">
                  <a:pos x="154" y="456"/>
                </a:cxn>
                <a:cxn ang="0">
                  <a:pos x="72" y="516"/>
                </a:cxn>
                <a:cxn ang="0">
                  <a:pos x="18" y="580"/>
                </a:cxn>
                <a:cxn ang="0">
                  <a:pos x="0" y="648"/>
                </a:cxn>
                <a:cxn ang="0">
                  <a:pos x="8" y="704"/>
                </a:cxn>
                <a:cxn ang="0">
                  <a:pos x="50" y="784"/>
                </a:cxn>
                <a:cxn ang="0">
                  <a:pos x="126" y="856"/>
                </a:cxn>
                <a:cxn ang="0">
                  <a:pos x="232" y="922"/>
                </a:cxn>
                <a:cxn ang="0">
                  <a:pos x="368" y="984"/>
                </a:cxn>
                <a:cxn ang="0">
                  <a:pos x="528" y="1038"/>
                </a:cxn>
                <a:cxn ang="0">
                  <a:pos x="712" y="1088"/>
                </a:cxn>
                <a:cxn ang="0">
                  <a:pos x="1136" y="1168"/>
                </a:cxn>
                <a:cxn ang="0">
                  <a:pos x="1620" y="1228"/>
                </a:cxn>
                <a:cxn ang="0">
                  <a:pos x="2144" y="1270"/>
                </a:cxn>
                <a:cxn ang="0">
                  <a:pos x="2684" y="1290"/>
                </a:cxn>
                <a:cxn ang="0">
                  <a:pos x="3222" y="1294"/>
                </a:cxn>
                <a:cxn ang="0">
                  <a:pos x="3734" y="1282"/>
                </a:cxn>
                <a:cxn ang="0">
                  <a:pos x="4202" y="1252"/>
                </a:cxn>
                <a:cxn ang="0">
                  <a:pos x="4180" y="1238"/>
                </a:cxn>
                <a:cxn ang="0">
                  <a:pos x="3458" y="1216"/>
                </a:cxn>
                <a:cxn ang="0">
                  <a:pos x="2792" y="1180"/>
                </a:cxn>
                <a:cxn ang="0">
                  <a:pos x="2258" y="1136"/>
                </a:cxn>
                <a:cxn ang="0">
                  <a:pos x="1736" y="1078"/>
                </a:cxn>
                <a:cxn ang="0">
                  <a:pos x="1264" y="998"/>
                </a:cxn>
                <a:cxn ang="0">
                  <a:pos x="1058" y="950"/>
                </a:cxn>
                <a:cxn ang="0">
                  <a:pos x="880" y="896"/>
                </a:cxn>
                <a:cxn ang="0">
                  <a:pos x="734" y="836"/>
                </a:cxn>
                <a:cxn ang="0">
                  <a:pos x="622" y="770"/>
                </a:cxn>
                <a:cxn ang="0">
                  <a:pos x="552" y="696"/>
                </a:cxn>
                <a:cxn ang="0">
                  <a:pos x="534" y="658"/>
                </a:cxn>
                <a:cxn ang="0">
                  <a:pos x="528" y="616"/>
                </a:cxn>
                <a:cxn ang="0">
                  <a:pos x="532" y="578"/>
                </a:cxn>
                <a:cxn ang="0">
                  <a:pos x="552" y="526"/>
                </a:cxn>
                <a:cxn ang="0">
                  <a:pos x="590" y="476"/>
                </a:cxn>
                <a:cxn ang="0">
                  <a:pos x="642" y="432"/>
                </a:cxn>
                <a:cxn ang="0">
                  <a:pos x="762" y="366"/>
                </a:cxn>
                <a:cxn ang="0">
                  <a:pos x="950" y="298"/>
                </a:cxn>
                <a:cxn ang="0">
                  <a:pos x="1178" y="242"/>
                </a:cxn>
                <a:cxn ang="0">
                  <a:pos x="1528" y="180"/>
                </a:cxn>
                <a:cxn ang="0">
                  <a:pos x="2110" y="102"/>
                </a:cxn>
                <a:cxn ang="0">
                  <a:pos x="2880" y="0"/>
                </a:cxn>
              </a:cxnLst>
              <a:rect l="0" t="0" r="r" b="b"/>
              <a:pathLst>
                <a:path w="4344" h="1294">
                  <a:moveTo>
                    <a:pt x="2880" y="0"/>
                  </a:moveTo>
                  <a:lnTo>
                    <a:pt x="2880" y="0"/>
                  </a:lnTo>
                  <a:lnTo>
                    <a:pt x="2756" y="8"/>
                  </a:lnTo>
                  <a:lnTo>
                    <a:pt x="2614" y="16"/>
                  </a:lnTo>
                  <a:lnTo>
                    <a:pt x="2430" y="30"/>
                  </a:lnTo>
                  <a:lnTo>
                    <a:pt x="2212" y="48"/>
                  </a:lnTo>
                  <a:lnTo>
                    <a:pt x="1968" y="72"/>
                  </a:lnTo>
                  <a:lnTo>
                    <a:pt x="1708" y="100"/>
                  </a:lnTo>
                  <a:lnTo>
                    <a:pt x="1574" y="118"/>
                  </a:lnTo>
                  <a:lnTo>
                    <a:pt x="1440" y="134"/>
                  </a:lnTo>
                  <a:lnTo>
                    <a:pt x="1306" y="154"/>
                  </a:lnTo>
                  <a:lnTo>
                    <a:pt x="1172" y="176"/>
                  </a:lnTo>
                  <a:lnTo>
                    <a:pt x="1040" y="198"/>
                  </a:lnTo>
                  <a:lnTo>
                    <a:pt x="912" y="222"/>
                  </a:lnTo>
                  <a:lnTo>
                    <a:pt x="786" y="248"/>
                  </a:lnTo>
                  <a:lnTo>
                    <a:pt x="668" y="274"/>
                  </a:lnTo>
                  <a:lnTo>
                    <a:pt x="556" y="304"/>
                  </a:lnTo>
                  <a:lnTo>
                    <a:pt x="450" y="334"/>
                  </a:lnTo>
                  <a:lnTo>
                    <a:pt x="354" y="366"/>
                  </a:lnTo>
                  <a:lnTo>
                    <a:pt x="308" y="384"/>
                  </a:lnTo>
                  <a:lnTo>
                    <a:pt x="266" y="402"/>
                  </a:lnTo>
                  <a:lnTo>
                    <a:pt x="226" y="418"/>
                  </a:lnTo>
                  <a:lnTo>
                    <a:pt x="188" y="438"/>
                  </a:lnTo>
                  <a:lnTo>
                    <a:pt x="154" y="456"/>
                  </a:lnTo>
                  <a:lnTo>
                    <a:pt x="124" y="476"/>
                  </a:lnTo>
                  <a:lnTo>
                    <a:pt x="96" y="496"/>
                  </a:lnTo>
                  <a:lnTo>
                    <a:pt x="72" y="516"/>
                  </a:lnTo>
                  <a:lnTo>
                    <a:pt x="50" y="536"/>
                  </a:lnTo>
                  <a:lnTo>
                    <a:pt x="32" y="558"/>
                  </a:lnTo>
                  <a:lnTo>
                    <a:pt x="18" y="580"/>
                  </a:lnTo>
                  <a:lnTo>
                    <a:pt x="8" y="602"/>
                  </a:lnTo>
                  <a:lnTo>
                    <a:pt x="2" y="624"/>
                  </a:lnTo>
                  <a:lnTo>
                    <a:pt x="0" y="648"/>
                  </a:lnTo>
                  <a:lnTo>
                    <a:pt x="0" y="648"/>
                  </a:lnTo>
                  <a:lnTo>
                    <a:pt x="2" y="676"/>
                  </a:lnTo>
                  <a:lnTo>
                    <a:pt x="8" y="704"/>
                  </a:lnTo>
                  <a:lnTo>
                    <a:pt x="18" y="732"/>
                  </a:lnTo>
                  <a:lnTo>
                    <a:pt x="32" y="758"/>
                  </a:lnTo>
                  <a:lnTo>
                    <a:pt x="50" y="784"/>
                  </a:lnTo>
                  <a:lnTo>
                    <a:pt x="72" y="808"/>
                  </a:lnTo>
                  <a:lnTo>
                    <a:pt x="98" y="832"/>
                  </a:lnTo>
                  <a:lnTo>
                    <a:pt x="126" y="856"/>
                  </a:lnTo>
                  <a:lnTo>
                    <a:pt x="158" y="880"/>
                  </a:lnTo>
                  <a:lnTo>
                    <a:pt x="194" y="902"/>
                  </a:lnTo>
                  <a:lnTo>
                    <a:pt x="232" y="922"/>
                  </a:lnTo>
                  <a:lnTo>
                    <a:pt x="274" y="944"/>
                  </a:lnTo>
                  <a:lnTo>
                    <a:pt x="320" y="964"/>
                  </a:lnTo>
                  <a:lnTo>
                    <a:pt x="368" y="984"/>
                  </a:lnTo>
                  <a:lnTo>
                    <a:pt x="418" y="1002"/>
                  </a:lnTo>
                  <a:lnTo>
                    <a:pt x="472" y="1020"/>
                  </a:lnTo>
                  <a:lnTo>
                    <a:pt x="528" y="1038"/>
                  </a:lnTo>
                  <a:lnTo>
                    <a:pt x="586" y="1056"/>
                  </a:lnTo>
                  <a:lnTo>
                    <a:pt x="648" y="1072"/>
                  </a:lnTo>
                  <a:lnTo>
                    <a:pt x="712" y="1088"/>
                  </a:lnTo>
                  <a:lnTo>
                    <a:pt x="844" y="1116"/>
                  </a:lnTo>
                  <a:lnTo>
                    <a:pt x="986" y="1144"/>
                  </a:lnTo>
                  <a:lnTo>
                    <a:pt x="1136" y="1168"/>
                  </a:lnTo>
                  <a:lnTo>
                    <a:pt x="1292" y="1192"/>
                  </a:lnTo>
                  <a:lnTo>
                    <a:pt x="1454" y="1212"/>
                  </a:lnTo>
                  <a:lnTo>
                    <a:pt x="1620" y="1228"/>
                  </a:lnTo>
                  <a:lnTo>
                    <a:pt x="1792" y="1244"/>
                  </a:lnTo>
                  <a:lnTo>
                    <a:pt x="1966" y="1258"/>
                  </a:lnTo>
                  <a:lnTo>
                    <a:pt x="2144" y="1270"/>
                  </a:lnTo>
                  <a:lnTo>
                    <a:pt x="2322" y="1278"/>
                  </a:lnTo>
                  <a:lnTo>
                    <a:pt x="2504" y="1286"/>
                  </a:lnTo>
                  <a:lnTo>
                    <a:pt x="2684" y="1290"/>
                  </a:lnTo>
                  <a:lnTo>
                    <a:pt x="2864" y="1294"/>
                  </a:lnTo>
                  <a:lnTo>
                    <a:pt x="3044" y="1294"/>
                  </a:lnTo>
                  <a:lnTo>
                    <a:pt x="3222" y="1294"/>
                  </a:lnTo>
                  <a:lnTo>
                    <a:pt x="3396" y="1292"/>
                  </a:lnTo>
                  <a:lnTo>
                    <a:pt x="3568" y="1288"/>
                  </a:lnTo>
                  <a:lnTo>
                    <a:pt x="3734" y="1282"/>
                  </a:lnTo>
                  <a:lnTo>
                    <a:pt x="3896" y="1274"/>
                  </a:lnTo>
                  <a:lnTo>
                    <a:pt x="4052" y="1264"/>
                  </a:lnTo>
                  <a:lnTo>
                    <a:pt x="4202" y="1252"/>
                  </a:lnTo>
                  <a:lnTo>
                    <a:pt x="4344" y="1240"/>
                  </a:lnTo>
                  <a:lnTo>
                    <a:pt x="4344" y="1240"/>
                  </a:lnTo>
                  <a:lnTo>
                    <a:pt x="4180" y="1238"/>
                  </a:lnTo>
                  <a:lnTo>
                    <a:pt x="3992" y="1234"/>
                  </a:lnTo>
                  <a:lnTo>
                    <a:pt x="3748" y="1226"/>
                  </a:lnTo>
                  <a:lnTo>
                    <a:pt x="3458" y="1216"/>
                  </a:lnTo>
                  <a:lnTo>
                    <a:pt x="3136" y="1200"/>
                  </a:lnTo>
                  <a:lnTo>
                    <a:pt x="2966" y="1192"/>
                  </a:lnTo>
                  <a:lnTo>
                    <a:pt x="2792" y="1180"/>
                  </a:lnTo>
                  <a:lnTo>
                    <a:pt x="2614" y="1168"/>
                  </a:lnTo>
                  <a:lnTo>
                    <a:pt x="2436" y="1152"/>
                  </a:lnTo>
                  <a:lnTo>
                    <a:pt x="2258" y="1136"/>
                  </a:lnTo>
                  <a:lnTo>
                    <a:pt x="2080" y="1118"/>
                  </a:lnTo>
                  <a:lnTo>
                    <a:pt x="1906" y="1100"/>
                  </a:lnTo>
                  <a:lnTo>
                    <a:pt x="1736" y="1078"/>
                  </a:lnTo>
                  <a:lnTo>
                    <a:pt x="1570" y="1052"/>
                  </a:lnTo>
                  <a:lnTo>
                    <a:pt x="1414" y="1026"/>
                  </a:lnTo>
                  <a:lnTo>
                    <a:pt x="1264" y="998"/>
                  </a:lnTo>
                  <a:lnTo>
                    <a:pt x="1192" y="982"/>
                  </a:lnTo>
                  <a:lnTo>
                    <a:pt x="1124" y="966"/>
                  </a:lnTo>
                  <a:lnTo>
                    <a:pt x="1058" y="950"/>
                  </a:lnTo>
                  <a:lnTo>
                    <a:pt x="996" y="932"/>
                  </a:lnTo>
                  <a:lnTo>
                    <a:pt x="936" y="914"/>
                  </a:lnTo>
                  <a:lnTo>
                    <a:pt x="880" y="896"/>
                  </a:lnTo>
                  <a:lnTo>
                    <a:pt x="828" y="878"/>
                  </a:lnTo>
                  <a:lnTo>
                    <a:pt x="778" y="858"/>
                  </a:lnTo>
                  <a:lnTo>
                    <a:pt x="734" y="836"/>
                  </a:lnTo>
                  <a:lnTo>
                    <a:pt x="692" y="816"/>
                  </a:lnTo>
                  <a:lnTo>
                    <a:pt x="654" y="792"/>
                  </a:lnTo>
                  <a:lnTo>
                    <a:pt x="622" y="770"/>
                  </a:lnTo>
                  <a:lnTo>
                    <a:pt x="594" y="746"/>
                  </a:lnTo>
                  <a:lnTo>
                    <a:pt x="570" y="722"/>
                  </a:lnTo>
                  <a:lnTo>
                    <a:pt x="552" y="696"/>
                  </a:lnTo>
                  <a:lnTo>
                    <a:pt x="546" y="684"/>
                  </a:lnTo>
                  <a:lnTo>
                    <a:pt x="538" y="670"/>
                  </a:lnTo>
                  <a:lnTo>
                    <a:pt x="534" y="658"/>
                  </a:lnTo>
                  <a:lnTo>
                    <a:pt x="530" y="644"/>
                  </a:lnTo>
                  <a:lnTo>
                    <a:pt x="528" y="630"/>
                  </a:lnTo>
                  <a:lnTo>
                    <a:pt x="528" y="616"/>
                  </a:lnTo>
                  <a:lnTo>
                    <a:pt x="528" y="616"/>
                  </a:lnTo>
                  <a:lnTo>
                    <a:pt x="530" y="596"/>
                  </a:lnTo>
                  <a:lnTo>
                    <a:pt x="532" y="578"/>
                  </a:lnTo>
                  <a:lnTo>
                    <a:pt x="538" y="560"/>
                  </a:lnTo>
                  <a:lnTo>
                    <a:pt x="544" y="542"/>
                  </a:lnTo>
                  <a:lnTo>
                    <a:pt x="552" y="526"/>
                  </a:lnTo>
                  <a:lnTo>
                    <a:pt x="564" y="508"/>
                  </a:lnTo>
                  <a:lnTo>
                    <a:pt x="576" y="492"/>
                  </a:lnTo>
                  <a:lnTo>
                    <a:pt x="590" y="476"/>
                  </a:lnTo>
                  <a:lnTo>
                    <a:pt x="606" y="462"/>
                  </a:lnTo>
                  <a:lnTo>
                    <a:pt x="624" y="446"/>
                  </a:lnTo>
                  <a:lnTo>
                    <a:pt x="642" y="432"/>
                  </a:lnTo>
                  <a:lnTo>
                    <a:pt x="664" y="418"/>
                  </a:lnTo>
                  <a:lnTo>
                    <a:pt x="710" y="390"/>
                  </a:lnTo>
                  <a:lnTo>
                    <a:pt x="762" y="366"/>
                  </a:lnTo>
                  <a:lnTo>
                    <a:pt x="820" y="342"/>
                  </a:lnTo>
                  <a:lnTo>
                    <a:pt x="882" y="320"/>
                  </a:lnTo>
                  <a:lnTo>
                    <a:pt x="950" y="298"/>
                  </a:lnTo>
                  <a:lnTo>
                    <a:pt x="1022" y="278"/>
                  </a:lnTo>
                  <a:lnTo>
                    <a:pt x="1098" y="260"/>
                  </a:lnTo>
                  <a:lnTo>
                    <a:pt x="1178" y="242"/>
                  </a:lnTo>
                  <a:lnTo>
                    <a:pt x="1260" y="224"/>
                  </a:lnTo>
                  <a:lnTo>
                    <a:pt x="1348" y="208"/>
                  </a:lnTo>
                  <a:lnTo>
                    <a:pt x="1528" y="180"/>
                  </a:lnTo>
                  <a:lnTo>
                    <a:pt x="1718" y="152"/>
                  </a:lnTo>
                  <a:lnTo>
                    <a:pt x="1912" y="126"/>
                  </a:lnTo>
                  <a:lnTo>
                    <a:pt x="2110" y="102"/>
                  </a:lnTo>
                  <a:lnTo>
                    <a:pt x="2506" y="54"/>
                  </a:lnTo>
                  <a:lnTo>
                    <a:pt x="2696" y="28"/>
                  </a:lnTo>
                  <a:lnTo>
                    <a:pt x="2880" y="0"/>
                  </a:lnTo>
                  <a:lnTo>
                    <a:pt x="2880" y="0"/>
                  </a:lnTo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  <a:alpha val="0"/>
                  </a:schemeClr>
                </a:gs>
                <a:gs pos="19000">
                  <a:schemeClr val="bg2">
                    <a:alpha val="70000"/>
                  </a:schemeClr>
                </a:gs>
                <a:gs pos="50000">
                  <a:schemeClr val="bg2">
                    <a:alpha val="58000"/>
                  </a:schemeClr>
                </a:gs>
                <a:gs pos="72000">
                  <a:schemeClr val="bg2">
                    <a:alpha val="40000"/>
                  </a:schemeClr>
                </a:gs>
                <a:gs pos="89000">
                  <a:schemeClr val="bg2">
                    <a:lumMod val="60000"/>
                    <a:lumOff val="40000"/>
                    <a:alpha val="38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4" name="자유형 13"/>
            <p:cNvSpPr/>
            <p:nvPr/>
          </p:nvSpPr>
          <p:spPr>
            <a:xfrm>
              <a:off x="500024" y="4137021"/>
              <a:ext cx="6189832" cy="2555234"/>
            </a:xfrm>
            <a:custGeom>
              <a:avLst/>
              <a:gdLst>
                <a:gd name="connsiteX0" fmla="*/ 0 w 9958422"/>
                <a:gd name="connsiteY0" fmla="*/ 1244600 h 2489200"/>
                <a:gd name="connsiteX1" fmla="*/ 3771763 w 9958422"/>
                <a:gd name="connsiteY1" fmla="*/ 37155 h 2489200"/>
                <a:gd name="connsiteX2" fmla="*/ 4979213 w 9958422"/>
                <a:gd name="connsiteY2" fmla="*/ 6 h 2489200"/>
                <a:gd name="connsiteX3" fmla="*/ 6186666 w 9958422"/>
                <a:gd name="connsiteY3" fmla="*/ 37155 h 2489200"/>
                <a:gd name="connsiteX4" fmla="*/ 9958423 w 9958422"/>
                <a:gd name="connsiteY4" fmla="*/ 1244614 h 2489200"/>
                <a:gd name="connsiteX5" fmla="*/ 6186662 w 9958422"/>
                <a:gd name="connsiteY5" fmla="*/ 2452065 h 2489200"/>
                <a:gd name="connsiteX6" fmla="*/ 4979211 w 9958422"/>
                <a:gd name="connsiteY6" fmla="*/ 2489214 h 2489200"/>
                <a:gd name="connsiteX7" fmla="*/ 3771759 w 9958422"/>
                <a:gd name="connsiteY7" fmla="*/ 2452065 h 2489200"/>
                <a:gd name="connsiteX8" fmla="*/ 1 w 9958422"/>
                <a:gd name="connsiteY8" fmla="*/ 1244608 h 2489200"/>
                <a:gd name="connsiteX9" fmla="*/ 0 w 9958422"/>
                <a:gd name="connsiteY9" fmla="*/ 1244600 h 2489200"/>
                <a:gd name="connsiteX0" fmla="*/ 6186672 w 10049873"/>
                <a:gd name="connsiteY0" fmla="*/ 2452059 h 2489208"/>
                <a:gd name="connsiteX1" fmla="*/ 4979221 w 10049873"/>
                <a:gd name="connsiteY1" fmla="*/ 2489208 h 2489208"/>
                <a:gd name="connsiteX2" fmla="*/ 3771769 w 10049873"/>
                <a:gd name="connsiteY2" fmla="*/ 2452059 h 2489208"/>
                <a:gd name="connsiteX3" fmla="*/ 11 w 10049873"/>
                <a:gd name="connsiteY3" fmla="*/ 1244602 h 2489208"/>
                <a:gd name="connsiteX4" fmla="*/ 10 w 10049873"/>
                <a:gd name="connsiteY4" fmla="*/ 1244594 h 2489208"/>
                <a:gd name="connsiteX5" fmla="*/ 3771773 w 10049873"/>
                <a:gd name="connsiteY5" fmla="*/ 37149 h 2489208"/>
                <a:gd name="connsiteX6" fmla="*/ 4979223 w 10049873"/>
                <a:gd name="connsiteY6" fmla="*/ 0 h 2489208"/>
                <a:gd name="connsiteX7" fmla="*/ 6186676 w 10049873"/>
                <a:gd name="connsiteY7" fmla="*/ 37149 h 2489208"/>
                <a:gd name="connsiteX8" fmla="*/ 10049873 w 10049873"/>
                <a:gd name="connsiteY8" fmla="*/ 1336048 h 2489208"/>
                <a:gd name="connsiteX0" fmla="*/ 6186672 w 6186676"/>
                <a:gd name="connsiteY0" fmla="*/ 2452059 h 2489208"/>
                <a:gd name="connsiteX1" fmla="*/ 4979221 w 6186676"/>
                <a:gd name="connsiteY1" fmla="*/ 2489208 h 2489208"/>
                <a:gd name="connsiteX2" fmla="*/ 3771769 w 6186676"/>
                <a:gd name="connsiteY2" fmla="*/ 2452059 h 2489208"/>
                <a:gd name="connsiteX3" fmla="*/ 11 w 6186676"/>
                <a:gd name="connsiteY3" fmla="*/ 1244602 h 2489208"/>
                <a:gd name="connsiteX4" fmla="*/ 10 w 6186676"/>
                <a:gd name="connsiteY4" fmla="*/ 1244594 h 2489208"/>
                <a:gd name="connsiteX5" fmla="*/ 3771773 w 6186676"/>
                <a:gd name="connsiteY5" fmla="*/ 37149 h 2489208"/>
                <a:gd name="connsiteX6" fmla="*/ 4979223 w 6186676"/>
                <a:gd name="connsiteY6" fmla="*/ 0 h 2489208"/>
                <a:gd name="connsiteX7" fmla="*/ 6186676 w 6186676"/>
                <a:gd name="connsiteY7" fmla="*/ 37149 h 2489208"/>
                <a:gd name="connsiteX0" fmla="*/ 6186672 w 6186672"/>
                <a:gd name="connsiteY0" fmla="*/ 2452059 h 2489208"/>
                <a:gd name="connsiteX1" fmla="*/ 4979221 w 6186672"/>
                <a:gd name="connsiteY1" fmla="*/ 2489208 h 2489208"/>
                <a:gd name="connsiteX2" fmla="*/ 3771769 w 6186672"/>
                <a:gd name="connsiteY2" fmla="*/ 2452059 h 2489208"/>
                <a:gd name="connsiteX3" fmla="*/ 11 w 6186672"/>
                <a:gd name="connsiteY3" fmla="*/ 1244602 h 2489208"/>
                <a:gd name="connsiteX4" fmla="*/ 10 w 6186672"/>
                <a:gd name="connsiteY4" fmla="*/ 1244594 h 2489208"/>
                <a:gd name="connsiteX5" fmla="*/ 3771773 w 6186672"/>
                <a:gd name="connsiteY5" fmla="*/ 37149 h 2489208"/>
                <a:gd name="connsiteX6" fmla="*/ 4979223 w 6186672"/>
                <a:gd name="connsiteY6" fmla="*/ 0 h 2489208"/>
                <a:gd name="connsiteX0" fmla="*/ 6189832 w 6189832"/>
                <a:gd name="connsiteY0" fmla="*/ 2501249 h 2525922"/>
                <a:gd name="connsiteX1" fmla="*/ 4979221 w 6189832"/>
                <a:gd name="connsiteY1" fmla="*/ 2489208 h 2525922"/>
                <a:gd name="connsiteX2" fmla="*/ 3771769 w 6189832"/>
                <a:gd name="connsiteY2" fmla="*/ 2452059 h 2525922"/>
                <a:gd name="connsiteX3" fmla="*/ 11 w 6189832"/>
                <a:gd name="connsiteY3" fmla="*/ 1244602 h 2525922"/>
                <a:gd name="connsiteX4" fmla="*/ 10 w 6189832"/>
                <a:gd name="connsiteY4" fmla="*/ 1244594 h 2525922"/>
                <a:gd name="connsiteX5" fmla="*/ 3771773 w 6189832"/>
                <a:gd name="connsiteY5" fmla="*/ 37149 h 2525922"/>
                <a:gd name="connsiteX6" fmla="*/ 4979223 w 6189832"/>
                <a:gd name="connsiteY6" fmla="*/ 0 h 2525922"/>
                <a:gd name="connsiteX0" fmla="*/ 6189832 w 6189832"/>
                <a:gd name="connsiteY0" fmla="*/ 2501249 h 2501249"/>
                <a:gd name="connsiteX1" fmla="*/ 4979221 w 6189832"/>
                <a:gd name="connsiteY1" fmla="*/ 2489208 h 2501249"/>
                <a:gd name="connsiteX2" fmla="*/ 3771769 w 6189832"/>
                <a:gd name="connsiteY2" fmla="*/ 2452059 h 2501249"/>
                <a:gd name="connsiteX3" fmla="*/ 11 w 6189832"/>
                <a:gd name="connsiteY3" fmla="*/ 1244602 h 2501249"/>
                <a:gd name="connsiteX4" fmla="*/ 10 w 6189832"/>
                <a:gd name="connsiteY4" fmla="*/ 1244594 h 2501249"/>
                <a:gd name="connsiteX5" fmla="*/ 3771773 w 6189832"/>
                <a:gd name="connsiteY5" fmla="*/ 37149 h 2501249"/>
                <a:gd name="connsiteX6" fmla="*/ 4979223 w 6189832"/>
                <a:gd name="connsiteY6" fmla="*/ 0 h 2501249"/>
                <a:gd name="connsiteX0" fmla="*/ 6189832 w 6189832"/>
                <a:gd name="connsiteY0" fmla="*/ 2555229 h 2555229"/>
                <a:gd name="connsiteX1" fmla="*/ 4979221 w 6189832"/>
                <a:gd name="connsiteY1" fmla="*/ 2543188 h 2555229"/>
                <a:gd name="connsiteX2" fmla="*/ 3771769 w 6189832"/>
                <a:gd name="connsiteY2" fmla="*/ 2506039 h 2555229"/>
                <a:gd name="connsiteX3" fmla="*/ 11 w 6189832"/>
                <a:gd name="connsiteY3" fmla="*/ 1298582 h 2555229"/>
                <a:gd name="connsiteX4" fmla="*/ 10 w 6189832"/>
                <a:gd name="connsiteY4" fmla="*/ 1298574 h 2555229"/>
                <a:gd name="connsiteX5" fmla="*/ 3771773 w 6189832"/>
                <a:gd name="connsiteY5" fmla="*/ 91129 h 2555229"/>
                <a:gd name="connsiteX6" fmla="*/ 4964929 w 6189832"/>
                <a:gd name="connsiteY6" fmla="*/ 0 h 2555229"/>
                <a:gd name="connsiteX0" fmla="*/ 6189832 w 6189832"/>
                <a:gd name="connsiteY0" fmla="*/ 2555229 h 2555229"/>
                <a:gd name="connsiteX1" fmla="*/ 4979221 w 6189832"/>
                <a:gd name="connsiteY1" fmla="*/ 2543188 h 2555229"/>
                <a:gd name="connsiteX2" fmla="*/ 3771769 w 6189832"/>
                <a:gd name="connsiteY2" fmla="*/ 2506039 h 2555229"/>
                <a:gd name="connsiteX3" fmla="*/ 11 w 6189832"/>
                <a:gd name="connsiteY3" fmla="*/ 1298582 h 2555229"/>
                <a:gd name="connsiteX4" fmla="*/ 10 w 6189832"/>
                <a:gd name="connsiteY4" fmla="*/ 1298574 h 2555229"/>
                <a:gd name="connsiteX5" fmla="*/ 3771773 w 6189832"/>
                <a:gd name="connsiteY5" fmla="*/ 91129 h 2555229"/>
                <a:gd name="connsiteX6" fmla="*/ 4964929 w 6189832"/>
                <a:gd name="connsiteY6" fmla="*/ 0 h 2555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89832" h="2555229">
                  <a:moveTo>
                    <a:pt x="6189832" y="2555229"/>
                  </a:moveTo>
                  <a:lnTo>
                    <a:pt x="4979221" y="2543188"/>
                  </a:lnTo>
                  <a:cubicBezTo>
                    <a:pt x="4576211" y="2534990"/>
                    <a:pt x="4166665" y="2530712"/>
                    <a:pt x="3771769" y="2506039"/>
                  </a:cubicBezTo>
                  <a:cubicBezTo>
                    <a:pt x="1555091" y="2367542"/>
                    <a:pt x="0" y="1869709"/>
                    <a:pt x="11" y="1298582"/>
                  </a:cubicBezTo>
                  <a:cubicBezTo>
                    <a:pt x="11" y="1298579"/>
                    <a:pt x="10" y="1298577"/>
                    <a:pt x="10" y="1298574"/>
                  </a:cubicBezTo>
                  <a:cubicBezTo>
                    <a:pt x="21" y="727451"/>
                    <a:pt x="1555109" y="229625"/>
                    <a:pt x="3771773" y="91129"/>
                  </a:cubicBezTo>
                  <a:cubicBezTo>
                    <a:pt x="4166669" y="66456"/>
                    <a:pt x="4515018" y="47620"/>
                    <a:pt x="4964929" y="0"/>
                  </a:cubicBezTo>
                </a:path>
              </a:pathLst>
            </a:custGeom>
            <a:noFill/>
            <a:ln>
              <a:gradFill>
                <a:gsLst>
                  <a:gs pos="0">
                    <a:schemeClr val="accent1">
                      <a:lumMod val="20000"/>
                      <a:lumOff val="80000"/>
                      <a:alpha val="14000"/>
                    </a:schemeClr>
                  </a:gs>
                  <a:gs pos="50000">
                    <a:schemeClr val="accent1">
                      <a:lumMod val="40000"/>
                      <a:lumOff val="60000"/>
                      <a:alpha val="52000"/>
                    </a:schemeClr>
                  </a:gs>
                  <a:gs pos="100000">
                    <a:schemeClr val="accent1">
                      <a:lumMod val="20000"/>
                      <a:lumOff val="80000"/>
                      <a:alpha val="34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00232" y="1428736"/>
            <a:ext cx="6143668" cy="1143000"/>
          </a:xfrm>
        </p:spPr>
        <p:txBody>
          <a:bodyPr/>
          <a:lstStyle>
            <a:lvl1pPr algn="l">
              <a:defRPr sz="40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4" hasCustomPrompt="1"/>
          </p:nvPr>
        </p:nvSpPr>
        <p:spPr>
          <a:xfrm>
            <a:off x="2000232" y="2643188"/>
            <a:ext cx="6143668" cy="3286125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EBB672A5-5BAE-46CA-A956-0A74255F87A1}" type="datetime1">
              <a:rPr lang="ko-KR" altLang="en-US"/>
              <a:pPr>
                <a:defRPr lang="ko-KR" altLang="en-US"/>
              </a:pPr>
              <a:t>2019-11-21</a:t>
            </a:fld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en-US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en-US" altLang="en-US"/>
              <a:pPr>
                <a:defRPr lang="ko-KR" altLang="en-US"/>
              </a:pPr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라인.png"/>
          <p:cNvPicPr>
            <a:picLocks noChangeAspect="1"/>
          </p:cNvPicPr>
          <p:nvPr/>
        </p:nvPicPr>
        <p:blipFill rotWithShape="1">
          <a:blip r:embed="rId2">
            <a:alphaModFix/>
            <a:lum contrast="20000"/>
          </a:blip>
          <a:stretch>
            <a:fillRect/>
          </a:stretch>
        </p:blipFill>
        <p:spPr>
          <a:xfrm rot="16200000" flipH="1" flipV="1">
            <a:off x="-1257299" y="1257301"/>
            <a:ext cx="5148943" cy="2634343"/>
          </a:xfrm>
          <a:prstGeom prst="rect">
            <a:avLst/>
          </a:prstGeom>
        </p:spPr>
      </p:pic>
      <p:grpSp>
        <p:nvGrpSpPr>
          <p:cNvPr id="7" name="그룹 17"/>
          <p:cNvGrpSpPr/>
          <p:nvPr/>
        </p:nvGrpSpPr>
        <p:grpSpPr>
          <a:xfrm rot="16200000">
            <a:off x="6393704" y="1750188"/>
            <a:ext cx="4500484" cy="1000108"/>
            <a:chOff x="4643516" y="1"/>
            <a:chExt cx="4500484" cy="1000108"/>
          </a:xfrm>
        </p:grpSpPr>
        <p:sp>
          <p:nvSpPr>
            <p:cNvPr id="8" name="Freeform 13"/>
            <p:cNvSpPr/>
            <p:nvPr/>
          </p:nvSpPr>
          <p:spPr>
            <a:xfrm>
              <a:off x="4995103" y="210951"/>
              <a:ext cx="4148897" cy="789158"/>
            </a:xfrm>
            <a:custGeom>
              <a:avLst/>
              <a:gdLst/>
              <a:ahLst/>
              <a:cxnLst>
                <a:cxn ang="0">
                  <a:pos x="5760" y="0"/>
                </a:cxn>
                <a:cxn ang="0">
                  <a:pos x="5697" y="36"/>
                </a:cxn>
                <a:cxn ang="0">
                  <a:pos x="5614" y="76"/>
                </a:cxn>
                <a:cxn ang="0">
                  <a:pos x="5493" y="128"/>
                </a:cxn>
                <a:cxn ang="0">
                  <a:pos x="5331" y="190"/>
                </a:cxn>
                <a:cxn ang="0">
                  <a:pos x="5124" y="258"/>
                </a:cxn>
                <a:cxn ang="0">
                  <a:pos x="4870" y="332"/>
                </a:cxn>
                <a:cxn ang="0">
                  <a:pos x="4566" y="406"/>
                </a:cxn>
                <a:cxn ang="0">
                  <a:pos x="4210" y="479"/>
                </a:cxn>
                <a:cxn ang="0">
                  <a:pos x="3799" y="551"/>
                </a:cxn>
                <a:cxn ang="0">
                  <a:pos x="3452" y="600"/>
                </a:cxn>
                <a:cxn ang="0">
                  <a:pos x="3202" y="631"/>
                </a:cxn>
                <a:cxn ang="0">
                  <a:pos x="2937" y="660"/>
                </a:cxn>
                <a:cxn ang="0">
                  <a:pos x="2656" y="686"/>
                </a:cxn>
                <a:cxn ang="0">
                  <a:pos x="2358" y="709"/>
                </a:cxn>
                <a:cxn ang="0">
                  <a:pos x="2043" y="728"/>
                </a:cxn>
                <a:cxn ang="0">
                  <a:pos x="1711" y="744"/>
                </a:cxn>
                <a:cxn ang="0">
                  <a:pos x="1363" y="757"/>
                </a:cxn>
                <a:cxn ang="0">
                  <a:pos x="997" y="765"/>
                </a:cxn>
                <a:cxn ang="0">
                  <a:pos x="611" y="770"/>
                </a:cxn>
                <a:cxn ang="0">
                  <a:pos x="208" y="770"/>
                </a:cxn>
                <a:cxn ang="0">
                  <a:pos x="0" y="767"/>
                </a:cxn>
                <a:cxn ang="0">
                  <a:pos x="376" y="778"/>
                </a:cxn>
                <a:cxn ang="0">
                  <a:pos x="802" y="783"/>
                </a:cxn>
                <a:cxn ang="0">
                  <a:pos x="1151" y="783"/>
                </a:cxn>
                <a:cxn ang="0">
                  <a:pos x="1547" y="778"/>
                </a:cxn>
                <a:cxn ang="0">
                  <a:pos x="1974" y="765"/>
                </a:cxn>
                <a:cxn ang="0">
                  <a:pos x="2430" y="746"/>
                </a:cxn>
                <a:cxn ang="0">
                  <a:pos x="2901" y="715"/>
                </a:cxn>
                <a:cxn ang="0">
                  <a:pos x="3379" y="671"/>
                </a:cxn>
                <a:cxn ang="0">
                  <a:pos x="3739" y="631"/>
                </a:cxn>
                <a:cxn ang="0">
                  <a:pos x="3976" y="600"/>
                </a:cxn>
                <a:cxn ang="0">
                  <a:pos x="4210" y="564"/>
                </a:cxn>
                <a:cxn ang="0">
                  <a:pos x="4441" y="525"/>
                </a:cxn>
                <a:cxn ang="0">
                  <a:pos x="4666" y="481"/>
                </a:cxn>
                <a:cxn ang="0">
                  <a:pos x="4885" y="432"/>
                </a:cxn>
                <a:cxn ang="0">
                  <a:pos x="5095" y="379"/>
                </a:cxn>
                <a:cxn ang="0">
                  <a:pos x="5298" y="322"/>
                </a:cxn>
                <a:cxn ang="0">
                  <a:pos x="5490" y="258"/>
                </a:cxn>
                <a:cxn ang="0">
                  <a:pos x="5672" y="190"/>
                </a:cxn>
                <a:cxn ang="0">
                  <a:pos x="5760" y="0"/>
                </a:cxn>
              </a:cxnLst>
              <a:rect l="0" t="0" r="r" b="b"/>
              <a:pathLst>
                <a:path w="5760" h="785">
                  <a:moveTo>
                    <a:pt x="5760" y="0"/>
                  </a:moveTo>
                  <a:lnTo>
                    <a:pt x="5760" y="0"/>
                  </a:lnTo>
                  <a:lnTo>
                    <a:pt x="5745" y="10"/>
                  </a:lnTo>
                  <a:lnTo>
                    <a:pt x="5697" y="36"/>
                  </a:lnTo>
                  <a:lnTo>
                    <a:pt x="5661" y="54"/>
                  </a:lnTo>
                  <a:lnTo>
                    <a:pt x="5614" y="76"/>
                  </a:lnTo>
                  <a:lnTo>
                    <a:pt x="5558" y="101"/>
                  </a:lnTo>
                  <a:lnTo>
                    <a:pt x="5493" y="128"/>
                  </a:lnTo>
                  <a:lnTo>
                    <a:pt x="5417" y="158"/>
                  </a:lnTo>
                  <a:lnTo>
                    <a:pt x="5331" y="190"/>
                  </a:lnTo>
                  <a:lnTo>
                    <a:pt x="5233" y="223"/>
                  </a:lnTo>
                  <a:lnTo>
                    <a:pt x="5124" y="258"/>
                  </a:lnTo>
                  <a:lnTo>
                    <a:pt x="5002" y="294"/>
                  </a:lnTo>
                  <a:lnTo>
                    <a:pt x="4870" y="332"/>
                  </a:lnTo>
                  <a:lnTo>
                    <a:pt x="4726" y="369"/>
                  </a:lnTo>
                  <a:lnTo>
                    <a:pt x="4566" y="406"/>
                  </a:lnTo>
                  <a:lnTo>
                    <a:pt x="4396" y="444"/>
                  </a:lnTo>
                  <a:lnTo>
                    <a:pt x="4210" y="479"/>
                  </a:lnTo>
                  <a:lnTo>
                    <a:pt x="4012" y="515"/>
                  </a:lnTo>
                  <a:lnTo>
                    <a:pt x="3799" y="551"/>
                  </a:lnTo>
                  <a:lnTo>
                    <a:pt x="3571" y="583"/>
                  </a:lnTo>
                  <a:lnTo>
                    <a:pt x="3452" y="600"/>
                  </a:lnTo>
                  <a:lnTo>
                    <a:pt x="3329" y="616"/>
                  </a:lnTo>
                  <a:lnTo>
                    <a:pt x="3202" y="631"/>
                  </a:lnTo>
                  <a:lnTo>
                    <a:pt x="3072" y="645"/>
                  </a:lnTo>
                  <a:lnTo>
                    <a:pt x="2937" y="660"/>
                  </a:lnTo>
                  <a:lnTo>
                    <a:pt x="2799" y="673"/>
                  </a:lnTo>
                  <a:lnTo>
                    <a:pt x="2656" y="686"/>
                  </a:lnTo>
                  <a:lnTo>
                    <a:pt x="2508" y="697"/>
                  </a:lnTo>
                  <a:lnTo>
                    <a:pt x="2358" y="709"/>
                  </a:lnTo>
                  <a:lnTo>
                    <a:pt x="2202" y="718"/>
                  </a:lnTo>
                  <a:lnTo>
                    <a:pt x="2043" y="728"/>
                  </a:lnTo>
                  <a:lnTo>
                    <a:pt x="1880" y="736"/>
                  </a:lnTo>
                  <a:lnTo>
                    <a:pt x="1711" y="744"/>
                  </a:lnTo>
                  <a:lnTo>
                    <a:pt x="1540" y="751"/>
                  </a:lnTo>
                  <a:lnTo>
                    <a:pt x="1363" y="757"/>
                  </a:lnTo>
                  <a:lnTo>
                    <a:pt x="1182" y="762"/>
                  </a:lnTo>
                  <a:lnTo>
                    <a:pt x="997" y="765"/>
                  </a:lnTo>
                  <a:lnTo>
                    <a:pt x="807" y="769"/>
                  </a:lnTo>
                  <a:lnTo>
                    <a:pt x="611" y="770"/>
                  </a:lnTo>
                  <a:lnTo>
                    <a:pt x="413" y="770"/>
                  </a:lnTo>
                  <a:lnTo>
                    <a:pt x="208" y="770"/>
                  </a:lnTo>
                  <a:lnTo>
                    <a:pt x="0" y="767"/>
                  </a:lnTo>
                  <a:lnTo>
                    <a:pt x="0" y="767"/>
                  </a:lnTo>
                  <a:lnTo>
                    <a:pt x="174" y="774"/>
                  </a:lnTo>
                  <a:lnTo>
                    <a:pt x="376" y="778"/>
                  </a:lnTo>
                  <a:lnTo>
                    <a:pt x="646" y="783"/>
                  </a:lnTo>
                  <a:lnTo>
                    <a:pt x="802" y="783"/>
                  </a:lnTo>
                  <a:lnTo>
                    <a:pt x="971" y="785"/>
                  </a:lnTo>
                  <a:lnTo>
                    <a:pt x="1151" y="783"/>
                  </a:lnTo>
                  <a:lnTo>
                    <a:pt x="1345" y="782"/>
                  </a:lnTo>
                  <a:lnTo>
                    <a:pt x="1547" y="778"/>
                  </a:lnTo>
                  <a:lnTo>
                    <a:pt x="1756" y="774"/>
                  </a:lnTo>
                  <a:lnTo>
                    <a:pt x="1974" y="765"/>
                  </a:lnTo>
                  <a:lnTo>
                    <a:pt x="2200" y="757"/>
                  </a:lnTo>
                  <a:lnTo>
                    <a:pt x="2430" y="746"/>
                  </a:lnTo>
                  <a:lnTo>
                    <a:pt x="2664" y="731"/>
                  </a:lnTo>
                  <a:lnTo>
                    <a:pt x="2901" y="715"/>
                  </a:lnTo>
                  <a:lnTo>
                    <a:pt x="3140" y="696"/>
                  </a:lnTo>
                  <a:lnTo>
                    <a:pt x="3379" y="671"/>
                  </a:lnTo>
                  <a:lnTo>
                    <a:pt x="3620" y="645"/>
                  </a:lnTo>
                  <a:lnTo>
                    <a:pt x="3739" y="631"/>
                  </a:lnTo>
                  <a:lnTo>
                    <a:pt x="3857" y="616"/>
                  </a:lnTo>
                  <a:lnTo>
                    <a:pt x="3976" y="600"/>
                  </a:lnTo>
                  <a:lnTo>
                    <a:pt x="4095" y="582"/>
                  </a:lnTo>
                  <a:lnTo>
                    <a:pt x="4210" y="564"/>
                  </a:lnTo>
                  <a:lnTo>
                    <a:pt x="4326" y="544"/>
                  </a:lnTo>
                  <a:lnTo>
                    <a:pt x="4441" y="525"/>
                  </a:lnTo>
                  <a:lnTo>
                    <a:pt x="4553" y="504"/>
                  </a:lnTo>
                  <a:lnTo>
                    <a:pt x="4666" y="481"/>
                  </a:lnTo>
                  <a:lnTo>
                    <a:pt x="4776" y="457"/>
                  </a:lnTo>
                  <a:lnTo>
                    <a:pt x="4885" y="432"/>
                  </a:lnTo>
                  <a:lnTo>
                    <a:pt x="4991" y="406"/>
                  </a:lnTo>
                  <a:lnTo>
                    <a:pt x="5095" y="379"/>
                  </a:lnTo>
                  <a:lnTo>
                    <a:pt x="5197" y="351"/>
                  </a:lnTo>
                  <a:lnTo>
                    <a:pt x="5298" y="322"/>
                  </a:lnTo>
                  <a:lnTo>
                    <a:pt x="5396" y="291"/>
                  </a:lnTo>
                  <a:lnTo>
                    <a:pt x="5490" y="258"/>
                  </a:lnTo>
                  <a:lnTo>
                    <a:pt x="5583" y="224"/>
                  </a:lnTo>
                  <a:lnTo>
                    <a:pt x="5672" y="190"/>
                  </a:lnTo>
                  <a:lnTo>
                    <a:pt x="5760" y="153"/>
                  </a:lnTo>
                  <a:lnTo>
                    <a:pt x="5760" y="0"/>
                  </a:lnTo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  <a:alpha val="42000"/>
                  </a:schemeClr>
                </a:gs>
                <a:gs pos="19000">
                  <a:schemeClr val="bg2">
                    <a:alpha val="70000"/>
                  </a:schemeClr>
                </a:gs>
                <a:gs pos="50000">
                  <a:schemeClr val="bg2">
                    <a:lumMod val="60000"/>
                    <a:lumOff val="40000"/>
                    <a:alpha val="29000"/>
                  </a:schemeClr>
                </a:gs>
                <a:gs pos="72000">
                  <a:schemeClr val="bg2">
                    <a:lumMod val="60000"/>
                    <a:lumOff val="40000"/>
                    <a:alpha val="0"/>
                  </a:schemeClr>
                </a:gs>
                <a:gs pos="89000">
                  <a:schemeClr val="bg2">
                    <a:lumMod val="40000"/>
                    <a:lumOff val="60000"/>
                    <a:alpha val="0"/>
                  </a:schemeClr>
                </a:gs>
                <a:gs pos="100000">
                  <a:schemeClr val="bg2">
                    <a:lumMod val="20000"/>
                    <a:lumOff val="8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9" name="Freeform 17"/>
            <p:cNvSpPr/>
            <p:nvPr/>
          </p:nvSpPr>
          <p:spPr>
            <a:xfrm>
              <a:off x="4643516" y="1"/>
              <a:ext cx="4324698" cy="949316"/>
            </a:xfrm>
            <a:custGeom>
              <a:avLst/>
              <a:gdLst/>
              <a:ahLst/>
              <a:cxnLst>
                <a:cxn ang="0">
                  <a:pos x="0" y="588"/>
                </a:cxn>
                <a:cxn ang="0">
                  <a:pos x="371" y="599"/>
                </a:cxn>
                <a:cxn ang="0">
                  <a:pos x="959" y="606"/>
                </a:cxn>
                <a:cxn ang="0">
                  <a:pos x="1329" y="603"/>
                </a:cxn>
                <a:cxn ang="0">
                  <a:pos x="1736" y="594"/>
                </a:cxn>
                <a:cxn ang="0">
                  <a:pos x="2177" y="580"/>
                </a:cxn>
                <a:cxn ang="0">
                  <a:pos x="2637" y="555"/>
                </a:cxn>
                <a:cxn ang="0">
                  <a:pos x="3113" y="520"/>
                </a:cxn>
                <a:cxn ang="0">
                  <a:pos x="3593" y="474"/>
                </a:cxn>
                <a:cxn ang="0">
                  <a:pos x="3949" y="429"/>
                </a:cxn>
                <a:cxn ang="0">
                  <a:pos x="4185" y="396"/>
                </a:cxn>
                <a:cxn ang="0">
                  <a:pos x="4418" y="358"/>
                </a:cxn>
                <a:cxn ang="0">
                  <a:pos x="4644" y="315"/>
                </a:cxn>
                <a:cxn ang="0">
                  <a:pos x="4865" y="269"/>
                </a:cxn>
                <a:cxn ang="0">
                  <a:pos x="5080" y="218"/>
                </a:cxn>
                <a:cxn ang="0">
                  <a:pos x="5286" y="162"/>
                </a:cxn>
                <a:cxn ang="0">
                  <a:pos x="5483" y="101"/>
                </a:cxn>
                <a:cxn ang="0">
                  <a:pos x="5671" y="35"/>
                </a:cxn>
                <a:cxn ang="0">
                  <a:pos x="5413" y="0"/>
                </a:cxn>
                <a:cxn ang="0">
                  <a:pos x="5347" y="23"/>
                </a:cxn>
                <a:cxn ang="0">
                  <a:pos x="5197" y="73"/>
                </a:cxn>
                <a:cxn ang="0">
                  <a:pos x="5024" y="122"/>
                </a:cxn>
                <a:cxn ang="0">
                  <a:pos x="4829" y="175"/>
                </a:cxn>
                <a:cxn ang="0">
                  <a:pos x="4608" y="226"/>
                </a:cxn>
                <a:cxn ang="0">
                  <a:pos x="4362" y="279"/>
                </a:cxn>
                <a:cxn ang="0">
                  <a:pos x="4090" y="329"/>
                </a:cxn>
                <a:cxn ang="0">
                  <a:pos x="3791" y="378"/>
                </a:cxn>
                <a:cxn ang="0">
                  <a:pos x="3463" y="423"/>
                </a:cxn>
                <a:cxn ang="0">
                  <a:pos x="3104" y="466"/>
                </a:cxn>
                <a:cxn ang="0">
                  <a:pos x="2717" y="502"/>
                </a:cxn>
                <a:cxn ang="0">
                  <a:pos x="2297" y="535"/>
                </a:cxn>
                <a:cxn ang="0">
                  <a:pos x="1847" y="560"/>
                </a:cxn>
                <a:cxn ang="0">
                  <a:pos x="1363" y="578"/>
                </a:cxn>
                <a:cxn ang="0">
                  <a:pos x="845" y="589"/>
                </a:cxn>
                <a:cxn ang="0">
                  <a:pos x="290" y="591"/>
                </a:cxn>
                <a:cxn ang="0">
                  <a:pos x="0" y="588"/>
                </a:cxn>
              </a:cxnLst>
              <a:rect l="0" t="0" r="r" b="b"/>
              <a:pathLst>
                <a:path w="5760" h="606">
                  <a:moveTo>
                    <a:pt x="0" y="588"/>
                  </a:moveTo>
                  <a:lnTo>
                    <a:pt x="0" y="588"/>
                  </a:lnTo>
                  <a:lnTo>
                    <a:pt x="172" y="594"/>
                  </a:lnTo>
                  <a:lnTo>
                    <a:pt x="371" y="599"/>
                  </a:lnTo>
                  <a:lnTo>
                    <a:pt x="637" y="604"/>
                  </a:lnTo>
                  <a:lnTo>
                    <a:pt x="959" y="606"/>
                  </a:lnTo>
                  <a:lnTo>
                    <a:pt x="1137" y="604"/>
                  </a:lnTo>
                  <a:lnTo>
                    <a:pt x="1329" y="603"/>
                  </a:lnTo>
                  <a:lnTo>
                    <a:pt x="1528" y="599"/>
                  </a:lnTo>
                  <a:lnTo>
                    <a:pt x="1736" y="594"/>
                  </a:lnTo>
                  <a:lnTo>
                    <a:pt x="1954" y="588"/>
                  </a:lnTo>
                  <a:lnTo>
                    <a:pt x="2177" y="580"/>
                  </a:lnTo>
                  <a:lnTo>
                    <a:pt x="2405" y="568"/>
                  </a:lnTo>
                  <a:lnTo>
                    <a:pt x="2637" y="555"/>
                  </a:lnTo>
                  <a:lnTo>
                    <a:pt x="2875" y="540"/>
                  </a:lnTo>
                  <a:lnTo>
                    <a:pt x="3113" y="520"/>
                  </a:lnTo>
                  <a:lnTo>
                    <a:pt x="3352" y="499"/>
                  </a:lnTo>
                  <a:lnTo>
                    <a:pt x="3593" y="474"/>
                  </a:lnTo>
                  <a:lnTo>
                    <a:pt x="3831" y="446"/>
                  </a:lnTo>
                  <a:lnTo>
                    <a:pt x="3949" y="429"/>
                  </a:lnTo>
                  <a:lnTo>
                    <a:pt x="4068" y="413"/>
                  </a:lnTo>
                  <a:lnTo>
                    <a:pt x="4185" y="396"/>
                  </a:lnTo>
                  <a:lnTo>
                    <a:pt x="4303" y="376"/>
                  </a:lnTo>
                  <a:lnTo>
                    <a:pt x="4418" y="358"/>
                  </a:lnTo>
                  <a:lnTo>
                    <a:pt x="4532" y="337"/>
                  </a:lnTo>
                  <a:lnTo>
                    <a:pt x="4644" y="315"/>
                  </a:lnTo>
                  <a:lnTo>
                    <a:pt x="4757" y="292"/>
                  </a:lnTo>
                  <a:lnTo>
                    <a:pt x="4865" y="269"/>
                  </a:lnTo>
                  <a:lnTo>
                    <a:pt x="4974" y="244"/>
                  </a:lnTo>
                  <a:lnTo>
                    <a:pt x="5080" y="218"/>
                  </a:lnTo>
                  <a:lnTo>
                    <a:pt x="5184" y="190"/>
                  </a:lnTo>
                  <a:lnTo>
                    <a:pt x="5286" y="162"/>
                  </a:lnTo>
                  <a:lnTo>
                    <a:pt x="5385" y="132"/>
                  </a:lnTo>
                  <a:lnTo>
                    <a:pt x="5483" y="101"/>
                  </a:lnTo>
                  <a:lnTo>
                    <a:pt x="5578" y="69"/>
                  </a:lnTo>
                  <a:lnTo>
                    <a:pt x="5671" y="35"/>
                  </a:lnTo>
                  <a:lnTo>
                    <a:pt x="5760" y="0"/>
                  </a:lnTo>
                  <a:lnTo>
                    <a:pt x="5413" y="0"/>
                  </a:lnTo>
                  <a:lnTo>
                    <a:pt x="5413" y="0"/>
                  </a:lnTo>
                  <a:lnTo>
                    <a:pt x="5347" y="23"/>
                  </a:lnTo>
                  <a:lnTo>
                    <a:pt x="5275" y="48"/>
                  </a:lnTo>
                  <a:lnTo>
                    <a:pt x="5197" y="73"/>
                  </a:lnTo>
                  <a:lnTo>
                    <a:pt x="5113" y="97"/>
                  </a:lnTo>
                  <a:lnTo>
                    <a:pt x="5024" y="122"/>
                  </a:lnTo>
                  <a:lnTo>
                    <a:pt x="4930" y="149"/>
                  </a:lnTo>
                  <a:lnTo>
                    <a:pt x="4829" y="175"/>
                  </a:lnTo>
                  <a:lnTo>
                    <a:pt x="4722" y="200"/>
                  </a:lnTo>
                  <a:lnTo>
                    <a:pt x="4608" y="226"/>
                  </a:lnTo>
                  <a:lnTo>
                    <a:pt x="4489" y="253"/>
                  </a:lnTo>
                  <a:lnTo>
                    <a:pt x="4362" y="279"/>
                  </a:lnTo>
                  <a:lnTo>
                    <a:pt x="4230" y="304"/>
                  </a:lnTo>
                  <a:lnTo>
                    <a:pt x="4090" y="329"/>
                  </a:lnTo>
                  <a:lnTo>
                    <a:pt x="3943" y="353"/>
                  </a:lnTo>
                  <a:lnTo>
                    <a:pt x="3791" y="378"/>
                  </a:lnTo>
                  <a:lnTo>
                    <a:pt x="3629" y="401"/>
                  </a:lnTo>
                  <a:lnTo>
                    <a:pt x="3463" y="423"/>
                  </a:lnTo>
                  <a:lnTo>
                    <a:pt x="3288" y="444"/>
                  </a:lnTo>
                  <a:lnTo>
                    <a:pt x="3104" y="466"/>
                  </a:lnTo>
                  <a:lnTo>
                    <a:pt x="2915" y="484"/>
                  </a:lnTo>
                  <a:lnTo>
                    <a:pt x="2717" y="502"/>
                  </a:lnTo>
                  <a:lnTo>
                    <a:pt x="2512" y="518"/>
                  </a:lnTo>
                  <a:lnTo>
                    <a:pt x="2297" y="535"/>
                  </a:lnTo>
                  <a:lnTo>
                    <a:pt x="2076" y="548"/>
                  </a:lnTo>
                  <a:lnTo>
                    <a:pt x="1847" y="560"/>
                  </a:lnTo>
                  <a:lnTo>
                    <a:pt x="1609" y="570"/>
                  </a:lnTo>
                  <a:lnTo>
                    <a:pt x="1363" y="578"/>
                  </a:lnTo>
                  <a:lnTo>
                    <a:pt x="1107" y="585"/>
                  </a:lnTo>
                  <a:lnTo>
                    <a:pt x="845" y="589"/>
                  </a:lnTo>
                  <a:lnTo>
                    <a:pt x="573" y="591"/>
                  </a:lnTo>
                  <a:lnTo>
                    <a:pt x="290" y="591"/>
                  </a:lnTo>
                  <a:lnTo>
                    <a:pt x="0" y="588"/>
                  </a:lnTo>
                  <a:lnTo>
                    <a:pt x="0" y="588"/>
                  </a:lnTo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9000">
                  <a:schemeClr val="bg1">
                    <a:lumMod val="85000"/>
                  </a:schemeClr>
                </a:gs>
                <a:gs pos="50000">
                  <a:schemeClr val="bg1">
                    <a:lumMod val="85000"/>
                    <a:alpha val="46000"/>
                  </a:schemeClr>
                </a:gs>
                <a:gs pos="72000">
                  <a:schemeClr val="bg1">
                    <a:lumMod val="85000"/>
                    <a:alpha val="45000"/>
                  </a:schemeClr>
                </a:gs>
                <a:gs pos="89000">
                  <a:schemeClr val="bg1">
                    <a:lumMod val="75000"/>
                    <a:alpha val="12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  <a:effectLst>
              <a:innerShdw blurRad="63500" dist="50800" dir="5400000">
                <a:schemeClr val="bg1">
                  <a:lumMod val="95000"/>
                  <a:alpha val="50000"/>
                </a:schemeClr>
              </a:inn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72324" y="274638"/>
            <a:ext cx="1514475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53415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004BE92F-BAFE-4705-AE57-F7ACE4712A3E}" type="datetime1">
              <a:rPr lang="ko-KR" altLang="en-US"/>
              <a:pPr>
                <a:defRPr lang="ko-KR" altLang="en-US"/>
              </a:pPr>
              <a:t>2019-11-21</a:t>
            </a:fld>
            <a:endParaRPr lang="en-US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en-US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en-US" altLang="en-US"/>
              <a:pPr>
                <a:defRPr lang="ko-KR" altLang="en-US"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나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13"/>
          <p:cNvGrpSpPr/>
          <p:nvPr/>
        </p:nvGrpSpPr>
        <p:grpSpPr>
          <a:xfrm>
            <a:off x="4643516" y="1"/>
            <a:ext cx="4500484" cy="1000108"/>
            <a:chOff x="4643516" y="1"/>
            <a:chExt cx="4500484" cy="1000108"/>
          </a:xfrm>
        </p:grpSpPr>
        <p:sp>
          <p:nvSpPr>
            <p:cNvPr id="11" name="Freeform 13"/>
            <p:cNvSpPr/>
            <p:nvPr/>
          </p:nvSpPr>
          <p:spPr>
            <a:xfrm>
              <a:off x="4995103" y="210951"/>
              <a:ext cx="4148897" cy="789158"/>
            </a:xfrm>
            <a:custGeom>
              <a:avLst/>
              <a:gdLst/>
              <a:ahLst/>
              <a:cxnLst>
                <a:cxn ang="0">
                  <a:pos x="5760" y="0"/>
                </a:cxn>
                <a:cxn ang="0">
                  <a:pos x="5697" y="36"/>
                </a:cxn>
                <a:cxn ang="0">
                  <a:pos x="5614" y="76"/>
                </a:cxn>
                <a:cxn ang="0">
                  <a:pos x="5493" y="128"/>
                </a:cxn>
                <a:cxn ang="0">
                  <a:pos x="5331" y="190"/>
                </a:cxn>
                <a:cxn ang="0">
                  <a:pos x="5124" y="258"/>
                </a:cxn>
                <a:cxn ang="0">
                  <a:pos x="4870" y="332"/>
                </a:cxn>
                <a:cxn ang="0">
                  <a:pos x="4566" y="406"/>
                </a:cxn>
                <a:cxn ang="0">
                  <a:pos x="4210" y="479"/>
                </a:cxn>
                <a:cxn ang="0">
                  <a:pos x="3799" y="551"/>
                </a:cxn>
                <a:cxn ang="0">
                  <a:pos x="3452" y="600"/>
                </a:cxn>
                <a:cxn ang="0">
                  <a:pos x="3202" y="631"/>
                </a:cxn>
                <a:cxn ang="0">
                  <a:pos x="2937" y="660"/>
                </a:cxn>
                <a:cxn ang="0">
                  <a:pos x="2656" y="686"/>
                </a:cxn>
                <a:cxn ang="0">
                  <a:pos x="2358" y="709"/>
                </a:cxn>
                <a:cxn ang="0">
                  <a:pos x="2043" y="728"/>
                </a:cxn>
                <a:cxn ang="0">
                  <a:pos x="1711" y="744"/>
                </a:cxn>
                <a:cxn ang="0">
                  <a:pos x="1363" y="757"/>
                </a:cxn>
                <a:cxn ang="0">
                  <a:pos x="997" y="765"/>
                </a:cxn>
                <a:cxn ang="0">
                  <a:pos x="611" y="770"/>
                </a:cxn>
                <a:cxn ang="0">
                  <a:pos x="208" y="770"/>
                </a:cxn>
                <a:cxn ang="0">
                  <a:pos x="0" y="767"/>
                </a:cxn>
                <a:cxn ang="0">
                  <a:pos x="376" y="778"/>
                </a:cxn>
                <a:cxn ang="0">
                  <a:pos x="802" y="783"/>
                </a:cxn>
                <a:cxn ang="0">
                  <a:pos x="1151" y="783"/>
                </a:cxn>
                <a:cxn ang="0">
                  <a:pos x="1547" y="778"/>
                </a:cxn>
                <a:cxn ang="0">
                  <a:pos x="1974" y="765"/>
                </a:cxn>
                <a:cxn ang="0">
                  <a:pos x="2430" y="746"/>
                </a:cxn>
                <a:cxn ang="0">
                  <a:pos x="2901" y="715"/>
                </a:cxn>
                <a:cxn ang="0">
                  <a:pos x="3379" y="671"/>
                </a:cxn>
                <a:cxn ang="0">
                  <a:pos x="3739" y="631"/>
                </a:cxn>
                <a:cxn ang="0">
                  <a:pos x="3976" y="600"/>
                </a:cxn>
                <a:cxn ang="0">
                  <a:pos x="4210" y="564"/>
                </a:cxn>
                <a:cxn ang="0">
                  <a:pos x="4441" y="525"/>
                </a:cxn>
                <a:cxn ang="0">
                  <a:pos x="4666" y="481"/>
                </a:cxn>
                <a:cxn ang="0">
                  <a:pos x="4885" y="432"/>
                </a:cxn>
                <a:cxn ang="0">
                  <a:pos x="5095" y="379"/>
                </a:cxn>
                <a:cxn ang="0">
                  <a:pos x="5298" y="322"/>
                </a:cxn>
                <a:cxn ang="0">
                  <a:pos x="5490" y="258"/>
                </a:cxn>
                <a:cxn ang="0">
                  <a:pos x="5672" y="190"/>
                </a:cxn>
                <a:cxn ang="0">
                  <a:pos x="5760" y="0"/>
                </a:cxn>
              </a:cxnLst>
              <a:rect l="0" t="0" r="r" b="b"/>
              <a:pathLst>
                <a:path w="5760" h="785">
                  <a:moveTo>
                    <a:pt x="5760" y="0"/>
                  </a:moveTo>
                  <a:lnTo>
                    <a:pt x="5760" y="0"/>
                  </a:lnTo>
                  <a:lnTo>
                    <a:pt x="5745" y="10"/>
                  </a:lnTo>
                  <a:lnTo>
                    <a:pt x="5697" y="36"/>
                  </a:lnTo>
                  <a:lnTo>
                    <a:pt x="5661" y="54"/>
                  </a:lnTo>
                  <a:lnTo>
                    <a:pt x="5614" y="76"/>
                  </a:lnTo>
                  <a:lnTo>
                    <a:pt x="5558" y="101"/>
                  </a:lnTo>
                  <a:lnTo>
                    <a:pt x="5493" y="128"/>
                  </a:lnTo>
                  <a:lnTo>
                    <a:pt x="5417" y="158"/>
                  </a:lnTo>
                  <a:lnTo>
                    <a:pt x="5331" y="190"/>
                  </a:lnTo>
                  <a:lnTo>
                    <a:pt x="5233" y="223"/>
                  </a:lnTo>
                  <a:lnTo>
                    <a:pt x="5124" y="258"/>
                  </a:lnTo>
                  <a:lnTo>
                    <a:pt x="5002" y="294"/>
                  </a:lnTo>
                  <a:lnTo>
                    <a:pt x="4870" y="332"/>
                  </a:lnTo>
                  <a:lnTo>
                    <a:pt x="4726" y="369"/>
                  </a:lnTo>
                  <a:lnTo>
                    <a:pt x="4566" y="406"/>
                  </a:lnTo>
                  <a:lnTo>
                    <a:pt x="4396" y="444"/>
                  </a:lnTo>
                  <a:lnTo>
                    <a:pt x="4210" y="479"/>
                  </a:lnTo>
                  <a:lnTo>
                    <a:pt x="4012" y="515"/>
                  </a:lnTo>
                  <a:lnTo>
                    <a:pt x="3799" y="551"/>
                  </a:lnTo>
                  <a:lnTo>
                    <a:pt x="3571" y="583"/>
                  </a:lnTo>
                  <a:lnTo>
                    <a:pt x="3452" y="600"/>
                  </a:lnTo>
                  <a:lnTo>
                    <a:pt x="3329" y="616"/>
                  </a:lnTo>
                  <a:lnTo>
                    <a:pt x="3202" y="631"/>
                  </a:lnTo>
                  <a:lnTo>
                    <a:pt x="3072" y="645"/>
                  </a:lnTo>
                  <a:lnTo>
                    <a:pt x="2937" y="660"/>
                  </a:lnTo>
                  <a:lnTo>
                    <a:pt x="2799" y="673"/>
                  </a:lnTo>
                  <a:lnTo>
                    <a:pt x="2656" y="686"/>
                  </a:lnTo>
                  <a:lnTo>
                    <a:pt x="2508" y="697"/>
                  </a:lnTo>
                  <a:lnTo>
                    <a:pt x="2358" y="709"/>
                  </a:lnTo>
                  <a:lnTo>
                    <a:pt x="2202" y="718"/>
                  </a:lnTo>
                  <a:lnTo>
                    <a:pt x="2043" y="728"/>
                  </a:lnTo>
                  <a:lnTo>
                    <a:pt x="1880" y="736"/>
                  </a:lnTo>
                  <a:lnTo>
                    <a:pt x="1711" y="744"/>
                  </a:lnTo>
                  <a:lnTo>
                    <a:pt x="1540" y="751"/>
                  </a:lnTo>
                  <a:lnTo>
                    <a:pt x="1363" y="757"/>
                  </a:lnTo>
                  <a:lnTo>
                    <a:pt x="1182" y="762"/>
                  </a:lnTo>
                  <a:lnTo>
                    <a:pt x="997" y="765"/>
                  </a:lnTo>
                  <a:lnTo>
                    <a:pt x="807" y="769"/>
                  </a:lnTo>
                  <a:lnTo>
                    <a:pt x="611" y="770"/>
                  </a:lnTo>
                  <a:lnTo>
                    <a:pt x="413" y="770"/>
                  </a:lnTo>
                  <a:lnTo>
                    <a:pt x="208" y="770"/>
                  </a:lnTo>
                  <a:lnTo>
                    <a:pt x="0" y="767"/>
                  </a:lnTo>
                  <a:lnTo>
                    <a:pt x="0" y="767"/>
                  </a:lnTo>
                  <a:lnTo>
                    <a:pt x="174" y="774"/>
                  </a:lnTo>
                  <a:lnTo>
                    <a:pt x="376" y="778"/>
                  </a:lnTo>
                  <a:lnTo>
                    <a:pt x="646" y="783"/>
                  </a:lnTo>
                  <a:lnTo>
                    <a:pt x="802" y="783"/>
                  </a:lnTo>
                  <a:lnTo>
                    <a:pt x="971" y="785"/>
                  </a:lnTo>
                  <a:lnTo>
                    <a:pt x="1151" y="783"/>
                  </a:lnTo>
                  <a:lnTo>
                    <a:pt x="1345" y="782"/>
                  </a:lnTo>
                  <a:lnTo>
                    <a:pt x="1547" y="778"/>
                  </a:lnTo>
                  <a:lnTo>
                    <a:pt x="1756" y="774"/>
                  </a:lnTo>
                  <a:lnTo>
                    <a:pt x="1974" y="765"/>
                  </a:lnTo>
                  <a:lnTo>
                    <a:pt x="2200" y="757"/>
                  </a:lnTo>
                  <a:lnTo>
                    <a:pt x="2430" y="746"/>
                  </a:lnTo>
                  <a:lnTo>
                    <a:pt x="2664" y="731"/>
                  </a:lnTo>
                  <a:lnTo>
                    <a:pt x="2901" y="715"/>
                  </a:lnTo>
                  <a:lnTo>
                    <a:pt x="3140" y="696"/>
                  </a:lnTo>
                  <a:lnTo>
                    <a:pt x="3379" y="671"/>
                  </a:lnTo>
                  <a:lnTo>
                    <a:pt x="3620" y="645"/>
                  </a:lnTo>
                  <a:lnTo>
                    <a:pt x="3739" y="631"/>
                  </a:lnTo>
                  <a:lnTo>
                    <a:pt x="3857" y="616"/>
                  </a:lnTo>
                  <a:lnTo>
                    <a:pt x="3976" y="600"/>
                  </a:lnTo>
                  <a:lnTo>
                    <a:pt x="4095" y="582"/>
                  </a:lnTo>
                  <a:lnTo>
                    <a:pt x="4210" y="564"/>
                  </a:lnTo>
                  <a:lnTo>
                    <a:pt x="4326" y="544"/>
                  </a:lnTo>
                  <a:lnTo>
                    <a:pt x="4441" y="525"/>
                  </a:lnTo>
                  <a:lnTo>
                    <a:pt x="4553" y="504"/>
                  </a:lnTo>
                  <a:lnTo>
                    <a:pt x="4666" y="481"/>
                  </a:lnTo>
                  <a:lnTo>
                    <a:pt x="4776" y="457"/>
                  </a:lnTo>
                  <a:lnTo>
                    <a:pt x="4885" y="432"/>
                  </a:lnTo>
                  <a:lnTo>
                    <a:pt x="4991" y="406"/>
                  </a:lnTo>
                  <a:lnTo>
                    <a:pt x="5095" y="379"/>
                  </a:lnTo>
                  <a:lnTo>
                    <a:pt x="5197" y="351"/>
                  </a:lnTo>
                  <a:lnTo>
                    <a:pt x="5298" y="322"/>
                  </a:lnTo>
                  <a:lnTo>
                    <a:pt x="5396" y="291"/>
                  </a:lnTo>
                  <a:lnTo>
                    <a:pt x="5490" y="258"/>
                  </a:lnTo>
                  <a:lnTo>
                    <a:pt x="5583" y="224"/>
                  </a:lnTo>
                  <a:lnTo>
                    <a:pt x="5672" y="190"/>
                  </a:lnTo>
                  <a:lnTo>
                    <a:pt x="5760" y="153"/>
                  </a:lnTo>
                  <a:lnTo>
                    <a:pt x="5760" y="0"/>
                  </a:lnTo>
                </a:path>
              </a:pathLst>
            </a:custGeom>
            <a:gradFill>
              <a:gsLst>
                <a:gs pos="0">
                  <a:schemeClr val="bg2">
                    <a:lumMod val="20000"/>
                    <a:lumOff val="80000"/>
                    <a:alpha val="42000"/>
                  </a:schemeClr>
                </a:gs>
                <a:gs pos="19000">
                  <a:schemeClr val="bg2">
                    <a:alpha val="70000"/>
                  </a:schemeClr>
                </a:gs>
                <a:gs pos="50000">
                  <a:schemeClr val="bg2">
                    <a:lumMod val="60000"/>
                    <a:lumOff val="40000"/>
                    <a:alpha val="29000"/>
                  </a:schemeClr>
                </a:gs>
                <a:gs pos="72000">
                  <a:schemeClr val="bg2">
                    <a:lumMod val="60000"/>
                    <a:lumOff val="40000"/>
                    <a:alpha val="0"/>
                  </a:schemeClr>
                </a:gs>
                <a:gs pos="89000">
                  <a:schemeClr val="bg2">
                    <a:lumMod val="40000"/>
                    <a:lumOff val="60000"/>
                    <a:alpha val="0"/>
                  </a:schemeClr>
                </a:gs>
                <a:gs pos="100000">
                  <a:schemeClr val="bg2">
                    <a:lumMod val="20000"/>
                    <a:lumOff val="8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" name="Freeform 17"/>
            <p:cNvSpPr/>
            <p:nvPr/>
          </p:nvSpPr>
          <p:spPr>
            <a:xfrm>
              <a:off x="4643516" y="1"/>
              <a:ext cx="4324698" cy="949316"/>
            </a:xfrm>
            <a:custGeom>
              <a:avLst/>
              <a:gdLst/>
              <a:ahLst/>
              <a:cxnLst>
                <a:cxn ang="0">
                  <a:pos x="0" y="588"/>
                </a:cxn>
                <a:cxn ang="0">
                  <a:pos x="371" y="599"/>
                </a:cxn>
                <a:cxn ang="0">
                  <a:pos x="959" y="606"/>
                </a:cxn>
                <a:cxn ang="0">
                  <a:pos x="1329" y="603"/>
                </a:cxn>
                <a:cxn ang="0">
                  <a:pos x="1736" y="594"/>
                </a:cxn>
                <a:cxn ang="0">
                  <a:pos x="2177" y="580"/>
                </a:cxn>
                <a:cxn ang="0">
                  <a:pos x="2637" y="555"/>
                </a:cxn>
                <a:cxn ang="0">
                  <a:pos x="3113" y="520"/>
                </a:cxn>
                <a:cxn ang="0">
                  <a:pos x="3593" y="474"/>
                </a:cxn>
                <a:cxn ang="0">
                  <a:pos x="3949" y="429"/>
                </a:cxn>
                <a:cxn ang="0">
                  <a:pos x="4185" y="396"/>
                </a:cxn>
                <a:cxn ang="0">
                  <a:pos x="4418" y="358"/>
                </a:cxn>
                <a:cxn ang="0">
                  <a:pos x="4644" y="315"/>
                </a:cxn>
                <a:cxn ang="0">
                  <a:pos x="4865" y="269"/>
                </a:cxn>
                <a:cxn ang="0">
                  <a:pos x="5080" y="218"/>
                </a:cxn>
                <a:cxn ang="0">
                  <a:pos x="5286" y="162"/>
                </a:cxn>
                <a:cxn ang="0">
                  <a:pos x="5483" y="101"/>
                </a:cxn>
                <a:cxn ang="0">
                  <a:pos x="5671" y="35"/>
                </a:cxn>
                <a:cxn ang="0">
                  <a:pos x="5413" y="0"/>
                </a:cxn>
                <a:cxn ang="0">
                  <a:pos x="5347" y="23"/>
                </a:cxn>
                <a:cxn ang="0">
                  <a:pos x="5197" y="73"/>
                </a:cxn>
                <a:cxn ang="0">
                  <a:pos x="5024" y="122"/>
                </a:cxn>
                <a:cxn ang="0">
                  <a:pos x="4829" y="175"/>
                </a:cxn>
                <a:cxn ang="0">
                  <a:pos x="4608" y="226"/>
                </a:cxn>
                <a:cxn ang="0">
                  <a:pos x="4362" y="279"/>
                </a:cxn>
                <a:cxn ang="0">
                  <a:pos x="4090" y="329"/>
                </a:cxn>
                <a:cxn ang="0">
                  <a:pos x="3791" y="378"/>
                </a:cxn>
                <a:cxn ang="0">
                  <a:pos x="3463" y="423"/>
                </a:cxn>
                <a:cxn ang="0">
                  <a:pos x="3104" y="466"/>
                </a:cxn>
                <a:cxn ang="0">
                  <a:pos x="2717" y="502"/>
                </a:cxn>
                <a:cxn ang="0">
                  <a:pos x="2297" y="535"/>
                </a:cxn>
                <a:cxn ang="0">
                  <a:pos x="1847" y="560"/>
                </a:cxn>
                <a:cxn ang="0">
                  <a:pos x="1363" y="578"/>
                </a:cxn>
                <a:cxn ang="0">
                  <a:pos x="845" y="589"/>
                </a:cxn>
                <a:cxn ang="0">
                  <a:pos x="290" y="591"/>
                </a:cxn>
                <a:cxn ang="0">
                  <a:pos x="0" y="588"/>
                </a:cxn>
              </a:cxnLst>
              <a:rect l="0" t="0" r="r" b="b"/>
              <a:pathLst>
                <a:path w="5760" h="606">
                  <a:moveTo>
                    <a:pt x="0" y="588"/>
                  </a:moveTo>
                  <a:lnTo>
                    <a:pt x="0" y="588"/>
                  </a:lnTo>
                  <a:lnTo>
                    <a:pt x="172" y="594"/>
                  </a:lnTo>
                  <a:lnTo>
                    <a:pt x="371" y="599"/>
                  </a:lnTo>
                  <a:lnTo>
                    <a:pt x="637" y="604"/>
                  </a:lnTo>
                  <a:lnTo>
                    <a:pt x="959" y="606"/>
                  </a:lnTo>
                  <a:lnTo>
                    <a:pt x="1137" y="604"/>
                  </a:lnTo>
                  <a:lnTo>
                    <a:pt x="1329" y="603"/>
                  </a:lnTo>
                  <a:lnTo>
                    <a:pt x="1528" y="599"/>
                  </a:lnTo>
                  <a:lnTo>
                    <a:pt x="1736" y="594"/>
                  </a:lnTo>
                  <a:lnTo>
                    <a:pt x="1954" y="588"/>
                  </a:lnTo>
                  <a:lnTo>
                    <a:pt x="2177" y="580"/>
                  </a:lnTo>
                  <a:lnTo>
                    <a:pt x="2405" y="568"/>
                  </a:lnTo>
                  <a:lnTo>
                    <a:pt x="2637" y="555"/>
                  </a:lnTo>
                  <a:lnTo>
                    <a:pt x="2875" y="540"/>
                  </a:lnTo>
                  <a:lnTo>
                    <a:pt x="3113" y="520"/>
                  </a:lnTo>
                  <a:lnTo>
                    <a:pt x="3352" y="499"/>
                  </a:lnTo>
                  <a:lnTo>
                    <a:pt x="3593" y="474"/>
                  </a:lnTo>
                  <a:lnTo>
                    <a:pt x="3831" y="446"/>
                  </a:lnTo>
                  <a:lnTo>
                    <a:pt x="3949" y="429"/>
                  </a:lnTo>
                  <a:lnTo>
                    <a:pt x="4068" y="413"/>
                  </a:lnTo>
                  <a:lnTo>
                    <a:pt x="4185" y="396"/>
                  </a:lnTo>
                  <a:lnTo>
                    <a:pt x="4303" y="376"/>
                  </a:lnTo>
                  <a:lnTo>
                    <a:pt x="4418" y="358"/>
                  </a:lnTo>
                  <a:lnTo>
                    <a:pt x="4532" y="337"/>
                  </a:lnTo>
                  <a:lnTo>
                    <a:pt x="4644" y="315"/>
                  </a:lnTo>
                  <a:lnTo>
                    <a:pt x="4757" y="292"/>
                  </a:lnTo>
                  <a:lnTo>
                    <a:pt x="4865" y="269"/>
                  </a:lnTo>
                  <a:lnTo>
                    <a:pt x="4974" y="244"/>
                  </a:lnTo>
                  <a:lnTo>
                    <a:pt x="5080" y="218"/>
                  </a:lnTo>
                  <a:lnTo>
                    <a:pt x="5184" y="190"/>
                  </a:lnTo>
                  <a:lnTo>
                    <a:pt x="5286" y="162"/>
                  </a:lnTo>
                  <a:lnTo>
                    <a:pt x="5385" y="132"/>
                  </a:lnTo>
                  <a:lnTo>
                    <a:pt x="5483" y="101"/>
                  </a:lnTo>
                  <a:lnTo>
                    <a:pt x="5578" y="69"/>
                  </a:lnTo>
                  <a:lnTo>
                    <a:pt x="5671" y="35"/>
                  </a:lnTo>
                  <a:lnTo>
                    <a:pt x="5760" y="0"/>
                  </a:lnTo>
                  <a:lnTo>
                    <a:pt x="5413" y="0"/>
                  </a:lnTo>
                  <a:lnTo>
                    <a:pt x="5413" y="0"/>
                  </a:lnTo>
                  <a:lnTo>
                    <a:pt x="5347" y="23"/>
                  </a:lnTo>
                  <a:lnTo>
                    <a:pt x="5275" y="48"/>
                  </a:lnTo>
                  <a:lnTo>
                    <a:pt x="5197" y="73"/>
                  </a:lnTo>
                  <a:lnTo>
                    <a:pt x="5113" y="97"/>
                  </a:lnTo>
                  <a:lnTo>
                    <a:pt x="5024" y="122"/>
                  </a:lnTo>
                  <a:lnTo>
                    <a:pt x="4930" y="149"/>
                  </a:lnTo>
                  <a:lnTo>
                    <a:pt x="4829" y="175"/>
                  </a:lnTo>
                  <a:lnTo>
                    <a:pt x="4722" y="200"/>
                  </a:lnTo>
                  <a:lnTo>
                    <a:pt x="4608" y="226"/>
                  </a:lnTo>
                  <a:lnTo>
                    <a:pt x="4489" y="253"/>
                  </a:lnTo>
                  <a:lnTo>
                    <a:pt x="4362" y="279"/>
                  </a:lnTo>
                  <a:lnTo>
                    <a:pt x="4230" y="304"/>
                  </a:lnTo>
                  <a:lnTo>
                    <a:pt x="4090" y="329"/>
                  </a:lnTo>
                  <a:lnTo>
                    <a:pt x="3943" y="353"/>
                  </a:lnTo>
                  <a:lnTo>
                    <a:pt x="3791" y="378"/>
                  </a:lnTo>
                  <a:lnTo>
                    <a:pt x="3629" y="401"/>
                  </a:lnTo>
                  <a:lnTo>
                    <a:pt x="3463" y="423"/>
                  </a:lnTo>
                  <a:lnTo>
                    <a:pt x="3288" y="444"/>
                  </a:lnTo>
                  <a:lnTo>
                    <a:pt x="3104" y="466"/>
                  </a:lnTo>
                  <a:lnTo>
                    <a:pt x="2915" y="484"/>
                  </a:lnTo>
                  <a:lnTo>
                    <a:pt x="2717" y="502"/>
                  </a:lnTo>
                  <a:lnTo>
                    <a:pt x="2512" y="518"/>
                  </a:lnTo>
                  <a:lnTo>
                    <a:pt x="2297" y="535"/>
                  </a:lnTo>
                  <a:lnTo>
                    <a:pt x="2076" y="548"/>
                  </a:lnTo>
                  <a:lnTo>
                    <a:pt x="1847" y="560"/>
                  </a:lnTo>
                  <a:lnTo>
                    <a:pt x="1609" y="570"/>
                  </a:lnTo>
                  <a:lnTo>
                    <a:pt x="1363" y="578"/>
                  </a:lnTo>
                  <a:lnTo>
                    <a:pt x="1107" y="585"/>
                  </a:lnTo>
                  <a:lnTo>
                    <a:pt x="845" y="589"/>
                  </a:lnTo>
                  <a:lnTo>
                    <a:pt x="573" y="591"/>
                  </a:lnTo>
                  <a:lnTo>
                    <a:pt x="290" y="591"/>
                  </a:lnTo>
                  <a:lnTo>
                    <a:pt x="0" y="588"/>
                  </a:lnTo>
                  <a:lnTo>
                    <a:pt x="0" y="588"/>
                  </a:lnTo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9000">
                  <a:schemeClr val="bg1">
                    <a:lumMod val="85000"/>
                  </a:schemeClr>
                </a:gs>
                <a:gs pos="50000">
                  <a:schemeClr val="bg1">
                    <a:lumMod val="85000"/>
                    <a:alpha val="46000"/>
                  </a:schemeClr>
                </a:gs>
                <a:gs pos="72000">
                  <a:schemeClr val="bg1">
                    <a:lumMod val="85000"/>
                    <a:alpha val="45000"/>
                  </a:schemeClr>
                </a:gs>
                <a:gs pos="89000">
                  <a:schemeClr val="bg1">
                    <a:lumMod val="75000"/>
                    <a:alpha val="12000"/>
                  </a:schemeClr>
                </a:gs>
                <a:gs pos="100000">
                  <a:schemeClr val="bg2">
                    <a:lumMod val="60000"/>
                    <a:lumOff val="40000"/>
                    <a:alpha val="0"/>
                  </a:schemeClr>
                </a:gs>
              </a:gsLst>
              <a:lin ang="10800000" scaled="0"/>
            </a:gradFill>
            <a:ln w="9525">
              <a:noFill/>
              <a:round/>
            </a:ln>
            <a:effectLst>
              <a:innerShdw blurRad="63500" dist="50800" dir="5400000">
                <a:schemeClr val="bg1">
                  <a:lumMod val="95000"/>
                  <a:alpha val="50000"/>
                </a:schemeClr>
              </a:inn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pic>
        <p:nvPicPr>
          <p:cNvPr id="13" name="그림 12" descr="라인.png"/>
          <p:cNvPicPr>
            <a:picLocks noChangeAspect="1"/>
          </p:cNvPicPr>
          <p:nvPr/>
        </p:nvPicPr>
        <p:blipFill rotWithShape="1">
          <a:blip r:embed="rId14">
            <a:alphaModFix/>
            <a:lum contrast="10000"/>
          </a:blip>
          <a:stretch>
            <a:fillRect/>
          </a:stretch>
        </p:blipFill>
        <p:spPr>
          <a:xfrm>
            <a:off x="0" y="3352800"/>
            <a:ext cx="5268686" cy="35052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23850" y="123802"/>
            <a:ext cx="8477250" cy="939784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23850" y="1308100"/>
            <a:ext cx="8477250" cy="4960939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2385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fld id="{0B84D3C4-AC30-4BDB-A481-8CE9613C97F6}" type="datetime1">
              <a:rPr lang="ko-KR" altLang="en-US"/>
              <a:pPr latinLnBrk="1">
                <a:defRPr lang="ko-KR" altLang="en-US"/>
              </a:pPr>
              <a:t>2019-11-21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6675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atinLnBrk="1">
              <a:defRPr lang="ko-KR" altLang="en-US"/>
            </a:pPr>
            <a:fld id="{AD22CD3B-FDDF-4998-970C-76E6E0BEC65F}" type="slidenum">
              <a:rPr lang="ko-KR" altLang="en-US"/>
              <a:pPr latinLnBrk="1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ransition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600" kern="1200">
          <a:solidFill>
            <a:schemeClr val="bg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1" hangingPunct="1">
        <a:spcBef>
          <a:spcPct val="20000"/>
        </a:spcBef>
        <a:buClr>
          <a:schemeClr val="bg2">
            <a:lumMod val="75000"/>
          </a:schemeClr>
        </a:buClr>
        <a:buSzPct val="100000"/>
        <a:buFont typeface="Century Gothic"/>
        <a:buChar char="▐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5717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Wingdings"/>
        <a:buChar char="§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–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90600" indent="-171450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160463" indent="-173038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Lucida Sans Unicode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49375" indent="-188913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Lucida Sans Unicode"/>
        <a:buChar char="»"/>
        <a:tabLst>
          <a:tab pos="1349375" algn="l"/>
        </a:tabLst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24000" indent="-17462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Lucida Sans Unicode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98625" indent="-17462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Lucida Sans Unicode"/>
        <a:buChar char="»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657320" y="2255267"/>
            <a:ext cx="7486680" cy="957706"/>
          </a:xfrm>
        </p:spPr>
        <p:txBody>
          <a:bodyPr/>
          <a:lstStyle/>
          <a:p>
            <a:pPr algn="ctr">
              <a:defRPr lang="ko-KR" altLang="en-US"/>
            </a:pPr>
            <a:r>
              <a:rPr lang="ko-KR" altLang="en-US"/>
              <a:t>범죄예방론</a:t>
            </a:r>
          </a:p>
          <a:p>
            <a:pPr algn="ctr">
              <a:defRPr lang="ko-KR" altLang="en-US"/>
            </a:pPr>
            <a:endParaRPr lang="ko-KR" altLang="en-US" sz="1000"/>
          </a:p>
          <a:p>
            <a:pPr algn="ctr">
              <a:defRPr lang="ko-KR" altLang="en-US"/>
            </a:pPr>
            <a:r>
              <a:rPr lang="ko-KR" altLang="en-US" sz="4000"/>
              <a:t>이웃범죄 예방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5013198"/>
            <a:ext cx="7486680" cy="571504"/>
          </a:xfrm>
        </p:spPr>
        <p:txBody>
          <a:bodyPr/>
          <a:lstStyle/>
          <a:p>
            <a:pPr algn="r">
              <a:defRPr lang="ko-KR" altLang="en-US"/>
            </a:pPr>
            <a:endParaRPr lang="ko-KR" alt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목차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1. 개관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2. 이웃범죄예방 접근방법의 유형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3. 이웃범죄예방의 평가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4. 시민참여와 지지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5. 장요약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1. 개관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 학습목표?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이웃이란?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접하여 가까이 있는 사람이나 집 지역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모든 사람은 어떤 이웃지역에 살고 성장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우리는 이웃이 무엇인지 알고 종종 무시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프로그램 계획 평가연구의 쟁점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이웃에 기초한 범죄예방의 개념틀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1061610" y="1063586"/>
            <a:ext cx="7020779" cy="533087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2. 이웃범죄예방 접근방법의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(1) 이웃/구역 감시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목표 : 지역사회의 경계심을 높이고 문제 해결력 증가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이웃참여 : 지역의 몰락과 범죄의 증가를 초래하는 이웃의 문제를 인지하고 예방하는 것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이웃감시의 지역자원 : 사교모임, 가족, 지역 업소, 교회, 학교 등 </a:t>
            </a:r>
          </a:p>
          <a:p>
            <a:pPr>
              <a:buNone/>
              <a:defRPr lang="ko-KR" altLang="en-US"/>
            </a:pPr>
            <a:r>
              <a:rPr lang="ko-KR" altLang="en-US"/>
              <a:t> </a:t>
            </a:r>
          </a:p>
          <a:p>
            <a:pPr>
              <a:buNone/>
              <a:defRPr lang="ko-KR" altLang="en-US"/>
            </a:pPr>
            <a:r>
              <a:rPr lang="ko-KR" altLang="en-US"/>
              <a:t> - 이웃감시 감시의 역량 향상방법 : 시민순찰, 환경개선, 호각정지 프로그램, 교육 프로그램, 이웃 지원 , 이웃 정화, 재물 표시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협동적 이웃범죄예방 참여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1093534" y="1469237"/>
            <a:ext cx="6956932" cy="39195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(2) 지역사회 반 약물 프로그램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 - 이웃감시 프로그램들을 모방함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감시의 전술, 경찰에 신고, 지역을  정화하려는 </a:t>
            </a:r>
          </a:p>
          <a:p>
            <a:pPr>
              <a:buNone/>
              <a:defRPr lang="ko-KR" altLang="en-US"/>
            </a:pPr>
            <a:r>
              <a:rPr lang="ko-KR" altLang="en-US"/>
              <a:t>   기관과의 공조, 주민들에대한 정보제공</a:t>
            </a:r>
          </a:p>
          <a:p>
            <a:pPr>
              <a:buNone/>
              <a:defRPr lang="ko-KR" altLang="en-US"/>
            </a:pPr>
            <a:r>
              <a:rPr lang="ko-KR" altLang="en-US"/>
              <a:t>   반 - 약물 프로그램의 시행, 시민순찰의 참여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(3) 시민순찰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 - 시민이 지역사회의 범죄를 예방하기위해 감시하는 제도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경찰순찰과 달리 물리적 개입</a:t>
            </a:r>
            <a:r>
              <a:rPr lang="en-US" altLang="ko-KR"/>
              <a:t> X</a:t>
            </a:r>
            <a:r>
              <a:rPr lang="ko-KR" altLang="en-US"/>
              <a:t>,</a:t>
            </a:r>
            <a:r>
              <a:rPr lang="en-US" altLang="ko-KR"/>
              <a:t> </a:t>
            </a:r>
            <a:r>
              <a:rPr lang="ko-KR" altLang="en-US"/>
              <a:t>당국에 신고 해야한다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시민순찰은 도보순찰과 차량순찰이 있다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 1) 시민순찰의 프로그램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 - 수호천사 조직 : 1971년 조직, 전세계에 지부가 있음, 청소년과 청년들로 구성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- 호각정지 프로그램 : 일반인들이 일상생활을 하다가 수상한 것을 발견하거나 이상한 일을 목격하게 되면 호각을 부는 것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- 쌍방향 무전기 프로그램 : 무전기 감시를 참여할 수 있는 사람이 (택시운전자, 핸드폰 소지자) 감시하는 프로그램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사례 아동안전지킴이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339312" y="902843"/>
            <a:ext cx="8465376" cy="540651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655817" y="597178"/>
            <a:ext cx="7832366" cy="566364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사례 - 마을지킴이</a:t>
            </a: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540777" y="1308100"/>
            <a:ext cx="8043395" cy="496093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 lang="ko-KR" altLang="en-US"/>
            </a:pPr>
            <a:r>
              <a:rPr lang="ko-KR" altLang="en-US"/>
              <a:t>사례 - 자율방범대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968850" y="1308100"/>
            <a:ext cx="7187249" cy="496093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323850" y="2463648"/>
            <a:ext cx="8477250" cy="264984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(4) 경찰- 지역사회 관계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 - 지역사회에서 경찰은 중요한 역할을 한다.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이웃감시나 다른 프로그램을 시작할 수 있고 선도할 수 있으며 무엇보다 상호의존적이기 때문이다.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지역시민조직이 법집행 당국을 대체할 수 없음</a:t>
            </a:r>
          </a:p>
          <a:p>
            <a:pPr>
              <a:buNone/>
              <a:defRPr lang="ko-KR" altLang="en-US"/>
            </a:pPr>
            <a:endParaRPr lang="ko-KR" altLang="en-US"/>
          </a:p>
          <a:p>
            <a:pPr>
              <a:buNone/>
              <a:defRPr lang="ko-KR" altLang="en-US"/>
            </a:pPr>
            <a:r>
              <a:rPr lang="ko-KR" altLang="en-US"/>
              <a:t> - 지역시민조직은 경찰의 눈과 귀, 지역주민들의 생각을 통해 보조하는 역할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3. 이웃범죄예방의 평가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이웃범죄예방은 </a:t>
            </a:r>
            <a:r>
              <a:rPr lang="ko-KR" altLang="ko-KR" sz="1800" b="1" dirty="0">
                <a:solidFill>
                  <a:schemeClr val="tx2"/>
                </a:solidFill>
                <a:latin typeface="함초롬바탕"/>
                <a:ea typeface="함초롬바탕"/>
              </a:rPr>
              <a:t>두 가지 효율성</a:t>
            </a:r>
            <a:r>
              <a:rPr lang="ko-KR" altLang="ko-KR" sz="1800" dirty="0">
                <a:latin typeface="함초롬바탕"/>
                <a:ea typeface="함초롬바탕"/>
              </a:rPr>
              <a:t>을 기준으로 평가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이웃범죄예방 활동들이 범죄와 범죄의 두려움에 어떠한 영향을 미치는가를 </a:t>
            </a:r>
            <a:r>
              <a:rPr lang="ko-KR" altLang="en-US" sz="1800" dirty="0">
                <a:latin typeface="함초롬바탕"/>
                <a:ea typeface="함초롬바탕"/>
              </a:rPr>
              <a:t>          </a:t>
            </a:r>
            <a:r>
              <a:rPr lang="ko-KR" altLang="ko-KR" sz="1800" dirty="0">
                <a:latin typeface="함초롬바탕"/>
                <a:ea typeface="함초롬바탕"/>
              </a:rPr>
              <a:t>살펴</a:t>
            </a:r>
            <a:r>
              <a:rPr lang="ko-KR" altLang="en-US" sz="1800" dirty="0">
                <a:latin typeface="함초롬바탕"/>
                <a:ea typeface="함초롬바탕"/>
              </a:rPr>
              <a:t>보</a:t>
            </a:r>
            <a:r>
              <a:rPr lang="ko-KR" altLang="ko-KR" sz="1800" dirty="0">
                <a:latin typeface="함초롬바탕"/>
                <a:ea typeface="함초롬바탕"/>
              </a:rPr>
              <a:t>는 것.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 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→</a:t>
            </a:r>
            <a:r>
              <a:rPr lang="en-US" altLang="ko-KR" sz="1800" dirty="0">
                <a:latin typeface="함초롬바탕"/>
                <a:ea typeface="함초롬바탕"/>
              </a:rPr>
              <a:t> </a:t>
            </a:r>
            <a:r>
              <a:rPr lang="ko-KR" altLang="en-US" sz="1800" b="1" dirty="0">
                <a:solidFill>
                  <a:schemeClr val="tx2"/>
                </a:solidFill>
                <a:latin typeface="함초롬바탕"/>
                <a:ea typeface="함초롬바탕"/>
              </a:rPr>
              <a:t>직접적 측면</a:t>
            </a:r>
            <a:r>
              <a:rPr lang="ko-KR" altLang="en-US" sz="1800" dirty="0">
                <a:latin typeface="함초롬바탕"/>
                <a:ea typeface="함초롬바탕"/>
              </a:rPr>
              <a:t>을 기준으로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다양한 중간매개요인들(지역사회 결속)에 대해 이웃을 조직하는 것이 어떠한 효과가 있는지를 살펴보는 것.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 indent="0"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→</a:t>
            </a:r>
            <a:r>
              <a:rPr lang="en-US" altLang="ko-KR" sz="1800" dirty="0">
                <a:latin typeface="함초롬바탕"/>
                <a:ea typeface="함초롬바탕"/>
              </a:rPr>
              <a:t> </a:t>
            </a:r>
            <a:r>
              <a:rPr lang="ko-KR" altLang="en-US" sz="1800" b="1" dirty="0">
                <a:solidFill>
                  <a:schemeClr val="tx2"/>
                </a:solidFill>
                <a:latin typeface="함초롬바탕"/>
                <a:ea typeface="함초롬바탕"/>
              </a:rPr>
              <a:t>간접적 측면</a:t>
            </a:r>
            <a:r>
              <a:rPr lang="ko-KR" altLang="en-US" sz="1800" dirty="0">
                <a:latin typeface="함초롬바탕"/>
                <a:ea typeface="함초롬바탕"/>
              </a:rPr>
              <a:t>을 기준으로</a:t>
            </a:r>
            <a:endParaRPr lang="en-US" altLang="ko-KR" sz="1800" dirty="0">
              <a:latin typeface="함초롬바탕"/>
              <a:ea typeface="함초롬바탕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1) 지역사회 결속의 효과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범죄예방프로그램은 흔히</a:t>
            </a:r>
            <a:r>
              <a:rPr lang="en-US" altLang="ko-KR" sz="1800" dirty="0">
                <a:latin typeface="함초롬바탕"/>
                <a:ea typeface="함초롬바탕"/>
              </a:rPr>
              <a:t> </a:t>
            </a:r>
            <a:r>
              <a:rPr lang="ko-KR" altLang="ko-KR" sz="1800" b="1" dirty="0">
                <a:solidFill>
                  <a:schemeClr val="tx2"/>
                </a:solidFill>
                <a:latin typeface="함초롬바탕"/>
                <a:ea typeface="함초롬바탕"/>
              </a:rPr>
              <a:t>이웃의 개선을 긍정적 결과라고 보고</a:t>
            </a:r>
            <a:r>
              <a:rPr lang="ko-KR" altLang="en-US" sz="1800" dirty="0">
                <a:latin typeface="함초롬바탕"/>
                <a:ea typeface="함초롬바탕"/>
              </a:rPr>
              <a:t>하며</a:t>
            </a:r>
            <a:r>
              <a:rPr lang="ko-KR" altLang="ko-KR" sz="1800" dirty="0">
                <a:latin typeface="함초롬바탕"/>
                <a:ea typeface="함초롬바탕"/>
              </a:rPr>
              <a:t>, 이것이 지</a:t>
            </a:r>
            <a:r>
              <a:rPr lang="ko-KR" altLang="en-US" sz="1800" dirty="0">
                <a:latin typeface="함초롬바탕"/>
                <a:ea typeface="함초롬바탕"/>
              </a:rPr>
              <a:t>역</a:t>
            </a:r>
            <a:r>
              <a:rPr lang="ko-KR" altLang="ko-KR" sz="1800" dirty="0">
                <a:latin typeface="함초롬바탕"/>
                <a:ea typeface="함초롬바탕"/>
              </a:rPr>
              <a:t>사회 결속과 영역성의 증가라고 주장한다.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이러한 주장의 문제점 중 하나는 많은 경우에 </a:t>
            </a:r>
            <a:r>
              <a:rPr lang="ko-KR" altLang="en-US" sz="1800" dirty="0">
                <a:latin typeface="함초롬바탕"/>
                <a:ea typeface="함초롬바탕"/>
              </a:rPr>
              <a:t>이웃의 개선이 </a:t>
            </a:r>
            <a:r>
              <a:rPr lang="ko-KR" altLang="ko-KR" sz="1800" dirty="0">
                <a:latin typeface="함초롬바탕"/>
                <a:ea typeface="함초롬바탕"/>
              </a:rPr>
              <a:t>정부로부터 나오는 보조금과 지역 외부로부터의 고용노동자에 의해 수행되었다는 점이다.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- 그러한 개선은 중요하지만, 이러한 변화가 외부 개입 없이 만들어 졌다는 증거는 없으며 이러한 변화가 그 지역의 주민이 바라는 것이라는 증거도 없다.</a:t>
            </a:r>
          </a:p>
          <a:p>
            <a:pPr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  </a:t>
            </a:r>
          </a:p>
          <a:p>
            <a:pPr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*</a:t>
            </a:r>
            <a:r>
              <a:rPr lang="en-US" altLang="ko-KR" sz="1800" dirty="0">
                <a:latin typeface="함초롬바탕"/>
                <a:ea typeface="함초롬바탕"/>
              </a:rPr>
              <a:t> </a:t>
            </a:r>
            <a:r>
              <a:rPr lang="ko-KR" altLang="ko-KR" sz="1800" b="1" dirty="0" err="1">
                <a:latin typeface="함초롬바탕"/>
                <a:ea typeface="함초롬바탕"/>
              </a:rPr>
              <a:t>베넷</a:t>
            </a:r>
            <a:r>
              <a:rPr lang="ko-KR" altLang="ko-KR" sz="1800" dirty="0">
                <a:latin typeface="함초롬바탕"/>
                <a:ea typeface="함초롬바탕"/>
              </a:rPr>
              <a:t> ( 런던의 두 지역에서의 이웃감시프로그램 → 한 지역에서는 사회적 결속 ↑</a:t>
            </a:r>
            <a:r>
              <a:rPr lang="en-US" altLang="ko-KR" sz="1800" dirty="0">
                <a:latin typeface="함초롬바탕"/>
                <a:ea typeface="함초롬바탕"/>
              </a:rPr>
              <a:t>,</a:t>
            </a:r>
            <a:r>
              <a:rPr lang="ko-KR" altLang="ko-KR" sz="1800" dirty="0">
                <a:latin typeface="함초롬바탕"/>
                <a:ea typeface="함초롬바탕"/>
              </a:rPr>
              <a:t>다른</a:t>
            </a:r>
            <a:r>
              <a:rPr lang="en-US" altLang="ko-KR" sz="1800" dirty="0">
                <a:latin typeface="함초롬바탕"/>
                <a:ea typeface="함초롬바탕"/>
              </a:rPr>
              <a:t> </a:t>
            </a:r>
            <a:r>
              <a:rPr lang="ko-KR" altLang="ko-KR" sz="1800" dirty="0">
                <a:latin typeface="함초롬바탕"/>
                <a:ea typeface="함초롬바탕"/>
              </a:rPr>
              <a:t>지역에서는 사회적 결속↓ )</a:t>
            </a:r>
          </a:p>
          <a:p>
            <a:pPr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*</a:t>
            </a:r>
            <a:r>
              <a:rPr lang="ko-KR" altLang="ko-KR" sz="1800" b="1" dirty="0" err="1">
                <a:latin typeface="함초롬바탕"/>
                <a:ea typeface="함초롬바탕"/>
              </a:rPr>
              <a:t>로젠바움</a:t>
            </a:r>
            <a:r>
              <a:rPr lang="ko-KR" altLang="ko-KR" sz="1800" dirty="0">
                <a:latin typeface="함초롬바탕"/>
                <a:ea typeface="함초롬바탕"/>
              </a:rPr>
              <a:t> ( 시카고의 네 지역에 대한 분석 → 세 개의 지역은 지역사회결속 변화 X, 네 번째 지역에서는 오히려↓)</a:t>
            </a:r>
          </a:p>
          <a:p>
            <a:pPr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  </a:t>
            </a:r>
          </a:p>
          <a:p>
            <a:pPr>
              <a:buNone/>
              <a:defRPr lang="ko-KR" altLang="en-US"/>
            </a:pPr>
            <a:r>
              <a:rPr lang="ko-KR" altLang="en-US" sz="1800" dirty="0">
                <a:latin typeface="함초롬바탕"/>
                <a:ea typeface="함초롬바탕"/>
              </a:rPr>
              <a:t>- </a:t>
            </a:r>
            <a:r>
              <a:rPr lang="ko-KR" altLang="ko-KR" sz="1800" dirty="0">
                <a:latin typeface="함초롬바탕"/>
                <a:ea typeface="함초롬바탕"/>
              </a:rPr>
              <a:t>위 두 사례는 이웃감시프로그램이 </a:t>
            </a:r>
            <a:r>
              <a:rPr lang="ko-KR" altLang="ko-KR" sz="1800" b="1" dirty="0">
                <a:solidFill>
                  <a:schemeClr val="tx2"/>
                </a:solidFill>
                <a:latin typeface="함초롬바탕"/>
                <a:ea typeface="함초롬바탕"/>
              </a:rPr>
              <a:t>지역사회 결속에 효과가 없을 수도 있다는 점</a:t>
            </a:r>
            <a:r>
              <a:rPr lang="ko-KR" altLang="ko-KR" sz="1800" dirty="0">
                <a:solidFill>
                  <a:srgbClr val="000000"/>
                </a:solidFill>
                <a:latin typeface="함초롬바탕"/>
                <a:ea typeface="함초롬바탕"/>
              </a:rPr>
              <a:t>을 </a:t>
            </a:r>
            <a:endParaRPr lang="ko-KR" altLang="en-US" sz="1800" dirty="0"/>
          </a:p>
          <a:p>
            <a:pPr>
              <a:buNone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시사한다</a:t>
            </a:r>
            <a:r>
              <a:rPr lang="ko-KR" altLang="ko-KR" sz="1000" dirty="0">
                <a:latin typeface="함초롬바탕"/>
                <a:ea typeface="함초롬바탕"/>
              </a:rPr>
              <a:t>. 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/>
              <a:t>2) 범죄에 대한 효과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1800" dirty="0">
                <a:latin typeface="함초롬바탕"/>
                <a:ea typeface="함초롬바탕"/>
              </a:rPr>
              <a:t>- </a:t>
            </a:r>
            <a:r>
              <a:rPr lang="ko-KR" altLang="ko-KR" sz="1800" dirty="0">
                <a:latin typeface="함초롬바탕"/>
                <a:ea typeface="함초롬바탕"/>
              </a:rPr>
              <a:t>이웃범죄예방 프로그램에서 </a:t>
            </a:r>
            <a:r>
              <a:rPr lang="ko-KR" altLang="ko-KR" sz="1800" b="1" dirty="0">
                <a:solidFill>
                  <a:schemeClr val="tx2"/>
                </a:solidFill>
                <a:latin typeface="함초롬바탕"/>
                <a:ea typeface="함초롬바탕"/>
              </a:rPr>
              <a:t>1차적 관심은 범죄와 범죄의 공포를 줄이는 것</a:t>
            </a:r>
            <a:r>
              <a:rPr lang="ko-KR" altLang="ko-KR" sz="1800" dirty="0">
                <a:latin typeface="함초롬바탕"/>
                <a:ea typeface="함초롬바탕"/>
              </a:rPr>
              <a:t>이다. 지역사회 범죄예방기법은 주로 침입절도, 강도와 같은 재산범죄를 대상으로 한다.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sz="18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ko-KR" sz="1800" dirty="0">
                <a:latin typeface="함초롬바탕"/>
                <a:ea typeface="함초롬바탕"/>
              </a:rPr>
              <a:t>대인폭력범죄에 대한 이웃범죄예방 프로그램의 효과는 거의 없거나 미미한데 그 이유는 많은 </a:t>
            </a:r>
            <a:r>
              <a:rPr lang="ko-KR" altLang="ko-KR" sz="1800" b="1" dirty="0">
                <a:solidFill>
                  <a:schemeClr val="tx2"/>
                </a:solidFill>
                <a:latin typeface="함초롬바탕"/>
                <a:ea typeface="함초롬바탕"/>
              </a:rPr>
              <a:t>대인범죄들이 서로 아는 사람들 사이에서 그리고 가정 내에서 발생</a:t>
            </a:r>
            <a:r>
              <a:rPr lang="ko-KR" altLang="ko-KR" sz="1800" dirty="0">
                <a:latin typeface="함초롬바탕"/>
                <a:ea typeface="함초롬바탕"/>
              </a:rPr>
              <a:t>하기 때문이다.</a:t>
            </a:r>
            <a:endParaRPr lang="en-US" altLang="ko-KR" sz="18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en-US" altLang="ko-KR" sz="18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18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1800" dirty="0">
                <a:latin typeface="함초롬바탕"/>
                <a:ea typeface="함초롬바탕"/>
              </a:rPr>
              <a:t>-</a:t>
            </a:r>
            <a:r>
              <a:rPr lang="en-US" altLang="ko-KR" sz="1800" dirty="0">
                <a:latin typeface="함초롬바탕"/>
                <a:ea typeface="함초롬바탕"/>
              </a:rPr>
              <a:t> </a:t>
            </a:r>
            <a:r>
              <a:rPr lang="ko-KR" altLang="en-US" sz="1800" dirty="0">
                <a:latin typeface="함초롬바탕"/>
                <a:ea typeface="함초롬바탕"/>
              </a:rPr>
              <a:t>이웃범죄예방 </a:t>
            </a:r>
            <a:r>
              <a:rPr lang="ko-KR" altLang="ko-KR" sz="1800" dirty="0">
                <a:latin typeface="함초롬바탕"/>
                <a:ea typeface="함초롬바탕"/>
              </a:rPr>
              <a:t>프로그램을 통해서는 단지 외지인들 사이에 일어나는 범죄만이 이웃감시 활동에 의해 크게 감소될 것이다.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(1) 공식통계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lang="ko-KR" altLang="en-US"/>
            </a:pPr>
            <a:r>
              <a:rPr lang="en-US" altLang="ko-KR" sz="1400" dirty="0">
                <a:latin typeface="함초롬바탕"/>
                <a:ea typeface="함초롬바탕"/>
              </a:rPr>
              <a:t>- </a:t>
            </a:r>
            <a:r>
              <a:rPr lang="ko-KR" altLang="ko-KR" sz="1400" dirty="0">
                <a:latin typeface="함초롬바탕"/>
                <a:ea typeface="함초롬바탕"/>
              </a:rPr>
              <a:t>공식적 범죄통계는 </a:t>
            </a:r>
            <a:r>
              <a:rPr lang="ko-KR" altLang="ko-KR" sz="1400" b="1" dirty="0">
                <a:solidFill>
                  <a:schemeClr val="tx2"/>
                </a:solidFill>
                <a:latin typeface="함초롬바탕"/>
                <a:ea typeface="함초롬바탕"/>
              </a:rPr>
              <a:t>범죄에 대해 이웃감시프로그램이 긍정적 효과</a:t>
            </a:r>
            <a:r>
              <a:rPr lang="ko-KR" altLang="ko-KR" sz="1400" dirty="0">
                <a:latin typeface="함초롬바탕"/>
                <a:ea typeface="함초롬바탕"/>
              </a:rPr>
              <a:t>를 갖고 있음을 보여준다.</a:t>
            </a:r>
            <a:endParaRPr lang="en-US" altLang="ko-KR" sz="14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r>
              <a:rPr lang="en-US" altLang="ko-KR" sz="1400" dirty="0">
                <a:latin typeface="함초롬바탕"/>
                <a:ea typeface="함초롬바탕"/>
              </a:rPr>
              <a:t>- </a:t>
            </a:r>
            <a:r>
              <a:rPr lang="ko-KR" altLang="ko-KR" sz="1400" dirty="0">
                <a:latin typeface="함초롬바탕"/>
                <a:ea typeface="함초롬바탕"/>
              </a:rPr>
              <a:t>대부분의 연구들은 대상지역이 다른 통제지역에 비해 범죄발생수준이 적고 프로그램 시행 이전과 비해</a:t>
            </a:r>
            <a:r>
              <a:rPr lang="ko-KR" altLang="en-US" sz="1400" dirty="0">
                <a:latin typeface="함초롬바탕"/>
                <a:ea typeface="함초롬바탕"/>
              </a:rPr>
              <a:t>서</a:t>
            </a:r>
            <a:r>
              <a:rPr lang="ko-KR" altLang="ko-KR" sz="1400" dirty="0">
                <a:latin typeface="함초롬바탕"/>
                <a:ea typeface="함초롬바탕"/>
              </a:rPr>
              <a:t>도 감소했다고 보고했다.</a:t>
            </a:r>
            <a:endParaRPr lang="en-US" altLang="ko-KR" sz="14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r>
              <a:rPr lang="en-US" altLang="ko-KR" sz="1400" dirty="0">
                <a:latin typeface="함초롬바탕"/>
                <a:ea typeface="함초롬바탕"/>
              </a:rPr>
              <a:t>- </a:t>
            </a:r>
            <a:r>
              <a:rPr lang="ko-KR" altLang="ko-KR" sz="1400" dirty="0">
                <a:latin typeface="함초롬바탕"/>
                <a:ea typeface="함초롬바탕"/>
              </a:rPr>
              <a:t>특히 이웃감시프로그램이 </a:t>
            </a:r>
            <a:r>
              <a:rPr lang="ko-KR" altLang="ko-KR" sz="1400" b="1" dirty="0">
                <a:solidFill>
                  <a:schemeClr val="tx2"/>
                </a:solidFill>
                <a:latin typeface="함초롬바탕"/>
                <a:ea typeface="함초롬바탕"/>
              </a:rPr>
              <a:t>침입절도나 절도와 같은 재산범죄에 대해서 큰 효과</a:t>
            </a:r>
            <a:r>
              <a:rPr lang="ko-KR" altLang="ko-KR" sz="1400" dirty="0">
                <a:latin typeface="함초롬바탕"/>
                <a:ea typeface="함초롬바탕"/>
              </a:rPr>
              <a:t>를 보였다.</a:t>
            </a:r>
            <a:endParaRPr lang="en-US" altLang="ko-KR" sz="14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en-US" altLang="ko-KR" sz="1400" dirty="0">
              <a:latin typeface="함초롬바탕"/>
              <a:ea typeface="함초롬바탕"/>
            </a:endParaRPr>
          </a:p>
          <a:p>
            <a:pPr lvl="0">
              <a:buClr>
                <a:srgbClr val="2B9DD7">
                  <a:lumMod val="75000"/>
                </a:srgbClr>
              </a:buClr>
              <a:buNone/>
              <a:defRPr lang="ko-KR" altLang="en-US"/>
            </a:pPr>
            <a:r>
              <a:rPr lang="en-US" altLang="ko-KR" sz="1400" dirty="0">
                <a:solidFill>
                  <a:srgbClr val="000000"/>
                </a:solidFill>
                <a:latin typeface="함초롬바탕"/>
                <a:ea typeface="함초롬바탕"/>
              </a:rPr>
              <a:t>- </a:t>
            </a:r>
            <a:r>
              <a:rPr lang="ko-KR" altLang="ko-KR" sz="1400" dirty="0">
                <a:solidFill>
                  <a:srgbClr val="000000"/>
                </a:solidFill>
                <a:latin typeface="함초롬바탕"/>
                <a:ea typeface="함초롬바탕"/>
              </a:rPr>
              <a:t>이웃감시의 평가에서 </a:t>
            </a:r>
            <a:r>
              <a:rPr lang="ko-KR" altLang="ko-KR" sz="1400" b="1" dirty="0">
                <a:solidFill>
                  <a:srgbClr val="3337D5"/>
                </a:solidFill>
                <a:latin typeface="함초롬바탕"/>
                <a:ea typeface="함초롬바탕"/>
              </a:rPr>
              <a:t>긍정적인 경찰신고수준변화는 이웃감시프로그램이 효과적</a:t>
            </a:r>
            <a:r>
              <a:rPr lang="ko-KR" altLang="ko-KR" sz="1400" dirty="0">
                <a:solidFill>
                  <a:srgbClr val="000000"/>
                </a:solidFill>
                <a:latin typeface="함초롬바탕"/>
                <a:ea typeface="함초롬바탕"/>
              </a:rPr>
              <a:t>이라는 것을 시사한다.</a:t>
            </a:r>
            <a:endParaRPr lang="ko-KR" altLang="ko-KR" sz="1000" dirty="0">
              <a:solidFill>
                <a:srgbClr val="000000"/>
              </a:solidFill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14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400" dirty="0">
                <a:latin typeface="함초롬바탕"/>
                <a:ea typeface="함초롬바탕"/>
              </a:rPr>
              <a:t>  </a:t>
            </a:r>
          </a:p>
          <a:p>
            <a:pPr>
              <a:buNone/>
              <a:defRPr lang="ko-KR" altLang="en-US"/>
            </a:pPr>
            <a:r>
              <a:rPr lang="ko-KR" altLang="ko-KR" sz="1400" dirty="0">
                <a:latin typeface="함초롬바탕"/>
                <a:ea typeface="함초롬바탕"/>
              </a:rPr>
              <a:t>*</a:t>
            </a:r>
            <a:r>
              <a:rPr lang="en-US" altLang="ko-KR" sz="1400" dirty="0">
                <a:latin typeface="함초롬바탕"/>
                <a:ea typeface="함초롬바탕"/>
              </a:rPr>
              <a:t> </a:t>
            </a:r>
            <a:r>
              <a:rPr lang="ko-KR" altLang="ko-KR" sz="1400" b="1" dirty="0" err="1">
                <a:latin typeface="함초롬바탕"/>
                <a:ea typeface="함초롬바탕"/>
              </a:rPr>
              <a:t>페리</a:t>
            </a:r>
            <a:r>
              <a:rPr lang="ko-KR" altLang="ko-KR" sz="1400" dirty="0">
                <a:latin typeface="함초롬바탕"/>
                <a:ea typeface="함초롬바탕"/>
              </a:rPr>
              <a:t> – </a:t>
            </a:r>
            <a:r>
              <a:rPr lang="ko-KR" altLang="ko-KR" sz="1400" dirty="0" err="1">
                <a:latin typeface="함초롬바탕"/>
                <a:ea typeface="함초롬바탕"/>
              </a:rPr>
              <a:t>덴버의</a:t>
            </a:r>
            <a:r>
              <a:rPr lang="ko-KR" altLang="ko-KR" sz="1400" dirty="0">
                <a:latin typeface="함초롬바탕"/>
                <a:ea typeface="함초롬바탕"/>
              </a:rPr>
              <a:t> 15개 이웃지역에서 지역감시의 효과를 연구 → 15개 중 11개 지역이 전년에 비해 다음연도 </a:t>
            </a:r>
            <a:r>
              <a:rPr lang="en-US" altLang="ko-KR" sz="1400" dirty="0">
                <a:latin typeface="함초롬바탕"/>
                <a:ea typeface="함초롬바탕"/>
              </a:rPr>
              <a:t> </a:t>
            </a:r>
            <a:r>
              <a:rPr lang="ko-KR" altLang="ko-KR" sz="1400" dirty="0" err="1">
                <a:latin typeface="함초롬바탕"/>
                <a:ea typeface="함초롬바탕"/>
              </a:rPr>
              <a:t>범죄율이</a:t>
            </a:r>
            <a:r>
              <a:rPr lang="ko-KR" altLang="ko-KR" sz="1400" dirty="0">
                <a:latin typeface="함초롬바탕"/>
                <a:ea typeface="함초롬바탕"/>
              </a:rPr>
              <a:t> 감소</a:t>
            </a:r>
          </a:p>
          <a:p>
            <a:pPr>
              <a:buNone/>
              <a:defRPr lang="ko-KR" altLang="en-US"/>
            </a:pPr>
            <a:r>
              <a:rPr lang="ko-KR" altLang="ko-KR" sz="1400" dirty="0">
                <a:latin typeface="함초롬바탕"/>
                <a:ea typeface="함초롬바탕"/>
              </a:rPr>
              <a:t>*</a:t>
            </a:r>
            <a:r>
              <a:rPr lang="en-US" altLang="ko-KR" sz="1400" dirty="0">
                <a:latin typeface="함초롬바탕"/>
                <a:ea typeface="함초롬바탕"/>
              </a:rPr>
              <a:t> </a:t>
            </a:r>
            <a:r>
              <a:rPr lang="ko-KR" altLang="ko-KR" sz="1400" b="1" dirty="0" err="1">
                <a:latin typeface="함초롬바탕"/>
                <a:ea typeface="함초롬바탕"/>
              </a:rPr>
              <a:t>라테사</a:t>
            </a:r>
            <a:r>
              <a:rPr lang="en-US" altLang="ko-KR" sz="1400" b="1" dirty="0">
                <a:latin typeface="함초롬바탕"/>
                <a:ea typeface="함초롬바탕"/>
              </a:rPr>
              <a:t>&amp;</a:t>
            </a:r>
            <a:r>
              <a:rPr lang="ko-KR" altLang="ko-KR" sz="1400" b="1" dirty="0" err="1">
                <a:latin typeface="함초롬바탕"/>
                <a:ea typeface="함초롬바탕"/>
              </a:rPr>
              <a:t>트레비스</a:t>
            </a:r>
            <a:r>
              <a:rPr lang="ko-KR" altLang="ko-KR" sz="1400" b="1" dirty="0">
                <a:latin typeface="함초롬바탕"/>
                <a:ea typeface="함초롬바탕"/>
              </a:rPr>
              <a:t> </a:t>
            </a:r>
            <a:r>
              <a:rPr lang="ko-KR" altLang="ko-KR" sz="1400" dirty="0">
                <a:latin typeface="함초롬바탕"/>
                <a:ea typeface="함초롬바탕"/>
              </a:rPr>
              <a:t>– </a:t>
            </a:r>
            <a:r>
              <a:rPr lang="ko-KR" altLang="ko-KR" sz="1400" dirty="0" err="1">
                <a:latin typeface="함초롬바탕"/>
                <a:ea typeface="함초롬바탕"/>
              </a:rPr>
              <a:t>신시내티의</a:t>
            </a:r>
            <a:r>
              <a:rPr lang="ko-KR" altLang="ko-KR" sz="1400" dirty="0">
                <a:latin typeface="함초롬바탕"/>
                <a:ea typeface="함초롬바탕"/>
              </a:rPr>
              <a:t> 프로그램이 시행된 지역 → 침입절도, 단순절도 등 전체범죄가 유의미하게 줄어들었다고 보고</a:t>
            </a:r>
          </a:p>
          <a:p>
            <a:pPr>
              <a:buNone/>
              <a:defRPr lang="ko-KR" altLang="en-US"/>
            </a:pPr>
            <a:r>
              <a:rPr lang="ko-KR" altLang="ko-KR" sz="1400" dirty="0">
                <a:latin typeface="함초롬바탕"/>
                <a:ea typeface="함초롬바탕"/>
              </a:rPr>
              <a:t>  </a:t>
            </a:r>
          </a:p>
          <a:p>
            <a:pPr>
              <a:buNone/>
              <a:defRPr lang="ko-KR" altLang="en-US"/>
            </a:pPr>
            <a:r>
              <a:rPr lang="ko-KR" altLang="ko-KR" sz="1400" b="1" dirty="0">
                <a:latin typeface="함초롬바탕"/>
                <a:ea typeface="함초롬바탕"/>
              </a:rPr>
              <a:t>그러나</a:t>
            </a:r>
            <a:r>
              <a:rPr lang="ko-KR" altLang="ko-KR" sz="1400" dirty="0">
                <a:latin typeface="함초롬바탕"/>
                <a:ea typeface="함초롬바탕"/>
              </a:rPr>
              <a:t> 공식통계를 이용한 모든 연구들이 동일하게 범죄예방 프로그램이 있는 지역에서 범죄가 적게 발생했다고 보고하지 않았다. </a:t>
            </a:r>
          </a:p>
          <a:p>
            <a:pPr>
              <a:buNone/>
              <a:defRPr lang="ko-KR" altLang="en-US"/>
            </a:pPr>
            <a:r>
              <a:rPr lang="ko-KR" altLang="ko-KR" sz="1400" dirty="0">
                <a:latin typeface="함초롬바탕"/>
                <a:ea typeface="함초롬바탕"/>
              </a:rPr>
              <a:t>→ </a:t>
            </a:r>
            <a:r>
              <a:rPr lang="ko-KR" altLang="ko-KR" sz="1400" b="1" dirty="0">
                <a:solidFill>
                  <a:schemeClr val="tx2"/>
                </a:solidFill>
                <a:latin typeface="함초롬바탕"/>
                <a:ea typeface="함초롬바탕"/>
              </a:rPr>
              <a:t>회귀효과</a:t>
            </a:r>
            <a:r>
              <a:rPr lang="ko-KR" altLang="ko-KR" sz="1400" b="1" dirty="0">
                <a:latin typeface="함초롬바탕"/>
                <a:ea typeface="함초롬바탕"/>
              </a:rPr>
              <a:t>, </a:t>
            </a:r>
            <a:r>
              <a:rPr lang="ko-KR" altLang="ko-KR" sz="1400" b="1" dirty="0">
                <a:solidFill>
                  <a:schemeClr val="tx2"/>
                </a:solidFill>
                <a:latin typeface="함초롬바탕"/>
                <a:ea typeface="함초롬바탕"/>
              </a:rPr>
              <a:t>매개효과</a:t>
            </a:r>
            <a:r>
              <a:rPr lang="ko-KR" altLang="ko-KR" sz="1400" dirty="0">
                <a:latin typeface="함초롬바탕"/>
                <a:ea typeface="함초롬바탕"/>
              </a:rPr>
              <a:t>(사회적 결속)의 실현수준이 다를 수도 있기 때문에</a:t>
            </a:r>
          </a:p>
          <a:p>
            <a:pPr>
              <a:buNone/>
              <a:defRPr lang="ko-KR" altLang="en-US"/>
            </a:pPr>
            <a:r>
              <a:rPr lang="ko-KR" altLang="ko-KR" sz="1400" dirty="0">
                <a:latin typeface="함초롬바탕"/>
                <a:ea typeface="함초롬바탕"/>
              </a:rPr>
              <a:t>  </a:t>
            </a:r>
          </a:p>
          <a:p>
            <a:pPr>
              <a:buNone/>
              <a:defRPr lang="ko-KR" altLang="en-US"/>
            </a:pPr>
            <a:r>
              <a:rPr lang="ko-KR" altLang="ko-KR" sz="1000" dirty="0">
                <a:latin typeface="함초롬바탕"/>
                <a:ea typeface="함초롬바탕"/>
              </a:rPr>
              <a:t>  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(2) 피해조사자료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 sz="1600" dirty="0">
                <a:latin typeface="함초롬바탕"/>
                <a:ea typeface="함초롬바탕"/>
              </a:rPr>
              <a:t>- </a:t>
            </a:r>
            <a:r>
              <a:rPr lang="ko-KR" altLang="ko-KR" sz="1600" dirty="0">
                <a:latin typeface="함초롬바탕"/>
                <a:ea typeface="함초롬바탕"/>
              </a:rPr>
              <a:t>피해조사는 범죄예방의 효과를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범죄에 대한 개인의 보고</a:t>
            </a:r>
            <a:r>
              <a:rPr lang="ko-KR" altLang="ko-KR" sz="1600" dirty="0">
                <a:latin typeface="함초롬바탕"/>
                <a:ea typeface="함초롬바탕"/>
              </a:rPr>
              <a:t>를 통해서 평가한다.</a:t>
            </a:r>
            <a:endParaRPr lang="en-US" altLang="ko-KR" sz="16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1600" dirty="0">
                <a:latin typeface="함초롬바탕"/>
                <a:ea typeface="함초롬바탕"/>
              </a:rPr>
              <a:t>- </a:t>
            </a:r>
            <a:r>
              <a:rPr lang="ko-KR" altLang="ko-KR" sz="1600" dirty="0">
                <a:latin typeface="함초롬바탕"/>
                <a:ea typeface="함초롬바탕"/>
              </a:rPr>
              <a:t>시애틀에서 지역사회 범죄예방 프로그램이 시작되면서 침입</a:t>
            </a:r>
            <a:r>
              <a:rPr lang="en-US" altLang="ko-KR" sz="1600" dirty="0">
                <a:latin typeface="함초롬바탕"/>
                <a:ea typeface="함초롬바탕"/>
              </a:rPr>
              <a:t> </a:t>
            </a:r>
            <a:r>
              <a:rPr lang="ko-KR" altLang="ko-KR" sz="1600" dirty="0" err="1">
                <a:latin typeface="함초롬바탕"/>
                <a:ea typeface="함초롬바탕"/>
              </a:rPr>
              <a:t>절도율이</a:t>
            </a:r>
            <a:r>
              <a:rPr lang="ko-KR" altLang="ko-KR" sz="1600" dirty="0">
                <a:latin typeface="함초롬바탕"/>
                <a:ea typeface="함초롬바탕"/>
              </a:rPr>
              <a:t> 감소함과 동시에 </a:t>
            </a:r>
            <a:r>
              <a:rPr lang="ko-KR" altLang="en-US" sz="1600" dirty="0" err="1">
                <a:latin typeface="함초롬바탕"/>
                <a:ea typeface="함초롬바탕"/>
              </a:rPr>
              <a:t>신고</a:t>
            </a:r>
            <a:r>
              <a:rPr lang="ko-KR" altLang="ko-KR" sz="1600" dirty="0" err="1">
                <a:latin typeface="함초롬바탕"/>
                <a:ea typeface="함초롬바탕"/>
              </a:rPr>
              <a:t>율은</a:t>
            </a:r>
            <a:r>
              <a:rPr lang="ko-KR" altLang="ko-KR" sz="1600" dirty="0">
                <a:latin typeface="함초롬바탕"/>
                <a:ea typeface="함초롬바탕"/>
              </a:rPr>
              <a:t> 증가했었다.</a:t>
            </a:r>
            <a:endParaRPr lang="en-US" altLang="ko-KR" sz="16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1600" dirty="0">
                <a:latin typeface="함초롬바탕"/>
                <a:ea typeface="함초롬바탕"/>
              </a:rPr>
              <a:t>- </a:t>
            </a:r>
            <a:r>
              <a:rPr lang="ko-KR" altLang="ko-KR" sz="1600" dirty="0">
                <a:latin typeface="함초롬바탕"/>
                <a:ea typeface="함초롬바탕"/>
              </a:rPr>
              <a:t>그러나 침입</a:t>
            </a:r>
            <a:r>
              <a:rPr lang="en-US" altLang="ko-KR" sz="1600" dirty="0">
                <a:latin typeface="함초롬바탕"/>
                <a:ea typeface="함초롬바탕"/>
              </a:rPr>
              <a:t> </a:t>
            </a:r>
            <a:r>
              <a:rPr lang="ko-KR" altLang="ko-KR" sz="1600" dirty="0" err="1">
                <a:latin typeface="함초롬바탕"/>
                <a:ea typeface="함초롬바탕"/>
              </a:rPr>
              <a:t>절도율의</a:t>
            </a:r>
            <a:r>
              <a:rPr lang="ko-KR" altLang="ko-KR" sz="1600" dirty="0">
                <a:latin typeface="함초롬바탕"/>
                <a:ea typeface="함초롬바탕"/>
              </a:rPr>
              <a:t> 감소는 단지 12~14개월에만 있었고 이후에는 프로그램 시행이전 수준으로 복귀되었다. 따라서 프로그램의 효과를 유지하기 위해서는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주기적으로 재검토하고 수정하는 노력이 필요</a:t>
            </a:r>
            <a:r>
              <a:rPr lang="ko-KR" altLang="ko-KR" sz="1600" dirty="0">
                <a:latin typeface="함초롬바탕"/>
                <a:ea typeface="함초롬바탕"/>
              </a:rPr>
              <a:t>하다.</a:t>
            </a:r>
          </a:p>
          <a:p>
            <a:pPr>
              <a:buNone/>
              <a:defRPr lang="ko-KR" altLang="en-US"/>
            </a:pPr>
            <a:endParaRPr lang="en-US" altLang="ko-KR" sz="16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r>
              <a:rPr lang="en-US" altLang="ko-KR" sz="1600" dirty="0">
                <a:latin typeface="함초롬바탕"/>
                <a:ea typeface="함초롬바탕"/>
              </a:rPr>
              <a:t>- </a:t>
            </a:r>
            <a:r>
              <a:rPr lang="ko-KR" altLang="ko-KR" sz="1600" dirty="0">
                <a:latin typeface="함초롬바탕"/>
                <a:ea typeface="함초롬바탕"/>
              </a:rPr>
              <a:t>피해조사자료를 활용한 런던의 이웃감시 연구에서는 긍정적 효과가 나타나지 않았다.</a:t>
            </a:r>
            <a:endParaRPr lang="en-US" altLang="ko-KR" sz="16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→ 가구범죄와 대인범죄 모두 통제지역에 비해 증가, 즉 이웃감시지역이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다른</a:t>
            </a:r>
            <a:r>
              <a:rPr lang="en-US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지역에 비해 악화된 양상</a:t>
            </a:r>
            <a:r>
              <a:rPr lang="ko-KR" altLang="ko-KR" sz="1600" dirty="0">
                <a:latin typeface="함초롬바탕"/>
                <a:ea typeface="함초롬바탕"/>
              </a:rPr>
              <a:t>이</a:t>
            </a:r>
            <a:r>
              <a:rPr lang="ko-KR" altLang="en-US" sz="1600" dirty="0">
                <a:latin typeface="함초롬바탕"/>
                <a:ea typeface="함초롬바탕"/>
              </a:rPr>
              <a:t>었</a:t>
            </a:r>
            <a:r>
              <a:rPr lang="ko-KR" altLang="ko-KR" sz="1600" dirty="0">
                <a:latin typeface="함초롬바탕"/>
                <a:ea typeface="함초롬바탕"/>
              </a:rPr>
              <a:t>다.</a:t>
            </a: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  </a:t>
            </a:r>
          </a:p>
          <a:p>
            <a:pPr>
              <a:buNone/>
              <a:defRPr lang="ko-KR" altLang="en-US"/>
            </a:pPr>
            <a:r>
              <a:rPr lang="ko-KR" altLang="en-US" sz="1600" dirty="0">
                <a:latin typeface="함초롬바탕"/>
                <a:ea typeface="함초롬바탕"/>
              </a:rPr>
              <a:t>- </a:t>
            </a:r>
            <a:r>
              <a:rPr lang="ko-KR" altLang="ko-KR" sz="1600" dirty="0">
                <a:latin typeface="함초롬바탕"/>
                <a:ea typeface="함초롬바탕"/>
              </a:rPr>
              <a:t>효과적인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범죄예방활동의 핵심은 프로그램 실행의 정도</a:t>
            </a:r>
            <a:r>
              <a:rPr lang="ko-KR" altLang="ko-KR" sz="1600" dirty="0">
                <a:latin typeface="함초롬바탕"/>
                <a:ea typeface="함초롬바탕"/>
              </a:rPr>
              <a:t>에 따라 달려있다.</a:t>
            </a:r>
            <a:endParaRPr lang="en-US" altLang="ko-KR" sz="16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→ </a:t>
            </a:r>
            <a:r>
              <a:rPr lang="ko-KR" altLang="ko-KR" sz="1600" b="1" dirty="0" err="1">
                <a:latin typeface="함초롬바탕"/>
                <a:ea typeface="함초롬바탕"/>
              </a:rPr>
              <a:t>보우어스</a:t>
            </a:r>
            <a:r>
              <a:rPr lang="ko-KR" altLang="ko-KR" sz="1600" dirty="0" err="1">
                <a:latin typeface="함초롬바탕"/>
                <a:ea typeface="함초롬바탕"/>
              </a:rPr>
              <a:t>는</a:t>
            </a:r>
            <a:r>
              <a:rPr lang="ko-KR" altLang="ko-KR" sz="1600" dirty="0">
                <a:latin typeface="함초롬바탕"/>
                <a:ea typeface="함초롬바탕"/>
              </a:rPr>
              <a:t> 이를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결과강도</a:t>
            </a:r>
            <a:r>
              <a:rPr lang="ko-KR" altLang="ko-KR" sz="1600" dirty="0">
                <a:latin typeface="함초롬바탕"/>
                <a:ea typeface="함초롬바탕"/>
              </a:rPr>
              <a:t>와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투입강도</a:t>
            </a:r>
            <a:r>
              <a:rPr lang="ko-KR" altLang="ko-KR" sz="1600" dirty="0">
                <a:latin typeface="함초롬바탕"/>
                <a:ea typeface="함초롬바탕"/>
              </a:rPr>
              <a:t>로 설명하였다. 범죄발생의 변화를 초래하기 위해서는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결과강도(예방활동의 실제 실행수준)</a:t>
            </a:r>
            <a:r>
              <a:rPr lang="ko-KR" altLang="ko-KR" sz="1600" dirty="0">
                <a:latin typeface="함초롬바탕"/>
                <a:ea typeface="함초롬바탕"/>
              </a:rPr>
              <a:t>가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투입강도(계획 수준, 준비 수준, 교육훈련 수준 등)</a:t>
            </a:r>
            <a:r>
              <a:rPr lang="ko-KR" altLang="ko-KR" sz="1600" dirty="0">
                <a:latin typeface="함초롬바탕"/>
                <a:ea typeface="함초롬바탕"/>
              </a:rPr>
              <a:t>에 비해 더욱 중요하다는 것이다.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3) 지역사회 반-약물 프로그램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lang="ko-KR" altLang="en-US"/>
            </a:pPr>
            <a:endParaRPr lang="en-US" altLang="ko-KR" sz="19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r>
              <a:rPr lang="en-US" altLang="ko-KR" sz="1900" dirty="0">
                <a:latin typeface="함초롬바탕"/>
                <a:ea typeface="함초롬바탕"/>
              </a:rPr>
              <a:t>- </a:t>
            </a:r>
            <a:r>
              <a:rPr lang="ko-KR" altLang="ko-KR" sz="1900" dirty="0">
                <a:latin typeface="함초롬바탕"/>
                <a:ea typeface="함초롬바탕"/>
              </a:rPr>
              <a:t>지역사회 반-약물프로그램(CAD)은 </a:t>
            </a:r>
            <a:r>
              <a:rPr lang="ko-KR" altLang="ko-KR" sz="1900" b="1" dirty="0">
                <a:solidFill>
                  <a:schemeClr val="tx2"/>
                </a:solidFill>
                <a:latin typeface="함초롬바탕"/>
                <a:ea typeface="함초롬바탕"/>
              </a:rPr>
              <a:t>물리적 설계 변화, </a:t>
            </a:r>
            <a:r>
              <a:rPr lang="ko-KR" altLang="ko-KR" sz="1900" b="1" dirty="0" err="1">
                <a:solidFill>
                  <a:schemeClr val="tx2"/>
                </a:solidFill>
                <a:latin typeface="함초롬바탕"/>
                <a:ea typeface="함초롬바탕"/>
              </a:rPr>
              <a:t>감시성</a:t>
            </a:r>
            <a:r>
              <a:rPr lang="ko-KR" altLang="ko-KR" sz="1900" b="1" dirty="0">
                <a:solidFill>
                  <a:schemeClr val="tx2"/>
                </a:solidFill>
                <a:latin typeface="함초롬바탕"/>
                <a:ea typeface="함초롬바탕"/>
              </a:rPr>
              <a:t>, 그룹미팅, 익명의 경찰신고를 위한 전화 핫라인, 시민순찰</a:t>
            </a:r>
            <a:r>
              <a:rPr lang="ko-KR" altLang="ko-KR" sz="1900" b="1" dirty="0">
                <a:latin typeface="함초롬바탕"/>
                <a:ea typeface="함초롬바탕"/>
              </a:rPr>
              <a:t> </a:t>
            </a:r>
            <a:r>
              <a:rPr lang="ko-KR" altLang="ko-KR" sz="1900" b="1" dirty="0">
                <a:solidFill>
                  <a:schemeClr val="tx2"/>
                </a:solidFill>
                <a:latin typeface="함초롬바탕"/>
                <a:ea typeface="함초롬바탕"/>
              </a:rPr>
              <a:t>등을 포함하며 약물거점을 제거하기 위하여 건축구획법과 주택건설법의 집행을 요구하는 것과 같이 직접적으로 약물문제를 타깃으로 삼는 활동</a:t>
            </a:r>
            <a:r>
              <a:rPr lang="ko-KR" altLang="ko-KR" sz="1900" dirty="0">
                <a:latin typeface="함초롬바탕"/>
                <a:ea typeface="함초롬바탕"/>
              </a:rPr>
              <a:t>도 포함된다.</a:t>
            </a:r>
            <a:endParaRPr lang="en-US" altLang="ko-KR" sz="19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endParaRPr lang="en-US" altLang="ko-KR" sz="19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endParaRPr lang="en-US" altLang="ko-KR" sz="19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r>
              <a:rPr lang="en-US" altLang="ko-KR" sz="1900" dirty="0">
                <a:latin typeface="함초롬바탕"/>
                <a:ea typeface="함초롬바탕"/>
              </a:rPr>
              <a:t>- </a:t>
            </a:r>
            <a:r>
              <a:rPr lang="ko-KR" altLang="ko-KR" sz="1900" dirty="0">
                <a:latin typeface="함초롬바탕"/>
                <a:ea typeface="함초롬바탕"/>
              </a:rPr>
              <a:t>프로그램의 성공은 증가된 </a:t>
            </a:r>
            <a:r>
              <a:rPr lang="ko-KR" altLang="ko-KR" sz="1900" b="1" dirty="0">
                <a:solidFill>
                  <a:schemeClr val="tx2"/>
                </a:solidFill>
                <a:latin typeface="함초롬바탕"/>
                <a:ea typeface="함초롬바탕"/>
              </a:rPr>
              <a:t>사회적 응집력의 수준과 그와 관련된 요인들에 의해 입증</a:t>
            </a:r>
            <a:r>
              <a:rPr lang="ko-KR" altLang="ko-KR" sz="1900" dirty="0">
                <a:latin typeface="함초롬바탕"/>
                <a:ea typeface="함초롬바탕"/>
              </a:rPr>
              <a:t>되어질 수 있다.</a:t>
            </a:r>
            <a:endParaRPr lang="en-US" altLang="ko-KR" sz="19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endParaRPr lang="en-US" altLang="ko-KR" sz="19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endParaRPr lang="en-US" altLang="ko-KR" sz="19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r>
              <a:rPr lang="en-US" altLang="ko-KR" sz="1900" dirty="0">
                <a:latin typeface="함초롬바탕"/>
                <a:ea typeface="함초롬바탕"/>
              </a:rPr>
              <a:t>- </a:t>
            </a:r>
            <a:r>
              <a:rPr lang="ko-KR" altLang="ko-KR" sz="1900" dirty="0">
                <a:latin typeface="함초롬바탕"/>
                <a:ea typeface="함초롬바탕"/>
              </a:rPr>
              <a:t>특히, 반-약물활동의 계획이나 실행에 있어서 </a:t>
            </a:r>
            <a:r>
              <a:rPr lang="ko-KR" altLang="ko-KR" sz="1900" b="1" dirty="0">
                <a:solidFill>
                  <a:schemeClr val="tx2"/>
                </a:solidFill>
                <a:latin typeface="함초롬바탕"/>
                <a:ea typeface="함초롬바탕"/>
              </a:rPr>
              <a:t>거주자들의 많은 개입이 중요</a:t>
            </a:r>
            <a:r>
              <a:rPr lang="ko-KR" altLang="ko-KR" sz="1900" dirty="0">
                <a:latin typeface="함초롬바탕"/>
                <a:ea typeface="함초롬바탕"/>
              </a:rPr>
              <a:t>하다.</a:t>
            </a:r>
            <a:endParaRPr lang="en-US" altLang="ko-KR" sz="19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endParaRPr lang="ko-KR" altLang="ko-KR" sz="1900" dirty="0">
              <a:latin typeface="함초롬바탕"/>
              <a:ea typeface="함초롬바탕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4) 시민순찰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lang="ko-KR" altLang="en-US"/>
            </a:pPr>
            <a:r>
              <a:rPr lang="en-US" altLang="ko-KR" sz="2000" dirty="0">
                <a:latin typeface="함초롬바탕"/>
                <a:ea typeface="함초롬바탕"/>
              </a:rPr>
              <a:t>- </a:t>
            </a:r>
            <a:r>
              <a:rPr lang="ko-KR" altLang="ko-KR" sz="2000" dirty="0">
                <a:latin typeface="함초롬바탕"/>
                <a:ea typeface="함초롬바탕"/>
              </a:rPr>
              <a:t>시민순찰은 </a:t>
            </a:r>
            <a:r>
              <a:rPr lang="ko-KR" altLang="ko-KR" sz="2000" b="1" dirty="0">
                <a:solidFill>
                  <a:schemeClr val="tx2"/>
                </a:solidFill>
                <a:latin typeface="함초롬바탕"/>
                <a:ea typeface="함초롬바탕"/>
              </a:rPr>
              <a:t>이웃주민들이 감시를 강화하는 가장 직접적인 노력</a:t>
            </a:r>
            <a:r>
              <a:rPr lang="ko-KR" altLang="ko-KR" sz="2000" dirty="0">
                <a:latin typeface="함초롬바탕"/>
                <a:ea typeface="함초롬바탕"/>
              </a:rPr>
              <a:t>이다.</a:t>
            </a:r>
            <a:endParaRPr lang="en-US" altLang="ko-KR" sz="20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2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2000" dirty="0">
                <a:latin typeface="함초롬바탕"/>
                <a:ea typeface="함초롬바탕"/>
              </a:rPr>
              <a:t>- </a:t>
            </a:r>
            <a:r>
              <a:rPr lang="ko-KR" altLang="ko-KR" sz="2000" dirty="0">
                <a:latin typeface="함초롬바탕"/>
                <a:ea typeface="함초롬바탕"/>
              </a:rPr>
              <a:t>일반적으로 연구결과들은 </a:t>
            </a:r>
            <a:r>
              <a:rPr lang="ko-KR" altLang="ko-KR" sz="2000" b="1" dirty="0">
                <a:solidFill>
                  <a:schemeClr val="tx2"/>
                </a:solidFill>
                <a:latin typeface="함초롬바탕"/>
                <a:ea typeface="함초롬바탕"/>
              </a:rPr>
              <a:t>시민순찰이 범죄와 범죄에 대한 공포를 줄이는데 효과적</a:t>
            </a:r>
            <a:r>
              <a:rPr lang="ko-KR" altLang="ko-KR" sz="2000" dirty="0">
                <a:latin typeface="함초롬바탕"/>
                <a:ea typeface="함초롬바탕"/>
              </a:rPr>
              <a:t>이라는 것을 보여준다.</a:t>
            </a:r>
          </a:p>
          <a:p>
            <a:pPr>
              <a:buNone/>
              <a:defRPr lang="ko-KR" altLang="en-US"/>
            </a:pPr>
            <a:r>
              <a:rPr lang="ko-KR" altLang="ko-KR" sz="2000" dirty="0">
                <a:latin typeface="함초롬바탕"/>
                <a:ea typeface="함초롬바탕"/>
              </a:rPr>
              <a:t>  </a:t>
            </a:r>
            <a:br>
              <a:rPr lang="en-US" altLang="ko-KR" sz="2000" dirty="0">
                <a:latin typeface="함초롬바탕"/>
                <a:ea typeface="함초롬바탕"/>
              </a:rPr>
            </a:br>
            <a:endParaRPr lang="ko-KR" altLang="ko-KR" sz="2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2000" dirty="0">
                <a:latin typeface="함초롬바탕"/>
                <a:ea typeface="함초롬바탕"/>
              </a:rPr>
              <a:t>*</a:t>
            </a:r>
            <a:r>
              <a:rPr lang="en-US" altLang="ko-KR" sz="2000" dirty="0">
                <a:latin typeface="함초롬바탕"/>
                <a:ea typeface="함초롬바탕"/>
              </a:rPr>
              <a:t> </a:t>
            </a:r>
            <a:r>
              <a:rPr lang="ko-KR" altLang="ko-KR" sz="2000" b="1" dirty="0">
                <a:latin typeface="함초롬바탕"/>
                <a:ea typeface="함초롬바탕"/>
              </a:rPr>
              <a:t>수호천사</a:t>
            </a:r>
            <a:r>
              <a:rPr lang="ko-KR" altLang="ko-KR" sz="2000" dirty="0">
                <a:latin typeface="함초롬바탕"/>
                <a:ea typeface="함초롬바탕"/>
              </a:rPr>
              <a:t> – 효과가 없다는 연구결과가 있지만 몇몇 도시에서의 응답자들은 </a:t>
            </a:r>
            <a:r>
              <a:rPr lang="ko-KR" altLang="ko-KR" sz="2000" b="1" dirty="0">
                <a:solidFill>
                  <a:schemeClr val="tx2"/>
                </a:solidFill>
                <a:latin typeface="함초롬바탕"/>
                <a:ea typeface="함초롬바탕"/>
              </a:rPr>
              <a:t>수호천사가 주변에 있을 때 보다 큰 </a:t>
            </a:r>
            <a:r>
              <a:rPr lang="ko-KR" altLang="ko-KR" sz="2000" b="1" dirty="0" err="1">
                <a:solidFill>
                  <a:schemeClr val="tx2"/>
                </a:solidFill>
                <a:latin typeface="함초롬바탕"/>
                <a:ea typeface="함초롬바탕"/>
              </a:rPr>
              <a:t>안전감을</a:t>
            </a:r>
            <a:r>
              <a:rPr lang="ko-KR" altLang="ko-KR" sz="2000" b="1" dirty="0">
                <a:solidFill>
                  <a:schemeClr val="tx2"/>
                </a:solidFill>
                <a:latin typeface="함초롬바탕"/>
                <a:ea typeface="함초롬바탕"/>
              </a:rPr>
              <a:t> 느낀다고 응답</a:t>
            </a:r>
            <a:r>
              <a:rPr lang="ko-KR" altLang="ko-KR" sz="2000" dirty="0">
                <a:latin typeface="함초롬바탕"/>
                <a:ea typeface="함초롬바탕"/>
              </a:rPr>
              <a:t>하였다. 게다가, 수호천사조직은 </a:t>
            </a:r>
            <a:r>
              <a:rPr lang="ko-KR" altLang="ko-KR" sz="2000" b="1" dirty="0">
                <a:solidFill>
                  <a:schemeClr val="tx2"/>
                </a:solidFill>
                <a:latin typeface="함초롬바탕"/>
                <a:ea typeface="함초롬바탕"/>
              </a:rPr>
              <a:t>그들의 구성원이 범죄에 개입하는 것을 막을 수 있었다.</a:t>
            </a:r>
          </a:p>
          <a:p>
            <a:pPr>
              <a:buNone/>
              <a:defRPr lang="ko-KR" altLang="en-US"/>
            </a:pPr>
            <a:r>
              <a:rPr lang="ko-KR" altLang="ko-KR" sz="2000" dirty="0">
                <a:latin typeface="함초롬바탕"/>
                <a:ea typeface="함초롬바탕"/>
              </a:rPr>
              <a:t>  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5) 이웃범죄예방과 범죄의 두려움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36982" y="1297447"/>
            <a:ext cx="8477250" cy="4960939"/>
          </a:xfrm>
        </p:spPr>
        <p:txBody>
          <a:bodyPr/>
          <a:lstStyle/>
          <a:p>
            <a:pPr>
              <a:buNone/>
              <a:defRPr lang="ko-KR" altLang="en-US"/>
            </a:pPr>
            <a:r>
              <a:rPr lang="ko-KR" altLang="en-US" sz="1600" dirty="0">
                <a:latin typeface="함초롬바탕"/>
                <a:ea typeface="함초롬바탕"/>
              </a:rPr>
              <a:t>- </a:t>
            </a:r>
            <a:r>
              <a:rPr lang="ko-KR" altLang="ko-KR" sz="1600" dirty="0">
                <a:latin typeface="함초롬바탕"/>
                <a:ea typeface="함초롬바탕"/>
              </a:rPr>
              <a:t>이웃범죄예방 프로그램은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범죄의 두려움에도 영향을 미친다.</a:t>
            </a:r>
            <a:endParaRPr lang="en-US" altLang="ko-KR" sz="1600" b="1" dirty="0">
              <a:solidFill>
                <a:schemeClr val="tx2"/>
              </a:solidFill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→ 피해조사를 활용하</a:t>
            </a:r>
            <a:r>
              <a:rPr lang="ko-KR" altLang="en-US" sz="1600" dirty="0">
                <a:latin typeface="함초롬바탕"/>
                <a:ea typeface="함초롬바탕"/>
              </a:rPr>
              <a:t>여</a:t>
            </a:r>
            <a:r>
              <a:rPr lang="ko-KR" altLang="ko-KR" sz="1600" dirty="0">
                <a:latin typeface="함초롬바탕"/>
                <a:ea typeface="함초롬바탕"/>
              </a:rPr>
              <a:t> 주민들에게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지역사회에서의 안전의 느낌과 지각된 미래의 피해위험에 대해 질문</a:t>
            </a:r>
            <a:endParaRPr lang="en-US" altLang="ko-KR" sz="1600" b="1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endParaRPr lang="en-US" altLang="ko-KR" sz="10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r>
              <a:rPr lang="en-US" altLang="ko-KR" sz="1600" dirty="0">
                <a:latin typeface="함초롬바탕"/>
                <a:ea typeface="함초롬바탕"/>
              </a:rPr>
              <a:t>- </a:t>
            </a:r>
            <a:r>
              <a:rPr lang="ko-KR" altLang="ko-KR" sz="1600" dirty="0">
                <a:latin typeface="함초롬바탕"/>
                <a:ea typeface="함초롬바탕"/>
              </a:rPr>
              <a:t>지역예방프로그램을 도입하는 것은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그러한 노력이 범죄의 공포를 떨어뜨리는 효과가 있다는 것을 보여준다.</a:t>
            </a:r>
            <a:r>
              <a:rPr lang="ko-KR" altLang="ko-KR" sz="1600" dirty="0">
                <a:latin typeface="함초롬바탕"/>
                <a:ea typeface="함초롬바탕"/>
              </a:rPr>
              <a:t> </a:t>
            </a:r>
            <a:r>
              <a:rPr lang="ko-KR" altLang="ko-KR" sz="1600" b="1" dirty="0">
                <a:latin typeface="함초롬바탕"/>
                <a:ea typeface="함초롬바탕"/>
              </a:rPr>
              <a:t>그러나</a:t>
            </a:r>
            <a:r>
              <a:rPr lang="ko-KR" altLang="ko-KR" sz="1600" dirty="0">
                <a:latin typeface="함초롬바탕"/>
                <a:ea typeface="함초롬바탕"/>
              </a:rPr>
              <a:t> 범죄의 공포에 대한 범죄예방프로그램의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실제효과는 전체적으로 분명하지 않다.</a:t>
            </a:r>
            <a:endParaRPr lang="en-US" altLang="ko-KR" sz="1600" b="1" dirty="0">
              <a:solidFill>
                <a:schemeClr val="tx2"/>
              </a:solidFill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 marL="0" indent="0">
              <a:buNone/>
              <a:defRPr lang="ko-KR" altLang="en-US"/>
            </a:pPr>
            <a:r>
              <a:rPr lang="en-US" altLang="ko-KR" sz="1600" dirty="0">
                <a:latin typeface="함초롬바탕"/>
                <a:ea typeface="함초롬바탕"/>
              </a:rPr>
              <a:t>- </a:t>
            </a:r>
            <a:r>
              <a:rPr lang="ko-KR" altLang="ko-KR" sz="1600" dirty="0">
                <a:latin typeface="함초롬바탕"/>
                <a:ea typeface="함초롬바탕"/>
              </a:rPr>
              <a:t>일부 연구에서 두려움의 감소가 나타나지 않는 까닭은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범죄예방 프로그램에서의 다양한 문제들</a:t>
            </a:r>
            <a:r>
              <a:rPr lang="ko-KR" altLang="ko-KR" sz="1600" dirty="0">
                <a:latin typeface="함초롬바탕"/>
                <a:ea typeface="함초롬바탕"/>
              </a:rPr>
              <a:t> 때문이다.</a:t>
            </a:r>
            <a:endParaRPr lang="en-US" altLang="ko-KR" sz="1600" dirty="0">
              <a:latin typeface="함초롬바탕"/>
              <a:ea typeface="함초롬바탕"/>
            </a:endParaRPr>
          </a:p>
          <a:p>
            <a:pPr>
              <a:buFontTx/>
              <a:buChar char="-"/>
              <a:defRPr lang="ko-KR" altLang="en-US"/>
            </a:pPr>
            <a:endParaRPr lang="ko-KR" altLang="ko-KR" sz="1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① 범죄예방프로그램 참여로 인해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보다 많은 경계심(공</a:t>
            </a:r>
            <a:r>
              <a:rPr lang="ko-KR" altLang="en-US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포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와 걱정) 형성</a:t>
            </a: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②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“두려움”에 관한 다양한 정의</a:t>
            </a: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③ 추적조사에서 조사대상자들이 다르기 때문에(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조사마다 대상이 다르다</a:t>
            </a:r>
            <a:r>
              <a:rPr lang="ko-KR" altLang="ko-KR" sz="1600" dirty="0">
                <a:latin typeface="함초롬바탕"/>
                <a:ea typeface="함초롬바탕"/>
              </a:rPr>
              <a:t>)</a:t>
            </a: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④ 범죄발생이 빈번하고 두려움의 수준이 높은 지역 대상(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변화 자체가 도전적임</a:t>
            </a:r>
            <a:r>
              <a:rPr lang="ko-KR" altLang="ko-KR" sz="1600" dirty="0">
                <a:latin typeface="함초롬바탕"/>
                <a:ea typeface="함초롬바탕"/>
              </a:rPr>
              <a:t>)</a:t>
            </a:r>
          </a:p>
          <a:p>
            <a:pPr>
              <a:buNone/>
              <a:defRPr lang="ko-KR" altLang="en-US"/>
            </a:pPr>
            <a:r>
              <a:rPr lang="ko-KR" altLang="ko-KR" sz="1600" dirty="0">
                <a:latin typeface="함초롬바탕"/>
                <a:ea typeface="함초롬바탕"/>
              </a:rPr>
              <a:t>⑤ </a:t>
            </a:r>
            <a:r>
              <a:rPr lang="ko-KR" altLang="ko-KR" sz="1600" b="1" dirty="0">
                <a:solidFill>
                  <a:schemeClr val="tx2"/>
                </a:solidFill>
                <a:latin typeface="함초롬바탕"/>
                <a:ea typeface="함초롬바탕"/>
              </a:rPr>
              <a:t>단기간의 추적연구기간</a:t>
            </a:r>
            <a:r>
              <a:rPr lang="ko-KR" altLang="ko-KR" sz="1600" dirty="0">
                <a:latin typeface="함초롬바탕"/>
                <a:ea typeface="함초롬바탕"/>
              </a:rPr>
              <a:t>은 </a:t>
            </a:r>
            <a:r>
              <a:rPr lang="ko-KR" altLang="ko-KR" sz="1600" dirty="0" err="1">
                <a:latin typeface="함초롬바탕"/>
                <a:ea typeface="함초롬바탕"/>
              </a:rPr>
              <a:t>범죄</a:t>
            </a:r>
            <a:r>
              <a:rPr lang="ko-KR" altLang="en-US" sz="1600" dirty="0" err="1">
                <a:latin typeface="함초롬바탕"/>
                <a:ea typeface="함초롬바탕"/>
              </a:rPr>
              <a:t>율</a:t>
            </a:r>
            <a:r>
              <a:rPr lang="ko-KR" altLang="ko-KR" sz="1600" dirty="0" err="1">
                <a:latin typeface="함초롬바탕"/>
                <a:ea typeface="함초롬바탕"/>
              </a:rPr>
              <a:t>이</a:t>
            </a:r>
            <a:r>
              <a:rPr lang="ko-KR" altLang="ko-KR" sz="1600" dirty="0">
                <a:latin typeface="함초롬바탕"/>
                <a:ea typeface="함초롬바탕"/>
              </a:rPr>
              <a:t> 높은 지역에서 변화 도출하기엔 충분치 않다.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6) 평가의 쟁점들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 sz="1700" dirty="0">
                <a:latin typeface="함초롬바탕"/>
                <a:ea typeface="함초롬바탕"/>
              </a:rPr>
              <a:t>- </a:t>
            </a:r>
            <a:r>
              <a:rPr lang="ko-KR" altLang="ko-KR" sz="1700" dirty="0">
                <a:latin typeface="함초롬바탕"/>
                <a:ea typeface="함초롬바탕"/>
              </a:rPr>
              <a:t>이웃감시의 평가와 논의에 있어서 </a:t>
            </a:r>
            <a:r>
              <a:rPr lang="ko-KR" altLang="ko-KR" sz="1700" b="1" dirty="0">
                <a:solidFill>
                  <a:schemeClr val="tx2"/>
                </a:solidFill>
                <a:latin typeface="함초롬바탕"/>
                <a:ea typeface="함초롬바탕"/>
              </a:rPr>
              <a:t>중요 쟁점은 “이웃”의 정의</a:t>
            </a:r>
            <a:r>
              <a:rPr lang="ko-KR" altLang="ko-KR" sz="1700" dirty="0">
                <a:latin typeface="함초롬바탕"/>
                <a:ea typeface="함초롬바탕"/>
              </a:rPr>
              <a:t>이다</a:t>
            </a:r>
            <a:r>
              <a:rPr lang="en-US" altLang="ko-KR" sz="1700" dirty="0">
                <a:latin typeface="함초롬바탕"/>
                <a:ea typeface="함초롬바탕"/>
              </a:rPr>
              <a:t>.</a:t>
            </a:r>
          </a:p>
          <a:p>
            <a:pPr>
              <a:buNone/>
              <a:defRPr lang="ko-KR" altLang="en-US"/>
            </a:pPr>
            <a:endParaRPr lang="ko-KR" altLang="ko-KR" sz="5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700" dirty="0">
                <a:latin typeface="함초롬바탕"/>
                <a:ea typeface="함초롬바탕"/>
              </a:rPr>
              <a:t>→ 개인마다 이웃에 대한 정의가 다르다.</a:t>
            </a:r>
          </a:p>
          <a:p>
            <a:pPr>
              <a:buNone/>
              <a:defRPr lang="ko-KR" altLang="en-US"/>
            </a:pPr>
            <a:endParaRPr lang="en-US" altLang="ko-KR" sz="17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700" dirty="0">
                <a:latin typeface="함초롬바탕"/>
                <a:ea typeface="함초롬바탕"/>
              </a:rPr>
              <a:t>  </a:t>
            </a:r>
          </a:p>
          <a:p>
            <a:pPr>
              <a:buNone/>
              <a:defRPr lang="ko-KR" altLang="en-US"/>
            </a:pPr>
            <a:r>
              <a:rPr lang="ko-KR" altLang="en-US" sz="1700" dirty="0">
                <a:latin typeface="함초롬바탕"/>
                <a:ea typeface="함초롬바탕"/>
              </a:rPr>
              <a:t>- </a:t>
            </a:r>
            <a:r>
              <a:rPr lang="ko-KR" altLang="ko-KR" sz="1700" dirty="0">
                <a:latin typeface="함초롬바탕"/>
                <a:ea typeface="함초롬바탕"/>
              </a:rPr>
              <a:t>이웃범죄예방의 효과를 평가하는데 있어서 또 다른 중요한 문제는 </a:t>
            </a:r>
            <a:r>
              <a:rPr lang="ko-KR" altLang="ko-KR" sz="1700" b="1" dirty="0">
                <a:solidFill>
                  <a:schemeClr val="tx2"/>
                </a:solidFill>
                <a:latin typeface="함초롬바탕"/>
                <a:ea typeface="함초롬바탕"/>
              </a:rPr>
              <a:t>대부분의 개입이 다른 예방활동으로부터 고립되어 수행되지 않는다는 사실</a:t>
            </a:r>
            <a:r>
              <a:rPr lang="ko-KR" altLang="ko-KR" sz="1700" dirty="0">
                <a:latin typeface="함초롬바탕"/>
                <a:ea typeface="함초롬바탕"/>
              </a:rPr>
              <a:t>이다.</a:t>
            </a:r>
            <a:endParaRPr lang="en-US" altLang="ko-KR" sz="17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sz="5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700" dirty="0">
                <a:latin typeface="함초롬바탕"/>
                <a:ea typeface="함초롬바탕"/>
              </a:rPr>
              <a:t>→ </a:t>
            </a:r>
            <a:r>
              <a:rPr lang="ko-KR" altLang="ko-KR" sz="1700" b="1" dirty="0">
                <a:latin typeface="함초롬바탕"/>
                <a:ea typeface="함초롬바탕"/>
              </a:rPr>
              <a:t>즉</a:t>
            </a:r>
            <a:r>
              <a:rPr lang="ko-KR" altLang="ko-KR" sz="1700" dirty="0">
                <a:latin typeface="함초롬바탕"/>
                <a:ea typeface="함초롬바탕"/>
              </a:rPr>
              <a:t>, 동시에 일어나는 프로그램의 결과는 </a:t>
            </a:r>
            <a:r>
              <a:rPr lang="ko-KR" altLang="ko-KR" sz="1700" b="1" dirty="0">
                <a:solidFill>
                  <a:schemeClr val="tx2"/>
                </a:solidFill>
                <a:latin typeface="함초롬바탕"/>
                <a:ea typeface="함초롬바탕"/>
              </a:rPr>
              <a:t>무엇이 효과가 있고 무엇이 문제를 일으키는지를 알아내기 어렵게 한다.</a:t>
            </a:r>
            <a:endParaRPr lang="en-US" altLang="ko-KR" sz="1700" b="1" dirty="0">
              <a:solidFill>
                <a:schemeClr val="tx2"/>
              </a:solidFill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en-US" altLang="ko-KR" sz="17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sz="17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1700" dirty="0">
                <a:latin typeface="함초롬바탕"/>
                <a:ea typeface="함초롬바탕"/>
              </a:rPr>
              <a:t>- </a:t>
            </a:r>
            <a:r>
              <a:rPr lang="ko-KR" altLang="ko-KR" sz="1700" dirty="0">
                <a:latin typeface="함초롬바탕"/>
                <a:ea typeface="함초롬바탕"/>
              </a:rPr>
              <a:t>평가연구와 관련된 다른 쟁점은 </a:t>
            </a:r>
            <a:r>
              <a:rPr lang="ko-KR" altLang="ko-KR" sz="1700" b="1" dirty="0">
                <a:solidFill>
                  <a:schemeClr val="tx2"/>
                </a:solidFill>
                <a:latin typeface="함초롬바탕"/>
                <a:ea typeface="함초롬바탕"/>
              </a:rPr>
              <a:t>프로그램의 운영 실태를 적절히 반영하지 못한다</a:t>
            </a:r>
            <a:r>
              <a:rPr lang="ko-KR" altLang="ko-KR" sz="1700" dirty="0">
                <a:latin typeface="함초롬바탕"/>
                <a:ea typeface="함초롬바탕"/>
              </a:rPr>
              <a:t>는 것이다.</a:t>
            </a:r>
            <a:endParaRPr lang="en-US" altLang="ko-KR" sz="10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sz="5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sz="1700" dirty="0">
                <a:latin typeface="함초롬바탕"/>
                <a:ea typeface="함초롬바탕"/>
              </a:rPr>
              <a:t>→ 즉각적인 결과 요구, 자원에 대한 경쟁, 적절한 자원공급의 실패 등 다른 요인과 밀접한 관련이 있다.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4. 시민참여와 지지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 dirty="0"/>
              <a:t>1) 범죄예방프로그램 참여자</a:t>
            </a:r>
          </a:p>
          <a:p>
            <a:pPr>
              <a:buNone/>
              <a:defRPr lang="ko-KR" altLang="en-US"/>
            </a:pPr>
            <a:endParaRPr lang="ko-KR" altLang="en-US" dirty="0"/>
          </a:p>
          <a:p>
            <a:pPr>
              <a:buNone/>
              <a:defRPr lang="ko-KR" altLang="en-US"/>
            </a:pPr>
            <a:r>
              <a:rPr lang="ko-KR" altLang="en-US" dirty="0">
                <a:ea typeface="함초롬바탕"/>
              </a:rPr>
              <a:t> </a:t>
            </a:r>
            <a:r>
              <a:rPr lang="ko-KR" altLang="ko-KR" dirty="0"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이웃범죄예방프로그램의 연구결과는 시민참여의 측면에서</a:t>
            </a:r>
            <a:r>
              <a:rPr lang="ko-KR" altLang="en-US" dirty="0">
                <a:latin typeface="함초롬바탕"/>
                <a:ea typeface="함초롬바탕"/>
              </a:rPr>
              <a:t> 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</a:t>
            </a:r>
            <a:r>
              <a:rPr lang="ko-KR" altLang="ko-KR" dirty="0">
                <a:latin typeface="함초롬바탕"/>
                <a:ea typeface="함초롬바탕"/>
              </a:rPr>
              <a:t>검토해</a:t>
            </a:r>
            <a:r>
              <a:rPr lang="ko-KR" altLang="en-US" dirty="0">
                <a:latin typeface="함초롬바탕"/>
                <a:ea typeface="함초롬바탕"/>
              </a:rPr>
              <a:t>야함</a:t>
            </a:r>
            <a:r>
              <a:rPr lang="ko-KR" altLang="ko-KR" dirty="0">
                <a:latin typeface="함초롬바탕"/>
                <a:ea typeface="함초롬바탕"/>
              </a:rPr>
              <a:t> 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</a:t>
            </a:r>
            <a:r>
              <a:rPr lang="ko-KR" altLang="ko-KR" dirty="0" err="1">
                <a:solidFill>
                  <a:schemeClr val="tx2"/>
                </a:solidFill>
                <a:latin typeface="함초롬바탕"/>
                <a:ea typeface="함초롬바탕"/>
              </a:rPr>
              <a:t>but</a:t>
            </a:r>
            <a:r>
              <a:rPr lang="ko-KR" altLang="ko-KR" dirty="0">
                <a:latin typeface="함초롬바탕"/>
                <a:ea typeface="함초롬바탕"/>
              </a:rPr>
              <a:t> 연구결과들은 모든 집단에 적용되지 못할 수도 있다. 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</a:t>
            </a:r>
            <a:r>
              <a:rPr lang="ko-KR" altLang="ko-KR" dirty="0">
                <a:latin typeface="함초롬바탕"/>
                <a:ea typeface="함초롬바탕"/>
              </a:rPr>
              <a:t>(몇몇 연구들은 프로그램 참여자에 대해서만 언급)</a:t>
            </a:r>
          </a:p>
          <a:p>
            <a:pPr>
              <a:buNone/>
              <a:defRPr lang="ko-KR" altLang="en-US"/>
            </a:pPr>
            <a:r>
              <a:rPr lang="ko-KR" altLang="ko-KR" dirty="0">
                <a:latin typeface="함초롬바탕"/>
                <a:ea typeface="함초롬바탕"/>
              </a:rPr>
              <a:t>  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-</a:t>
            </a:r>
            <a:r>
              <a:rPr lang="ko-KR" altLang="ko-KR" dirty="0">
                <a:latin typeface="함초롬바탕"/>
                <a:ea typeface="함초롬바탕"/>
              </a:rPr>
              <a:t>범죄예방프로그램에 참여하는 사람들은 주로 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남성, 중상류층, 주택소유자, 고학력자, 백인, 단독주택 주거, 동질적인 지역</a:t>
            </a:r>
            <a:r>
              <a:rPr lang="ko-KR" altLang="ko-KR" dirty="0">
                <a:latin typeface="함초롬바탕"/>
                <a:ea typeface="함초롬바탕"/>
              </a:rPr>
              <a:t>에 살고 있는 사람들(동질적이고 안정된 </a:t>
            </a:r>
            <a:r>
              <a:rPr lang="ko-KR" altLang="ko-KR" dirty="0" err="1">
                <a:latin typeface="함초롬바탕"/>
                <a:ea typeface="함초롬바탕"/>
              </a:rPr>
              <a:t>이웃지역</a:t>
            </a:r>
            <a:r>
              <a:rPr lang="ko-KR" altLang="ko-KR" dirty="0">
                <a:latin typeface="함초롬바탕"/>
                <a:ea typeface="함초롬바탕"/>
              </a:rPr>
              <a:t>)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1) 범죄예방프로그램 참여자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-그 외 </a:t>
            </a:r>
            <a:r>
              <a:rPr lang="ko-KR" altLang="en-US" dirty="0" err="1">
                <a:latin typeface="함초롬바탕"/>
                <a:ea typeface="함초롬바탕"/>
              </a:rPr>
              <a:t>다른집단</a:t>
            </a:r>
            <a:endParaRPr lang="ko-KR" altLang="en-US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en-US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</a:t>
            </a:r>
            <a:r>
              <a:rPr lang="ko-KR" altLang="ko-KR" dirty="0" err="1">
                <a:latin typeface="함초롬바탕"/>
                <a:ea typeface="함초롬바탕"/>
              </a:rPr>
              <a:t>웨쉬니스</a:t>
            </a:r>
            <a:r>
              <a:rPr lang="ko-KR" altLang="ko-KR" dirty="0">
                <a:latin typeface="함초롬바탕"/>
                <a:ea typeface="함초롬바탕"/>
              </a:rPr>
              <a:t> : 중간층이 더 참여</a:t>
            </a:r>
          </a:p>
          <a:p>
            <a:pPr>
              <a:buNone/>
              <a:defRPr lang="ko-KR" altLang="en-US"/>
            </a:pPr>
            <a:endParaRPr lang="ko-KR" altLang="en-US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</a:t>
            </a:r>
            <a:r>
              <a:rPr lang="ko-KR" altLang="ko-KR" dirty="0" err="1">
                <a:latin typeface="함초롬바탕"/>
                <a:ea typeface="함초롬바탕"/>
              </a:rPr>
              <a:t>래브래커스</a:t>
            </a:r>
            <a:r>
              <a:rPr lang="ko-KR" altLang="ko-KR" dirty="0">
                <a:latin typeface="함초롬바탕"/>
                <a:ea typeface="함초롬바탕"/>
              </a:rPr>
              <a:t>, 헤르츠 : 하층민, 시카고에서 </a:t>
            </a:r>
            <a:r>
              <a:rPr lang="ko-KR" altLang="ko-KR" dirty="0" err="1">
                <a:latin typeface="함초롬바탕"/>
                <a:ea typeface="함초롬바탕"/>
              </a:rPr>
              <a:t>범죄율이</a:t>
            </a:r>
            <a:r>
              <a:rPr lang="ko-KR" altLang="ko-KR" dirty="0">
                <a:latin typeface="함초롬바탕"/>
                <a:ea typeface="함초롬바탕"/>
              </a:rPr>
              <a:t> 높은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</a:t>
            </a:r>
            <a:r>
              <a:rPr lang="ko-KR" altLang="ko-KR" dirty="0">
                <a:latin typeface="함초롬바탕"/>
                <a:ea typeface="함초롬바탕"/>
              </a:rPr>
              <a:t>지역주민, 상승이동하는 흑인이 두드러지게 참여</a:t>
            </a:r>
          </a:p>
          <a:p>
            <a:pPr>
              <a:buNone/>
              <a:defRPr lang="ko-KR" altLang="en-US"/>
            </a:pPr>
            <a:endParaRPr lang="ko-KR" altLang="en-US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</a:t>
            </a:r>
            <a:r>
              <a:rPr lang="ko-KR" altLang="ko-KR" dirty="0">
                <a:latin typeface="함초롬바탕"/>
                <a:ea typeface="함초롬바탕"/>
              </a:rPr>
              <a:t>랩, </a:t>
            </a:r>
            <a:r>
              <a:rPr lang="ko-KR" altLang="ko-KR" dirty="0" err="1">
                <a:latin typeface="함초롬바탕"/>
                <a:ea typeface="함초롬바탕"/>
              </a:rPr>
              <a:t>매드너</a:t>
            </a:r>
            <a:r>
              <a:rPr lang="ko-KR" altLang="ko-KR" dirty="0">
                <a:latin typeface="함초롬바탕"/>
                <a:ea typeface="함초롬바탕"/>
              </a:rPr>
              <a:t> 등 7명 :참여자들이 고 연령대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1)범죄예방프로그램 참여자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ko-KR" dirty="0"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범죄예방단체에의 참여와 활동은 다른 단체에의 </a:t>
            </a:r>
            <a:r>
              <a:rPr lang="ko-KR" altLang="ko-KR" dirty="0" err="1">
                <a:latin typeface="함초롬바탕"/>
                <a:ea typeface="함초롬바탕"/>
              </a:rPr>
              <a:t>참여수준과</a:t>
            </a:r>
            <a:r>
              <a:rPr lang="ko-KR" altLang="ko-KR" dirty="0">
                <a:latin typeface="함초롬바탕"/>
                <a:ea typeface="함초롬바탕"/>
              </a:rPr>
              <a:t> 지각된 범죄와 범죄의 두려움과 관련이 있</a:t>
            </a:r>
            <a:r>
              <a:rPr lang="ko-KR" altLang="en-US" dirty="0">
                <a:latin typeface="함초롬바탕"/>
                <a:ea typeface="함초롬바탕"/>
              </a:rPr>
              <a:t>음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그린버그 등 5명 : 범죄예방운동에 참여하는 사람들은 종종 다양한 지역사회 단체의 구성원이다.</a:t>
            </a:r>
            <a:r>
              <a:rPr lang="en-US" altLang="ko-KR" dirty="0">
                <a:latin typeface="함초롬바탕"/>
                <a:ea typeface="함초롬바탕"/>
              </a:rPr>
              <a:t>(</a:t>
            </a:r>
            <a:r>
              <a:rPr lang="ko-KR" altLang="en-US" dirty="0">
                <a:solidFill>
                  <a:schemeClr val="tx2"/>
                </a:solidFill>
                <a:latin typeface="함초롬바탕"/>
                <a:ea typeface="함초롬바탕"/>
              </a:rPr>
              <a:t>높은 책임감</a:t>
            </a:r>
            <a:r>
              <a:rPr lang="en-US" altLang="ko-KR" dirty="0">
                <a:latin typeface="함초롬바탕"/>
                <a:ea typeface="함초롬바탕"/>
              </a:rPr>
              <a:t>)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</a:t>
            </a:r>
            <a:r>
              <a:rPr lang="en-US" altLang="ko-KR" dirty="0">
                <a:latin typeface="함초롬바탕"/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범죄와 범죄두려움의 지각</a:t>
            </a:r>
            <a:r>
              <a:rPr lang="en-US" altLang="ko-KR" dirty="0">
                <a:latin typeface="함초롬바탕"/>
                <a:ea typeface="함초롬바탕"/>
              </a:rPr>
              <a:t> </a:t>
            </a:r>
            <a:r>
              <a:rPr lang="ko-KR" altLang="ko-KR" dirty="0">
                <a:latin typeface="함초롬바탕"/>
                <a:ea typeface="함초롬바탕"/>
              </a:rPr>
              <a:t>수준과 프로그램 참여와의 관계는 명확하지 않다.</a:t>
            </a:r>
          </a:p>
          <a:p>
            <a:pPr>
              <a:buNone/>
              <a:defRPr lang="ko-KR" altLang="en-US"/>
            </a:pPr>
            <a:endParaRPr lang="ko-KR" altLang="en-US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연구결과에 따라 범죄의 지각, 두려움과 </a:t>
            </a:r>
            <a:r>
              <a:rPr lang="ko-KR" altLang="ko-KR" dirty="0" err="1">
                <a:latin typeface="함초롬바탕"/>
                <a:ea typeface="함초롬바탕"/>
              </a:rPr>
              <a:t>예방활동의</a:t>
            </a:r>
            <a:r>
              <a:rPr lang="ko-KR" altLang="ko-KR" dirty="0">
                <a:latin typeface="함초롬바탕"/>
                <a:ea typeface="함초롬바탕"/>
              </a:rPr>
              <a:t> 관계는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상이하게 나타난다.</a:t>
            </a:r>
          </a:p>
          <a:p>
            <a:pPr marL="0" indent="0"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1)범죄예방프로그램 참여자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ko-KR" dirty="0"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연구결과 마다 상이한 결과를 보이는 것에는 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두</a:t>
            </a:r>
            <a:r>
              <a:rPr lang="en-US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 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가지 요인</a:t>
            </a:r>
            <a:r>
              <a:rPr lang="ko-KR" altLang="ko-KR" dirty="0">
                <a:latin typeface="함초롬바탕"/>
                <a:ea typeface="함초롬바탕"/>
              </a:rPr>
              <a:t>이</a:t>
            </a:r>
            <a:endParaRPr lang="en-US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</a:t>
            </a:r>
            <a:r>
              <a:rPr lang="ko-KR" altLang="ko-KR" dirty="0">
                <a:latin typeface="함초롬바탕"/>
                <a:ea typeface="함초롬바탕"/>
              </a:rPr>
              <a:t>있다.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</a:t>
            </a:r>
            <a:r>
              <a:rPr lang="ko-KR" altLang="ko-KR" dirty="0">
                <a:latin typeface="함초롬바탕"/>
                <a:ea typeface="함초롬바탕"/>
              </a:rPr>
              <a:t>같은 집단의 조사대상자를 조사하는 연구는 거의 없다.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</a:t>
            </a:r>
            <a:r>
              <a:rPr lang="ko-KR" altLang="ko-KR" dirty="0">
                <a:latin typeface="함초롬바탕"/>
                <a:ea typeface="함초롬바탕"/>
              </a:rPr>
              <a:t>같은 방식으로 주요변수들을 측정하거나 자료를 수집하는 연구는 거의 없다.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1)범죄예방프로그램 참여자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ko-KR" dirty="0"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미국범죄조사 피해자위험도에 대한 부록(1983) 분석</a:t>
            </a:r>
            <a:endParaRPr lang="en-US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</a:t>
            </a:r>
            <a:r>
              <a:rPr lang="ko-KR" altLang="ko-KR" dirty="0">
                <a:latin typeface="함초롬바탕"/>
                <a:ea typeface="함초롬바탕"/>
              </a:rPr>
              <a:t>(랩</a:t>
            </a:r>
            <a:r>
              <a:rPr lang="en-US" altLang="ko-KR" dirty="0">
                <a:latin typeface="함초롬바탕"/>
                <a:ea typeface="함초롬바탕"/>
              </a:rPr>
              <a:t>,</a:t>
            </a:r>
            <a:r>
              <a:rPr lang="ko-KR" altLang="ko-KR" dirty="0">
                <a:latin typeface="함초롬바탕"/>
                <a:ea typeface="함초롬바탕"/>
              </a:rPr>
              <a:t> 1990) : 5가지의 범죄예방행위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</a:t>
            </a:r>
            <a:r>
              <a:rPr lang="ko-KR" altLang="ko-KR" dirty="0" err="1">
                <a:solidFill>
                  <a:schemeClr val="tx2"/>
                </a:solidFill>
                <a:latin typeface="함초롬바탕"/>
                <a:ea typeface="함초롬바탕"/>
              </a:rPr>
              <a:t>감시성</a:t>
            </a:r>
            <a:r>
              <a:rPr lang="ko-KR" altLang="ko-KR" dirty="0">
                <a:latin typeface="함초롬바탕"/>
                <a:ea typeface="함초롬바탕"/>
              </a:rPr>
              <a:t>(</a:t>
            </a:r>
            <a:r>
              <a:rPr lang="ko-KR" altLang="ko-KR" dirty="0" err="1">
                <a:latin typeface="함초롬바탕"/>
                <a:ea typeface="함초롬바탕"/>
              </a:rPr>
              <a:t>이웃감시</a:t>
            </a:r>
            <a:r>
              <a:rPr lang="ko-KR" altLang="ko-KR" dirty="0">
                <a:latin typeface="함초롬바탕"/>
                <a:ea typeface="함초롬바탕"/>
              </a:rPr>
              <a:t>), 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회피, 목표물의 </a:t>
            </a:r>
            <a:r>
              <a:rPr lang="ko-KR" altLang="ko-KR" dirty="0" err="1">
                <a:solidFill>
                  <a:schemeClr val="tx2"/>
                </a:solidFill>
                <a:latin typeface="함초롬바탕"/>
                <a:ea typeface="함초롬바탕"/>
              </a:rPr>
              <a:t>견고화</a:t>
            </a:r>
            <a:r>
              <a:rPr lang="ko-KR" altLang="ko-KR" dirty="0">
                <a:latin typeface="함초롬바탕"/>
                <a:ea typeface="함초롬바탕"/>
              </a:rPr>
              <a:t>(경보장치),</a:t>
            </a: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개인적 경비, 접근통제</a:t>
            </a:r>
            <a:r>
              <a:rPr lang="ko-KR" altLang="ko-KR" dirty="0">
                <a:latin typeface="함초롬바탕"/>
                <a:ea typeface="함초롬바탕"/>
              </a:rPr>
              <a:t>(외부감시구멍)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</a:t>
            </a:r>
            <a:r>
              <a:rPr lang="ko-KR" altLang="ko-KR" dirty="0" err="1">
                <a:latin typeface="함초롬바탕"/>
                <a:ea typeface="함초롬바탕"/>
              </a:rPr>
              <a:t>예방행위를</a:t>
            </a:r>
            <a:r>
              <a:rPr lang="ko-KR" altLang="ko-KR" dirty="0">
                <a:latin typeface="함초롬바탕"/>
                <a:ea typeface="함초롬바탕"/>
              </a:rPr>
              <a:t> 하지 않았을 때 </a:t>
            </a:r>
            <a:r>
              <a:rPr lang="ko-KR" altLang="ko-KR" dirty="0" err="1">
                <a:latin typeface="함초롬바탕"/>
                <a:ea typeface="함초롬바탕"/>
              </a:rPr>
              <a:t>피해자화를</a:t>
            </a:r>
            <a:r>
              <a:rPr lang="ko-KR" altLang="ko-KR" dirty="0">
                <a:latin typeface="함초롬바탕"/>
                <a:ea typeface="함초롬바탕"/>
              </a:rPr>
              <a:t> 겪음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</a:t>
            </a:r>
            <a:r>
              <a:rPr lang="ko-KR" altLang="ko-KR" dirty="0">
                <a:latin typeface="함초롬바탕"/>
                <a:ea typeface="함초롬바탕"/>
              </a:rPr>
              <a:t>범죄에 대한 두려움은 </a:t>
            </a:r>
            <a:r>
              <a:rPr lang="ko-KR" altLang="ko-KR" dirty="0" err="1">
                <a:latin typeface="함초롬바탕"/>
                <a:ea typeface="함초롬바탕"/>
              </a:rPr>
              <a:t>예방행위에</a:t>
            </a:r>
            <a:r>
              <a:rPr lang="ko-KR" altLang="ko-KR" dirty="0">
                <a:latin typeface="함초롬바탕"/>
                <a:ea typeface="함초롬바탕"/>
              </a:rPr>
              <a:t> 큰 영향을 끼치지 못함</a:t>
            </a:r>
          </a:p>
          <a:p>
            <a:pPr>
              <a:buNone/>
              <a:defRPr lang="ko-KR" altLang="en-US"/>
            </a:pPr>
            <a:endParaRPr lang="en-US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</a:t>
            </a:r>
            <a:r>
              <a:rPr lang="ko-KR" altLang="ko-KR" dirty="0">
                <a:latin typeface="함초롬바탕"/>
                <a:ea typeface="함초롬바탕"/>
              </a:rPr>
              <a:t>인구학적 요인에 따라 </a:t>
            </a:r>
            <a:r>
              <a:rPr lang="ko-KR" altLang="ko-KR" dirty="0" err="1">
                <a:latin typeface="함초롬바탕"/>
                <a:ea typeface="함초롬바탕"/>
              </a:rPr>
              <a:t>예방행위</a:t>
            </a:r>
            <a:r>
              <a:rPr lang="ko-KR" altLang="ko-KR" dirty="0">
                <a:latin typeface="함초롬바탕"/>
                <a:ea typeface="함초롬바탕"/>
              </a:rPr>
              <a:t> 참여 수준이 다르게 나타남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1)범죄예방프로그램 참여자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33375" y="1063586"/>
            <a:ext cx="8477250" cy="4960939"/>
          </a:xfrm>
        </p:spPr>
        <p:txBody>
          <a:bodyPr/>
          <a:lstStyle/>
          <a:p>
            <a:pPr>
              <a:buNone/>
              <a:defRPr lang="ko-KR" altLang="en-US"/>
            </a:pPr>
            <a:r>
              <a:rPr lang="ko-KR" altLang="ko-KR" dirty="0"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영국범죄조사 자료(1994)를 사용한 분석(랩, 홉</a:t>
            </a:r>
            <a:r>
              <a:rPr lang="en-US" altLang="ko-KR" dirty="0">
                <a:latin typeface="함초롬바탕"/>
                <a:ea typeface="함초롬바탕"/>
              </a:rPr>
              <a:t>,</a:t>
            </a:r>
            <a:r>
              <a:rPr lang="ko-KR" altLang="ko-KR" dirty="0">
                <a:latin typeface="함초롬바탕"/>
                <a:ea typeface="함초롬바탕"/>
              </a:rPr>
              <a:t> 1998)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야간경계대책, 이웃감시, 기술적 경비수단, </a:t>
            </a:r>
            <a:r>
              <a:rPr lang="ko-KR" altLang="ko-KR" dirty="0" err="1">
                <a:solidFill>
                  <a:schemeClr val="tx2"/>
                </a:solidFill>
                <a:latin typeface="함초롬바탕"/>
                <a:ea typeface="함초롬바탕"/>
              </a:rPr>
              <a:t>요새적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 유형의</a:t>
            </a:r>
            <a:endParaRPr lang="en-US" altLang="ko-KR" dirty="0">
              <a:solidFill>
                <a:schemeClr val="tx2"/>
              </a:solidFill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   </a:t>
            </a:r>
            <a:r>
              <a:rPr lang="ko-KR" altLang="ko-KR" dirty="0" err="1">
                <a:solidFill>
                  <a:schemeClr val="tx2"/>
                </a:solidFill>
                <a:latin typeface="함초롬바탕"/>
                <a:ea typeface="함초롬바탕"/>
              </a:rPr>
              <a:t>경비수단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, 자기방어행위</a:t>
            </a:r>
          </a:p>
          <a:p>
            <a:pPr marL="0" indent="0"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dirty="0">
                <a:latin typeface="함초롬바탕"/>
                <a:ea typeface="함초롬바탕"/>
              </a:rPr>
              <a:t>-기존 연구결과</a:t>
            </a:r>
            <a:r>
              <a:rPr lang="en-US" altLang="ko-KR" dirty="0">
                <a:latin typeface="함초롬바탕"/>
                <a:ea typeface="함초롬바탕"/>
              </a:rPr>
              <a:t>(</a:t>
            </a:r>
            <a:r>
              <a:rPr lang="ko-KR" altLang="en-US" dirty="0">
                <a:latin typeface="함초롬바탕"/>
                <a:ea typeface="함초롬바탕"/>
              </a:rPr>
              <a:t>미국범죄조사 피해자위험도에 대한 부록에</a:t>
            </a:r>
            <a:endParaRPr lang="en-US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</a:t>
            </a:r>
            <a:r>
              <a:rPr lang="ko-KR" altLang="en-US" dirty="0">
                <a:latin typeface="함초롬바탕"/>
                <a:ea typeface="함초롬바탕"/>
              </a:rPr>
              <a:t>대한 연구</a:t>
            </a:r>
            <a:r>
              <a:rPr lang="en-US" altLang="ko-KR" dirty="0">
                <a:latin typeface="함초롬바탕"/>
                <a:ea typeface="함초롬바탕"/>
              </a:rPr>
              <a:t>)</a:t>
            </a:r>
            <a:r>
              <a:rPr lang="ko-KR" altLang="ko-KR" dirty="0">
                <a:latin typeface="함초롬바탕"/>
                <a:ea typeface="함초롬바탕"/>
              </a:rPr>
              <a:t>와</a:t>
            </a:r>
            <a:r>
              <a:rPr lang="en-US" altLang="ko-KR" dirty="0">
                <a:latin typeface="함초롬바탕"/>
                <a:ea typeface="함초롬바탕"/>
              </a:rPr>
              <a:t> </a:t>
            </a:r>
            <a:r>
              <a:rPr lang="ko-KR" altLang="ko-KR" dirty="0">
                <a:latin typeface="함초롬바탕"/>
                <a:ea typeface="함초롬바탕"/>
              </a:rPr>
              <a:t>차이점이 나타남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영국범죄조사 자료는 분석을 위해 많은 종류의 범죄예방행위를 조사에 포함함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각각의 연구는 서로 다른 국가의 응답자를 사용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두 자료 간에는 10년 이상의 시간 차이가 존재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1)범죄예방프로그램 참여자</a:t>
            </a: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505974"/>
              </p:ext>
            </p:extLst>
          </p:nvPr>
        </p:nvGraphicFramePr>
        <p:xfrm>
          <a:off x="323850" y="2024844"/>
          <a:ext cx="8477250" cy="4499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450">
                  <a:extLst>
                    <a:ext uri="{9D8B030D-6E8A-4147-A177-3AD203B41FA5}">
                      <a16:colId xmlns:a16="http://schemas.microsoft.com/office/drawing/2014/main" val="3769228234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2059494338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927369686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3124469923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3599524462"/>
                    </a:ext>
                  </a:extLst>
                </a:gridCol>
              </a:tblGrid>
              <a:tr h="4814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/>
                        <a:t>야간경계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/>
                        <a:t>이웃감시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기술적 경비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요새 경비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자기방어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843281"/>
                  </a:ext>
                </a:extLst>
              </a:tr>
              <a:tr h="10039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습관 바꾸기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이웃 감시 참여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침입 절도 경보기 장착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보조 열쇠 설치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무기 소지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2037206"/>
                  </a:ext>
                </a:extLst>
              </a:tr>
              <a:tr h="10039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가급적 사람 피하기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재물 표시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조명 타이머 설치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창문 </a:t>
                      </a:r>
                      <a:endParaRPr lang="en-US" altLang="ko-KR" sz="2000" dirty="0"/>
                    </a:p>
                    <a:p>
                      <a:pPr algn="ctr" latinLnBrk="1"/>
                      <a:r>
                        <a:rPr lang="ko-KR" altLang="en-US" sz="2000" dirty="0" err="1"/>
                        <a:t>잠금장치</a:t>
                      </a:r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경보기 소지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395888"/>
                  </a:ext>
                </a:extLst>
              </a:tr>
              <a:tr h="10039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외출 시 </a:t>
                      </a:r>
                      <a:endParaRPr lang="en-US" altLang="ko-KR" sz="2000" dirty="0"/>
                    </a:p>
                    <a:p>
                      <a:pPr algn="ctr" latinLnBrk="1"/>
                      <a:r>
                        <a:rPr lang="ko-KR" altLang="en-US" sz="2000" dirty="0"/>
                        <a:t>다른 사람과 동행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이웃집 감시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안전성 조사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창살 설치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호신술 수업 수강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5135509"/>
                  </a:ext>
                </a:extLst>
              </a:tr>
              <a:tr h="10039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비상 연락망 구축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주택 보험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824267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1540" y="1063586"/>
            <a:ext cx="7200800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ko-KR" sz="3600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(</a:t>
            </a:r>
            <a:r>
              <a:rPr lang="ko-KR" altLang="en-US" sz="3600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1)범죄예방영역별 활동</a:t>
            </a:r>
          </a:p>
        </p:txBody>
      </p:sp>
    </p:spTree>
    <p:extLst>
      <p:ext uri="{BB962C8B-B14F-4D97-AF65-F5344CB8AC3E}">
        <p14:creationId xmlns:p14="http://schemas.microsoft.com/office/powerpoint/2010/main" val="61089170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1)범죄예방프로그램 참여자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ko-KR" dirty="0"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시민참여 양상 분석</a:t>
            </a:r>
          </a:p>
          <a:p>
            <a:pPr>
              <a:buNone/>
              <a:defRPr lang="ko-KR" altLang="en-US"/>
            </a:pPr>
            <a:endParaRPr lang="en-US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개인적 인구학적 특성, 범죄와 범죄의 두려움에 대한 지각, 이웃의 특성에 따라 선호하는 활동유형에서 분명한 차이가 있는 것을 발견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-</a:t>
            </a:r>
            <a:r>
              <a:rPr lang="ko-KR" altLang="en-US" dirty="0">
                <a:latin typeface="함초롬바탕"/>
                <a:ea typeface="함초롬바탕"/>
              </a:rPr>
              <a:t>두 연구 결과에 대한 분석</a:t>
            </a:r>
            <a:endParaRPr lang="en-US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</a:t>
            </a: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예방활동 참여에 대한 분석은 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범죄예방의 유형을 고려</a:t>
            </a:r>
            <a:r>
              <a:rPr lang="ko-KR" altLang="ko-KR" dirty="0">
                <a:latin typeface="함초롬바탕"/>
                <a:ea typeface="함초롬바탕"/>
              </a:rPr>
              <a:t>해야 한다는 점을 시사</a:t>
            </a:r>
          </a:p>
        </p:txBody>
      </p:sp>
    </p:spTree>
    <p:extLst>
      <p:ext uri="{BB962C8B-B14F-4D97-AF65-F5344CB8AC3E}">
        <p14:creationId xmlns:p14="http://schemas.microsoft.com/office/powerpoint/2010/main" val="318648776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2) 이웃범죄예방프로그램 조직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ko-KR" dirty="0"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이웃을 조직하는 과정에는 많은 장애물이 있</a:t>
            </a:r>
            <a:r>
              <a:rPr lang="ko-KR" altLang="en-US" dirty="0">
                <a:latin typeface="함초롬바탕"/>
                <a:ea typeface="함초롬바탕"/>
              </a:rPr>
              <a:t>음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대다수의 사람들은 참여기회가 거의 없는 지역에 거주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대다수의 프로그램들은 기존의 범죄문제 때문에 시작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(</a:t>
            </a:r>
            <a:r>
              <a:rPr lang="ko-KR" altLang="ko-KR" dirty="0" err="1">
                <a:latin typeface="함초롬바탕"/>
                <a:ea typeface="함초롬바탕"/>
              </a:rPr>
              <a:t>범죄문제가</a:t>
            </a:r>
            <a:r>
              <a:rPr lang="ko-KR" altLang="ko-KR" dirty="0">
                <a:latin typeface="함초롬바탕"/>
                <a:ea typeface="함초롬바탕"/>
              </a:rPr>
              <a:t> 완화되면 프로그램 와해)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 err="1">
                <a:latin typeface="함초롬바탕"/>
                <a:ea typeface="함초롬바탕"/>
              </a:rPr>
              <a:t>범죄율이</a:t>
            </a:r>
            <a:r>
              <a:rPr lang="ko-KR" altLang="ko-KR" dirty="0">
                <a:latin typeface="함초롬바탕"/>
                <a:ea typeface="함초롬바탕"/>
              </a:rPr>
              <a:t> 높은 지역과 도심지역을 조직하기에는 어려움이 있음</a:t>
            </a:r>
          </a:p>
          <a:p>
            <a:pPr marL="0" indent="0"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2) 이웃범죄예방프로그램 조직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ko-KR" dirty="0">
                <a:ea typeface="함초롬바탕"/>
              </a:rPr>
              <a:t>-</a:t>
            </a:r>
            <a:r>
              <a:rPr lang="ko-KR" altLang="ko-KR" dirty="0">
                <a:latin typeface="함초롬바탕"/>
                <a:ea typeface="함초롬바탕"/>
              </a:rPr>
              <a:t>이웃감시프로그램에 적용되고 있는 가정 지적(</a:t>
            </a:r>
            <a:r>
              <a:rPr lang="ko-KR" altLang="ko-KR" dirty="0" err="1">
                <a:latin typeface="함초롬바탕"/>
                <a:ea typeface="함초롬바탕"/>
              </a:rPr>
              <a:t>로젠바움</a:t>
            </a:r>
            <a:r>
              <a:rPr lang="en-US" altLang="ko-KR" dirty="0">
                <a:latin typeface="함초롬바탕"/>
                <a:ea typeface="함초롬바탕"/>
              </a:rPr>
              <a:t>,</a:t>
            </a:r>
            <a:r>
              <a:rPr lang="ko-KR" altLang="ko-KR" dirty="0">
                <a:latin typeface="함초롬바탕"/>
                <a:ea typeface="함초롬바탕"/>
              </a:rPr>
              <a:t> 19</a:t>
            </a:r>
            <a:r>
              <a:rPr lang="en-US" altLang="ko-KR" dirty="0">
                <a:latin typeface="함초롬바탕"/>
                <a:ea typeface="함초롬바탕"/>
              </a:rPr>
              <a:t>87</a:t>
            </a:r>
            <a:r>
              <a:rPr lang="ko-KR" altLang="ko-KR" dirty="0">
                <a:latin typeface="함초롬바탕"/>
                <a:ea typeface="함초롬바탕"/>
              </a:rPr>
              <a:t>)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➀</a:t>
            </a:r>
            <a:r>
              <a:rPr lang="ko-KR" altLang="ko-KR" dirty="0">
                <a:latin typeface="함초롬바탕"/>
                <a:ea typeface="함초롬바탕"/>
              </a:rPr>
              <a:t>이웃감시프로그램은 대다수의 사람들에게는 이용이 불가</a:t>
            </a:r>
            <a:r>
              <a:rPr lang="en-US" altLang="ko-KR" dirty="0">
                <a:latin typeface="함초롬바탕"/>
                <a:ea typeface="함초롬바탕"/>
              </a:rPr>
              <a:t>                                         </a:t>
            </a:r>
            <a:r>
              <a:rPr lang="ko-KR" altLang="ko-KR" dirty="0">
                <a:latin typeface="함초롬바탕"/>
                <a:ea typeface="함초롬바탕"/>
              </a:rPr>
              <a:t>능함, 기회가 있어도 참여하지 않음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➁</a:t>
            </a:r>
            <a:r>
              <a:rPr lang="ko-KR" altLang="ko-KR" dirty="0" err="1">
                <a:latin typeface="함초롬바탕"/>
                <a:ea typeface="함초롬바탕"/>
              </a:rPr>
              <a:t>참여수준이</a:t>
            </a:r>
            <a:r>
              <a:rPr lang="ko-KR" altLang="ko-KR" dirty="0">
                <a:latin typeface="함초롬바탕"/>
                <a:ea typeface="함초롬바탕"/>
              </a:rPr>
              <a:t> 인구학적, 지역적 그리고 범죄예방요인들에 따라 크게 다른 경향을 보임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➂</a:t>
            </a:r>
            <a:r>
              <a:rPr lang="ko-KR" altLang="ko-KR" dirty="0">
                <a:latin typeface="함초롬바탕"/>
                <a:ea typeface="함초롬바탕"/>
              </a:rPr>
              <a:t>시민들의 상호작용과 토론은 여러 연구결과에 비추어 볼 때  많은 효과를 만들어 낼 수 없음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2) 이웃범죄예방프로그램 조직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➃</a:t>
            </a:r>
            <a:r>
              <a:rPr lang="ko-KR" altLang="ko-KR" dirty="0">
                <a:latin typeface="함초롬바탕"/>
                <a:ea typeface="함초롬바탕"/>
              </a:rPr>
              <a:t>범죄예방프로그램이 유지될 것이라는 믿음으로는 프로그램을 유지하는 데 어려움이 있음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➄</a:t>
            </a:r>
            <a:r>
              <a:rPr lang="ko-KR" altLang="ko-KR" dirty="0">
                <a:latin typeface="함초롬바탕"/>
                <a:ea typeface="함초롬바탕"/>
              </a:rPr>
              <a:t>범죄예방프로그램이 범죄와 무질서를 감소시키는데 효율적이라는 가정은 불분명함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2) 이웃범죄예방프로그램 조직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ko-KR" sz="2000" dirty="0"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dirty="0">
                <a:latin typeface="함초롬바탕"/>
                <a:ea typeface="함초롬바탕"/>
              </a:rPr>
              <a:t>-범죄예방조직 형성을 저해하는 요소(</a:t>
            </a:r>
            <a:r>
              <a:rPr lang="ko-KR" altLang="ko-KR" dirty="0" err="1">
                <a:latin typeface="함초롬바탕"/>
                <a:ea typeface="함초롬바탕"/>
              </a:rPr>
              <a:t>스코겐</a:t>
            </a:r>
            <a:r>
              <a:rPr lang="ko-KR" altLang="ko-KR" dirty="0">
                <a:latin typeface="함초롬바탕"/>
                <a:ea typeface="함초롬바탕"/>
              </a:rPr>
              <a:t>, </a:t>
            </a:r>
            <a:r>
              <a:rPr lang="ko-KR" altLang="ko-KR" dirty="0" err="1">
                <a:latin typeface="함초롬바탕"/>
                <a:ea typeface="함초롬바탕"/>
              </a:rPr>
              <a:t>맥스필드</a:t>
            </a:r>
            <a:r>
              <a:rPr lang="ko-KR" altLang="ko-KR" dirty="0">
                <a:latin typeface="함초롬바탕"/>
                <a:ea typeface="함초롬바탕"/>
              </a:rPr>
              <a:t> 1981)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 err="1">
                <a:latin typeface="함초롬바탕"/>
                <a:ea typeface="함초롬바탕"/>
              </a:rPr>
              <a:t>범죄율이</a:t>
            </a:r>
            <a:r>
              <a:rPr lang="ko-KR" altLang="ko-KR" dirty="0">
                <a:latin typeface="함초롬바탕"/>
                <a:ea typeface="함초롬바탕"/>
              </a:rPr>
              <a:t> 높고, 이질적이고, 일시적으로 머무르는 지역 : </a:t>
            </a:r>
            <a:endParaRPr lang="en-US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 </a:t>
            </a: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공포, 불신,</a:t>
            </a:r>
            <a:r>
              <a:rPr lang="en-US" altLang="ko-KR" dirty="0">
                <a:latin typeface="함초롬바탕"/>
                <a:ea typeface="함초롬바탕"/>
              </a:rPr>
              <a:t> </a:t>
            </a:r>
            <a:r>
              <a:rPr lang="ko-KR" altLang="ko-KR" dirty="0">
                <a:latin typeface="함초롬바탕"/>
                <a:ea typeface="함초롬바탕"/>
              </a:rPr>
              <a:t>의심, 걱정이 많음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이러한 지역에 거주하는 사람들은 서로 고립되는 경향이 있음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/>
              <a:t>2) 이웃범죄예방프로그램 조직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r>
              <a:rPr lang="ko-KR" altLang="ko-KR" sz="2200" dirty="0">
                <a:latin typeface="함초롬바탕"/>
                <a:ea typeface="함초롬바탕"/>
              </a:rPr>
              <a:t>-이웃사회통제에는 여러 분야의 투입을 요함(</a:t>
            </a:r>
            <a:r>
              <a:rPr lang="ko-KR" altLang="ko-KR" sz="2200" dirty="0" err="1">
                <a:latin typeface="함초롬바탕"/>
                <a:ea typeface="함초롬바탕"/>
              </a:rPr>
              <a:t>버식</a:t>
            </a:r>
            <a:r>
              <a:rPr lang="ko-KR" altLang="ko-KR" sz="2200" dirty="0">
                <a:latin typeface="함초롬바탕"/>
                <a:ea typeface="함초롬바탕"/>
              </a:rPr>
              <a:t>, </a:t>
            </a:r>
            <a:r>
              <a:rPr lang="ko-KR" altLang="ko-KR" sz="2200" dirty="0" err="1">
                <a:latin typeface="함초롬바탕"/>
                <a:ea typeface="함초롬바탕"/>
              </a:rPr>
              <a:t>그래즈믹</a:t>
            </a:r>
            <a:r>
              <a:rPr lang="en-US" altLang="ko-KR" sz="2200" dirty="0">
                <a:latin typeface="함초롬바탕"/>
                <a:ea typeface="함초롬바탕"/>
              </a:rPr>
              <a:t>,</a:t>
            </a:r>
            <a:r>
              <a:rPr lang="ko-KR" altLang="ko-KR" sz="2200" dirty="0">
                <a:latin typeface="함초롬바탕"/>
                <a:ea typeface="함초롬바탕"/>
              </a:rPr>
              <a:t> 1993)</a:t>
            </a:r>
          </a:p>
          <a:p>
            <a:pPr>
              <a:buNone/>
              <a:defRPr lang="ko-KR" altLang="en-US"/>
            </a:pPr>
            <a:endParaRPr lang="ko-KR" altLang="ko-KR" sz="22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2200" dirty="0">
                <a:latin typeface="함초롬바탕"/>
                <a:ea typeface="함초롬바탕"/>
              </a:rPr>
              <a:t>   </a:t>
            </a:r>
            <a:r>
              <a:rPr lang="ko-KR" altLang="ko-KR" sz="2200" dirty="0">
                <a:solidFill>
                  <a:schemeClr val="tx2"/>
                </a:solidFill>
                <a:latin typeface="함초롬바탕"/>
                <a:ea typeface="함초롬바탕"/>
              </a:rPr>
              <a:t>사적 통제 </a:t>
            </a:r>
            <a:r>
              <a:rPr lang="ko-KR" altLang="ko-KR" sz="2200" dirty="0">
                <a:latin typeface="함초롬바탕"/>
                <a:ea typeface="함초롬바탕"/>
              </a:rPr>
              <a:t>: 가족구성원, 친구 그리고 가까운 동료들 사이에서의 </a:t>
            </a:r>
            <a:r>
              <a:rPr lang="ko-KR" altLang="ko-KR" sz="2200" dirty="0" err="1">
                <a:latin typeface="함초롬바탕"/>
                <a:ea typeface="함초롬바탕"/>
              </a:rPr>
              <a:t>개인관계</a:t>
            </a:r>
            <a:endParaRPr lang="ko-KR" altLang="ko-KR" sz="22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2200" dirty="0">
                <a:latin typeface="함초롬바탕"/>
                <a:ea typeface="함초롬바탕"/>
              </a:rPr>
              <a:t>   </a:t>
            </a:r>
            <a:endParaRPr lang="ko-KR" altLang="ko-KR" sz="22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2200" dirty="0">
                <a:latin typeface="함초롬바탕"/>
                <a:ea typeface="함초롬바탕"/>
              </a:rPr>
              <a:t>   </a:t>
            </a:r>
            <a:r>
              <a:rPr lang="ko-KR" altLang="ko-KR" sz="2200" dirty="0">
                <a:solidFill>
                  <a:schemeClr val="tx2"/>
                </a:solidFill>
                <a:latin typeface="함초롬바탕"/>
                <a:ea typeface="함초롬바탕"/>
              </a:rPr>
              <a:t>지역적 통제 </a:t>
            </a:r>
            <a:r>
              <a:rPr lang="ko-KR" altLang="ko-KR" sz="2200" dirty="0">
                <a:latin typeface="함초롬바탕"/>
                <a:ea typeface="함초롬바탕"/>
              </a:rPr>
              <a:t>: 학교, 교회, 가게와 같은 이웃네트워크와 조직</a:t>
            </a:r>
          </a:p>
          <a:p>
            <a:pPr>
              <a:buNone/>
              <a:defRPr lang="ko-KR" altLang="en-US"/>
            </a:pPr>
            <a:r>
              <a:rPr lang="ko-KR" altLang="en-US" sz="2200" dirty="0">
                <a:latin typeface="함초롬바탕"/>
                <a:ea typeface="함초롬바탕"/>
              </a:rPr>
              <a:t>   </a:t>
            </a:r>
            <a:endParaRPr lang="ko-KR" altLang="ko-KR" sz="22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2200" dirty="0">
                <a:latin typeface="함초롬바탕"/>
                <a:ea typeface="함초롬바탕"/>
              </a:rPr>
              <a:t>   </a:t>
            </a:r>
            <a:r>
              <a:rPr lang="ko-KR" altLang="ko-KR" sz="2200" dirty="0">
                <a:solidFill>
                  <a:schemeClr val="tx2"/>
                </a:solidFill>
                <a:latin typeface="함초롬바탕"/>
                <a:ea typeface="함초롬바탕"/>
              </a:rPr>
              <a:t>공적 통제</a:t>
            </a:r>
            <a:r>
              <a:rPr lang="ko-KR" altLang="ko-KR" sz="2200" dirty="0">
                <a:latin typeface="함초롬바탕"/>
                <a:ea typeface="함초롬바탕"/>
              </a:rPr>
              <a:t> : </a:t>
            </a:r>
            <a:r>
              <a:rPr lang="ko-KR" altLang="ko-KR" sz="2200" dirty="0" err="1">
                <a:latin typeface="함초롬바탕"/>
                <a:ea typeface="함초롬바탕"/>
              </a:rPr>
              <a:t>공적기관으로부터의</a:t>
            </a:r>
            <a:r>
              <a:rPr lang="ko-KR" altLang="ko-KR" sz="2200" dirty="0">
                <a:latin typeface="함초롬바탕"/>
                <a:ea typeface="함초롬바탕"/>
              </a:rPr>
              <a:t> 지지, 자원들을 동원하는 능력</a:t>
            </a:r>
          </a:p>
          <a:p>
            <a:pPr>
              <a:buNone/>
              <a:defRPr lang="ko-KR" altLang="en-US"/>
            </a:pPr>
            <a:r>
              <a:rPr lang="ko-KR" altLang="en-US" sz="2200" dirty="0">
                <a:latin typeface="함초롬바탕"/>
                <a:ea typeface="함초롬바탕"/>
              </a:rPr>
              <a:t>   </a:t>
            </a:r>
            <a:endParaRPr lang="ko-KR" altLang="ko-KR" sz="2200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sz="2200" dirty="0">
                <a:latin typeface="함초롬바탕"/>
                <a:ea typeface="함초롬바탕"/>
              </a:rPr>
              <a:t>   </a:t>
            </a:r>
            <a:r>
              <a:rPr lang="ko-KR" altLang="ko-KR" sz="2200" dirty="0">
                <a:latin typeface="함초롬바탕"/>
                <a:ea typeface="함초롬바탕"/>
              </a:rPr>
              <a:t>하층계급지역, 일시적으로 머무르는 지역, </a:t>
            </a:r>
            <a:r>
              <a:rPr lang="ko-KR" altLang="ko-KR" sz="2200" dirty="0" err="1">
                <a:latin typeface="함초롬바탕"/>
                <a:ea typeface="함초롬바탕"/>
              </a:rPr>
              <a:t>범죄율이</a:t>
            </a:r>
            <a:r>
              <a:rPr lang="ko-KR" altLang="ko-KR" sz="2200" dirty="0">
                <a:latin typeface="함초롬바탕"/>
                <a:ea typeface="함초롬바탕"/>
              </a:rPr>
              <a:t> 높은 지역은 이런 통제를 발전시키기에 어려움이 있음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ko-KR" altLang="en-US" dirty="0"/>
              <a:t>2) 이웃범죄예방프로그램 조직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 lang="ko-KR" altLang="en-US"/>
            </a:pPr>
            <a:endParaRPr lang="ko-KR" altLang="ko-KR" sz="2400" dirty="0"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ko-KR" dirty="0">
                <a:latin typeface="함초롬바탕"/>
                <a:ea typeface="함초롬바탕"/>
              </a:rPr>
              <a:t>-</a:t>
            </a:r>
            <a:r>
              <a:rPr lang="ko-KR" altLang="ko-KR" dirty="0">
                <a:solidFill>
                  <a:schemeClr val="tx2"/>
                </a:solidFill>
                <a:latin typeface="함초롬바탕"/>
                <a:ea typeface="함초롬바탕"/>
              </a:rPr>
              <a:t>변화의 가능성이 많은 지역</a:t>
            </a:r>
            <a:r>
              <a:rPr lang="ko-KR" altLang="ko-KR" dirty="0">
                <a:latin typeface="함초롬바탕"/>
                <a:ea typeface="함초롬바탕"/>
              </a:rPr>
              <a:t>에서는 </a:t>
            </a:r>
            <a:r>
              <a:rPr lang="ko-KR" altLang="ko-KR" dirty="0" err="1">
                <a:latin typeface="함초롬바탕"/>
                <a:ea typeface="함초롬바탕"/>
              </a:rPr>
              <a:t>이웃감시와</a:t>
            </a:r>
            <a:r>
              <a:rPr lang="ko-KR" altLang="ko-KR" dirty="0">
                <a:latin typeface="함초롬바탕"/>
                <a:ea typeface="함초롬바탕"/>
              </a:rPr>
              <a:t> 지역사회범</a:t>
            </a:r>
            <a:r>
              <a:rPr lang="ko-KR" altLang="en-US" dirty="0">
                <a:latin typeface="함초롬바탕"/>
                <a:ea typeface="함초롬바탕"/>
              </a:rPr>
              <a:t>죄</a:t>
            </a:r>
            <a:endParaRPr lang="en-US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en-US" altLang="ko-KR" dirty="0">
                <a:latin typeface="함초롬바탕"/>
                <a:ea typeface="함초롬바탕"/>
              </a:rPr>
              <a:t>  </a:t>
            </a:r>
            <a:r>
              <a:rPr lang="ko-KR" altLang="ko-KR" dirty="0">
                <a:latin typeface="함초롬바탕"/>
                <a:ea typeface="함초롬바탕"/>
              </a:rPr>
              <a:t>예방의 효과가 검증되지 않음</a:t>
            </a: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범죄발생률이 높고 사회적으로 해체되었으며 주민참여를 유도하는 것 자체가 어려움</a:t>
            </a:r>
          </a:p>
          <a:p>
            <a:pPr>
              <a:buNone/>
              <a:defRPr lang="ko-KR" altLang="en-US"/>
            </a:pPr>
            <a:endParaRPr lang="ko-KR" altLang="ko-KR" dirty="0">
              <a:latin typeface="함초롬바탕"/>
              <a:ea typeface="함초롬바탕"/>
            </a:endParaRPr>
          </a:p>
          <a:p>
            <a:pPr>
              <a:buNone/>
              <a:defRPr lang="ko-KR" altLang="en-US"/>
            </a:pPr>
            <a:r>
              <a:rPr lang="ko-KR" altLang="en-US" dirty="0">
                <a:latin typeface="함초롬바탕"/>
                <a:ea typeface="함초롬바탕"/>
              </a:rPr>
              <a:t>   </a:t>
            </a:r>
            <a:r>
              <a:rPr lang="ko-KR" altLang="ko-KR" dirty="0">
                <a:latin typeface="함초롬바탕"/>
                <a:ea typeface="함초롬바탕"/>
              </a:rPr>
              <a:t>두려움과 지각된 범죄의 위험 때문에 타인과의 접촉을 피함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나래">
  <a:themeElements>
    <a:clrScheme name="나래">
      <a:dk1>
        <a:srgbClr val="000000"/>
      </a:dk1>
      <a:lt1>
        <a:srgbClr val="FFFFFF"/>
      </a:lt1>
      <a:dk2>
        <a:srgbClr val="3337D5"/>
      </a:dk2>
      <a:lt2>
        <a:srgbClr val="2B9DD7"/>
      </a:lt2>
      <a:accent1>
        <a:srgbClr val="337CD6"/>
      </a:accent1>
      <a:accent2>
        <a:srgbClr val="3333FF"/>
      </a:accent2>
      <a:accent3>
        <a:srgbClr val="99CCFF"/>
      </a:accent3>
      <a:accent4>
        <a:srgbClr val="C8E3FF"/>
      </a:accent4>
      <a:accent5>
        <a:srgbClr val="66C408"/>
      </a:accent5>
      <a:accent6>
        <a:srgbClr val="FF6F00"/>
      </a:accent6>
      <a:hlink>
        <a:srgbClr val="B0D6F6"/>
      </a:hlink>
      <a:folHlink>
        <a:srgbClr val="7FA9FD"/>
      </a:folHlink>
    </a:clrScheme>
    <a:fontScheme name="나래">
      <a:majorFont>
        <a:latin typeface="Arial"/>
        <a:ea typeface="양재난초체M"/>
        <a:cs typeface=""/>
      </a:majorFont>
      <a:minorFont>
        <a:latin typeface="Tahoma"/>
        <a:ea typeface="함초롬돋움"/>
        <a:cs typeface=""/>
      </a:minorFont>
    </a:fontScheme>
    <a:fmtScheme name="나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hueMod val="70000"/>
                <a:satMod val="100000"/>
              </a:schemeClr>
            </a:gs>
            <a:gs pos="100000">
              <a:schemeClr val="phClr">
                <a:shade val="2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>
              <a:shade val="95000"/>
              <a:satMod val="10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1902</Words>
  <Application>Microsoft Office PowerPoint</Application>
  <PresentationFormat>화면 슬라이드 쇼(4:3)</PresentationFormat>
  <Paragraphs>316</Paragraphs>
  <Slides>38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6" baseType="lpstr">
      <vt:lpstr>맑은 고딕</vt:lpstr>
      <vt:lpstr>함초롬바탕</vt:lpstr>
      <vt:lpstr>Arial</vt:lpstr>
      <vt:lpstr>Century Gothic</vt:lpstr>
      <vt:lpstr>Lucida Sans Unicode</vt:lpstr>
      <vt:lpstr>Tahoma</vt:lpstr>
      <vt:lpstr>Wingdings</vt:lpstr>
      <vt:lpstr>나래</vt:lpstr>
      <vt:lpstr>범죄예방론  이웃범죄 예방</vt:lpstr>
      <vt:lpstr>목차</vt:lpstr>
      <vt:lpstr>1. 개관</vt:lpstr>
      <vt:lpstr>이웃에 기초한 범죄예방의 개념틀</vt:lpstr>
      <vt:lpstr>2. 이웃범죄예방 접근방법의 유형</vt:lpstr>
      <vt:lpstr>협동적 이웃범죄예방 참여</vt:lpstr>
      <vt:lpstr>(2) 지역사회 반 약물 프로그램</vt:lpstr>
      <vt:lpstr>(3) 시민순찰</vt:lpstr>
      <vt:lpstr> 1) 시민순찰의 프로그램</vt:lpstr>
      <vt:lpstr>사례 아동안전지킴이</vt:lpstr>
      <vt:lpstr>PowerPoint 프레젠테이션</vt:lpstr>
      <vt:lpstr>사례 - 마을지킴이</vt:lpstr>
      <vt:lpstr>사례 - 자율방범대</vt:lpstr>
      <vt:lpstr>PowerPoint 프레젠테이션</vt:lpstr>
      <vt:lpstr>(4) 경찰- 지역사회 관계</vt:lpstr>
      <vt:lpstr>3. 이웃범죄예방의 평가</vt:lpstr>
      <vt:lpstr>1) 지역사회 결속의 효과</vt:lpstr>
      <vt:lpstr>2) 범죄에 대한 효과</vt:lpstr>
      <vt:lpstr>(1) 공식통계</vt:lpstr>
      <vt:lpstr>(2) 피해조사자료</vt:lpstr>
      <vt:lpstr>3) 지역사회 반-약물 프로그램</vt:lpstr>
      <vt:lpstr>4) 시민순찰</vt:lpstr>
      <vt:lpstr>5) 이웃범죄예방과 범죄의 두려움</vt:lpstr>
      <vt:lpstr>6) 평가의 쟁점들</vt:lpstr>
      <vt:lpstr>4. 시민참여와 지지</vt:lpstr>
      <vt:lpstr>1) 범죄예방프로그램 참여자</vt:lpstr>
      <vt:lpstr>1)범죄예방프로그램 참여자</vt:lpstr>
      <vt:lpstr>1)범죄예방프로그램 참여자</vt:lpstr>
      <vt:lpstr>1)범죄예방프로그램 참여자</vt:lpstr>
      <vt:lpstr>1)범죄예방프로그램 참여자</vt:lpstr>
      <vt:lpstr>1)범죄예방프로그램 참여자</vt:lpstr>
      <vt:lpstr>1)범죄예방프로그램 참여자</vt:lpstr>
      <vt:lpstr>2) 이웃범죄예방프로그램 조직</vt:lpstr>
      <vt:lpstr>2) 이웃범죄예방프로그램 조직</vt:lpstr>
      <vt:lpstr>2) 이웃범죄예방프로그램 조직</vt:lpstr>
      <vt:lpstr>2) 이웃범죄예방프로그램 조직</vt:lpstr>
      <vt:lpstr>2) 이웃범죄예방프로그램 조직</vt:lpstr>
      <vt:lpstr>2) 이웃범죄예방프로그램 조직</vt:lpstr>
    </vt:vector>
  </TitlesOfParts>
  <Manager/>
  <Company>LG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범죄예방론  이웃범죄 예방</dc:title>
  <dc:creator>Yumin</dc:creator>
  <cp:lastModifiedBy>이웅혁</cp:lastModifiedBy>
  <cp:revision>40</cp:revision>
  <dcterms:created xsi:type="dcterms:W3CDTF">2016-10-02T09:19:11Z</dcterms:created>
  <dcterms:modified xsi:type="dcterms:W3CDTF">2019-11-21T09:20:01Z</dcterms:modified>
</cp:coreProperties>
</file>