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embeddings/oleObject1.bin" ContentType="application/vnd.openxmlformats-officedocument.oleObject"/>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71" r:id="rId4"/>
    <p:sldId id="270" r:id="rId5"/>
    <p:sldId id="258" r:id="rId6"/>
    <p:sldId id="259" r:id="rId7"/>
    <p:sldId id="260" r:id="rId8"/>
    <p:sldId id="262" r:id="rId9"/>
    <p:sldId id="263" r:id="rId10"/>
    <p:sldId id="264" r:id="rId11"/>
    <p:sldId id="265" r:id="rId12"/>
    <p:sldId id="266" r:id="rId13"/>
    <p:sldId id="267" r:id="rId14"/>
    <p:sldId id="268" r:id="rId15"/>
    <p:sldId id="269" r:id="rId16"/>
    <p:sldId id="26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404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90" d="100"/>
          <a:sy n="90" d="100"/>
        </p:scale>
        <p:origin x="-1264" y="-80"/>
      </p:cViewPr>
      <p:guideLst>
        <p:guide orient="horz" pos="528"/>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3CD67C-B35F-443D-8B83-AA03ED164DF9}" type="datetimeFigureOut">
              <a:rPr lang="en-US" smtClean="0"/>
              <a:t>2/17/16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4C7E75-A0BE-4613-9CAC-6E1326082FF1}" type="slidenum">
              <a:rPr lang="en-US" smtClean="0"/>
              <a:t>‹#›</a:t>
            </a:fld>
            <a:endParaRPr lang="en-US"/>
          </a:p>
        </p:txBody>
      </p:sp>
    </p:spTree>
    <p:extLst>
      <p:ext uri="{BB962C8B-B14F-4D97-AF65-F5344CB8AC3E}">
        <p14:creationId xmlns:p14="http://schemas.microsoft.com/office/powerpoint/2010/main" val="3018248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This figure depicts the overall relationship among the place types discussed in this session.  We differentiate among proprietary places, our particular interest, but not among proximal and pooled places.  There may be important forms of each, but we leave that to others interested in those types of places, to determine if there are useful distinctions to be made.  When we discuss comfort spaces, we will describe three types.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Repeat addresses are proprietary places with many crimes or disorder events in a time period. They maybe centers of hotspots.  If we look at all proprietary places of a single type, a few will be repeat addresses.  In this example, the photo shows a Chula Vista hotel that in 2005 was a repeat address.  The graph at the bottom is a risky facility chart.  It shows all motels in Chula Vista in 2005 and ranks them by calls for service per room (to adjust for size). So a crime site can be looked at in isolation (as a repeat address) or in the context of similar places (risky facility analysis).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Transport hubs, entertainment venues, shopping areas, high schools, jails and prisons can serve as convergent settings.  Convergent settings, unlike meeting comfort spaces (see next), are usually created to bring people together.  Offenders can capitalize on these circumstances.  </a:t>
            </a:r>
          </a:p>
          <a:p>
            <a:pPr eaLnBrk="1" hangingPunct="1"/>
            <a:endParaRPr lang="en-US" smtClean="0"/>
          </a:p>
          <a:p>
            <a:pPr eaLnBrk="1" hangingPunct="1"/>
            <a:r>
              <a:rPr lang="en-US" smtClean="0"/>
              <a:t>The left image shows a transit hub in downtown Cincinnati, Government Square. </a:t>
            </a:r>
            <a:r>
              <a:rPr lang="en-US" smtClean="0">
                <a:solidFill>
                  <a:srgbClr val="DDDDDD"/>
                </a:solidFill>
              </a:rPr>
              <a:t>Because public transportation serves school children, juveniles from all over the city come together here at particular times.  Police and employees from the transit authority monitor activities at this site.</a:t>
            </a:r>
          </a:p>
          <a:p>
            <a:pPr eaLnBrk="1" hangingPunct="1"/>
            <a:endParaRPr lang="en-US" smtClean="0">
              <a:solidFill>
                <a:srgbClr val="DDDDDD"/>
              </a:solidFill>
            </a:endParaRPr>
          </a:p>
          <a:p>
            <a:pPr eaLnBrk="1" hangingPunct="1"/>
            <a:r>
              <a:rPr lang="en-US" smtClean="0">
                <a:solidFill>
                  <a:srgbClr val="DDDDDD"/>
                </a:solidFill>
              </a:rPr>
              <a:t>Correctional institutions can also serve as convergent settings.  The right image is a screen shot from the Canadian television crime show, Trailer Park Boys.</a:t>
            </a:r>
          </a:p>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apartment building served as a comfort space for many years.  Offenders used apartments rented by their girl friends and the parking area to the rear of the building, but for the most part committed their crimes in the surrounding area.  The other example requires no explanation.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28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8565" eaLnBrk="0" hangingPunct="0">
              <a:defRPr>
                <a:solidFill>
                  <a:schemeClr val="tx1"/>
                </a:solidFill>
                <a:latin typeface="Arial" charset="0"/>
                <a:cs typeface="Arial" charset="0"/>
              </a:defRPr>
            </a:lvl1pPr>
            <a:lvl2pPr marL="734852" indent="-282635" defTabSz="918565" eaLnBrk="0" hangingPunct="0">
              <a:defRPr>
                <a:solidFill>
                  <a:schemeClr val="tx1"/>
                </a:solidFill>
                <a:latin typeface="Arial" charset="0"/>
                <a:cs typeface="Arial" charset="0"/>
              </a:defRPr>
            </a:lvl2pPr>
            <a:lvl3pPr marL="1130541" indent="-226108" defTabSz="918565" eaLnBrk="0" hangingPunct="0">
              <a:defRPr>
                <a:solidFill>
                  <a:schemeClr val="tx1"/>
                </a:solidFill>
                <a:latin typeface="Arial" charset="0"/>
                <a:cs typeface="Arial" charset="0"/>
              </a:defRPr>
            </a:lvl3pPr>
            <a:lvl4pPr marL="1582758" indent="-226108" defTabSz="918565" eaLnBrk="0" hangingPunct="0">
              <a:defRPr>
                <a:solidFill>
                  <a:schemeClr val="tx1"/>
                </a:solidFill>
                <a:latin typeface="Arial" charset="0"/>
                <a:cs typeface="Arial" charset="0"/>
              </a:defRPr>
            </a:lvl4pPr>
            <a:lvl5pPr marL="2034974" indent="-226108" defTabSz="918565" eaLnBrk="0" hangingPunct="0">
              <a:defRPr>
                <a:solidFill>
                  <a:schemeClr val="tx1"/>
                </a:solidFill>
                <a:latin typeface="Arial" charset="0"/>
                <a:cs typeface="Arial" charset="0"/>
              </a:defRPr>
            </a:lvl5pPr>
            <a:lvl6pPr marL="2487191" indent="-226108" algn="ctr" defTabSz="918565" eaLnBrk="0" fontAlgn="base" hangingPunct="0">
              <a:spcBef>
                <a:spcPct val="0"/>
              </a:spcBef>
              <a:spcAft>
                <a:spcPct val="0"/>
              </a:spcAft>
              <a:defRPr>
                <a:solidFill>
                  <a:schemeClr val="tx1"/>
                </a:solidFill>
                <a:latin typeface="Arial" charset="0"/>
                <a:cs typeface="Arial" charset="0"/>
              </a:defRPr>
            </a:lvl6pPr>
            <a:lvl7pPr marL="2939407" indent="-226108" algn="ctr" defTabSz="918565" eaLnBrk="0" fontAlgn="base" hangingPunct="0">
              <a:spcBef>
                <a:spcPct val="0"/>
              </a:spcBef>
              <a:spcAft>
                <a:spcPct val="0"/>
              </a:spcAft>
              <a:defRPr>
                <a:solidFill>
                  <a:schemeClr val="tx1"/>
                </a:solidFill>
                <a:latin typeface="Arial" charset="0"/>
                <a:cs typeface="Arial" charset="0"/>
              </a:defRPr>
            </a:lvl7pPr>
            <a:lvl8pPr marL="3391624" indent="-226108" algn="ctr" defTabSz="918565" eaLnBrk="0" fontAlgn="base" hangingPunct="0">
              <a:spcBef>
                <a:spcPct val="0"/>
              </a:spcBef>
              <a:spcAft>
                <a:spcPct val="0"/>
              </a:spcAft>
              <a:defRPr>
                <a:solidFill>
                  <a:schemeClr val="tx1"/>
                </a:solidFill>
                <a:latin typeface="Arial" charset="0"/>
                <a:cs typeface="Arial" charset="0"/>
              </a:defRPr>
            </a:lvl8pPr>
            <a:lvl9pPr marL="3843840" indent="-226108" algn="ctr" defTabSz="918565" eaLnBrk="0" fontAlgn="base" hangingPunct="0">
              <a:spcBef>
                <a:spcPct val="0"/>
              </a:spcBef>
              <a:spcAft>
                <a:spcPct val="0"/>
              </a:spcAft>
              <a:defRPr>
                <a:solidFill>
                  <a:schemeClr val="tx1"/>
                </a:solidFill>
                <a:latin typeface="Arial" charset="0"/>
                <a:cs typeface="Arial" charset="0"/>
              </a:defRPr>
            </a:lvl9pPr>
          </a:lstStyle>
          <a:p>
            <a:pPr eaLnBrk="1" hangingPunct="1"/>
            <a:fld id="{34B42E20-3EAC-4291-81F1-6A4F34D38016}" type="slidenum">
              <a:rPr lang="en-US" smtClean="0">
                <a:latin typeface="Calibri" pitchFamily="34" charset="0"/>
              </a:rPr>
              <a:pPr eaLnBrk="1" hangingPunct="1"/>
              <a:t>11</a:t>
            </a:fld>
            <a:endParaRPr lang="en-US" smtClean="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This is a general rule, not a hard and fast requirement.  Offenders’ access to convenient transportation will be important.  Offenders who can travel longer distances may have staging areas further away from crimes than offenders with limited transport.  A gang with strong rivals may be constrained where it can have its meeting places, and this might force them to meet close to crime sites.  But since staging is closely linked to an immediate crime, it makes sense that it probably needs to be closer to crime sites relative to supply and meeting places.  Security and comfort make it advantageous to have meeting and supply places at some distance from crime sites.  But as we said, these are rules of thumb, not precise predictions.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Corrupting spots may also fail to show on crime maps. Here is an example of a metal recycling facility.  Like comfort spaces, intelligence may be required to identify them.  But unlike comforts spaces, it may be possible to logically deduce suspected corrupting locations based on the crime process, e.g., all that copper must go somewhere that can handle it.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8565" eaLnBrk="0" hangingPunct="0">
              <a:defRPr>
                <a:solidFill>
                  <a:schemeClr val="tx1"/>
                </a:solidFill>
                <a:latin typeface="Arial" charset="0"/>
                <a:cs typeface="Arial" charset="0"/>
              </a:defRPr>
            </a:lvl1pPr>
            <a:lvl2pPr marL="734852" indent="-282635" defTabSz="918565" eaLnBrk="0" hangingPunct="0">
              <a:defRPr>
                <a:solidFill>
                  <a:schemeClr val="tx1"/>
                </a:solidFill>
                <a:latin typeface="Arial" charset="0"/>
                <a:cs typeface="Arial" charset="0"/>
              </a:defRPr>
            </a:lvl2pPr>
            <a:lvl3pPr marL="1130541" indent="-226108" defTabSz="918565" eaLnBrk="0" hangingPunct="0">
              <a:defRPr>
                <a:solidFill>
                  <a:schemeClr val="tx1"/>
                </a:solidFill>
                <a:latin typeface="Arial" charset="0"/>
                <a:cs typeface="Arial" charset="0"/>
              </a:defRPr>
            </a:lvl3pPr>
            <a:lvl4pPr marL="1582758" indent="-226108" defTabSz="918565" eaLnBrk="0" hangingPunct="0">
              <a:defRPr>
                <a:solidFill>
                  <a:schemeClr val="tx1"/>
                </a:solidFill>
                <a:latin typeface="Arial" charset="0"/>
                <a:cs typeface="Arial" charset="0"/>
              </a:defRPr>
            </a:lvl4pPr>
            <a:lvl5pPr marL="2034974" indent="-226108" defTabSz="918565" eaLnBrk="0" hangingPunct="0">
              <a:defRPr>
                <a:solidFill>
                  <a:schemeClr val="tx1"/>
                </a:solidFill>
                <a:latin typeface="Arial" charset="0"/>
                <a:cs typeface="Arial" charset="0"/>
              </a:defRPr>
            </a:lvl5pPr>
            <a:lvl6pPr marL="2487191" indent="-226108" algn="ctr" defTabSz="918565" eaLnBrk="0" fontAlgn="base" hangingPunct="0">
              <a:spcBef>
                <a:spcPct val="0"/>
              </a:spcBef>
              <a:spcAft>
                <a:spcPct val="0"/>
              </a:spcAft>
              <a:defRPr>
                <a:solidFill>
                  <a:schemeClr val="tx1"/>
                </a:solidFill>
                <a:latin typeface="Arial" charset="0"/>
                <a:cs typeface="Arial" charset="0"/>
              </a:defRPr>
            </a:lvl6pPr>
            <a:lvl7pPr marL="2939407" indent="-226108" algn="ctr" defTabSz="918565" eaLnBrk="0" fontAlgn="base" hangingPunct="0">
              <a:spcBef>
                <a:spcPct val="0"/>
              </a:spcBef>
              <a:spcAft>
                <a:spcPct val="0"/>
              </a:spcAft>
              <a:defRPr>
                <a:solidFill>
                  <a:schemeClr val="tx1"/>
                </a:solidFill>
                <a:latin typeface="Arial" charset="0"/>
                <a:cs typeface="Arial" charset="0"/>
              </a:defRPr>
            </a:lvl7pPr>
            <a:lvl8pPr marL="3391624" indent="-226108" algn="ctr" defTabSz="918565" eaLnBrk="0" fontAlgn="base" hangingPunct="0">
              <a:spcBef>
                <a:spcPct val="0"/>
              </a:spcBef>
              <a:spcAft>
                <a:spcPct val="0"/>
              </a:spcAft>
              <a:defRPr>
                <a:solidFill>
                  <a:schemeClr val="tx1"/>
                </a:solidFill>
                <a:latin typeface="Arial" charset="0"/>
                <a:cs typeface="Arial" charset="0"/>
              </a:defRPr>
            </a:lvl8pPr>
            <a:lvl9pPr marL="3843840" indent="-226108" algn="ctr" defTabSz="918565" eaLnBrk="0" fontAlgn="base" hangingPunct="0">
              <a:spcBef>
                <a:spcPct val="0"/>
              </a:spcBef>
              <a:spcAft>
                <a:spcPct val="0"/>
              </a:spcAft>
              <a:defRPr>
                <a:solidFill>
                  <a:schemeClr val="tx1"/>
                </a:solidFill>
                <a:latin typeface="Arial" charset="0"/>
                <a:cs typeface="Arial" charset="0"/>
              </a:defRPr>
            </a:lvl9pPr>
          </a:lstStyle>
          <a:p>
            <a:pPr eaLnBrk="1" hangingPunct="1"/>
            <a:fld id="{677107B0-8348-4534-9A15-3237900C1DC5}" type="slidenum">
              <a:rPr lang="en-US" smtClean="0">
                <a:latin typeface="Calibri" pitchFamily="34" charset="0"/>
              </a:rPr>
              <a:pPr eaLnBrk="1" hangingPunct="1"/>
              <a:t>14</a:t>
            </a:fld>
            <a:endParaRPr lang="en-US" smtClean="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3796" name="Slide Number Placeholder 3"/>
          <p:cNvSpPr txBox="1">
            <a:spLocks noGrp="1"/>
          </p:cNvSpPr>
          <p:nvPr/>
        </p:nvSpPr>
        <p:spPr bwMode="auto">
          <a:xfrm>
            <a:off x="3885409" y="8684926"/>
            <a:ext cx="2971009"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42" tIns="45971" rIns="91942" bIns="45971" anchor="b"/>
          <a:lstStyle>
            <a:lvl1pPr defTabSz="928688" eaLnBrk="0" hangingPunct="0">
              <a:defRPr>
                <a:solidFill>
                  <a:schemeClr val="tx1"/>
                </a:solidFill>
                <a:latin typeface="Arial" charset="0"/>
                <a:cs typeface="Arial" charset="0"/>
              </a:defRPr>
            </a:lvl1pPr>
            <a:lvl2pPr marL="742950" indent="-285750" defTabSz="928688" eaLnBrk="0" hangingPunct="0">
              <a:defRPr>
                <a:solidFill>
                  <a:schemeClr val="tx1"/>
                </a:solidFill>
                <a:latin typeface="Arial" charset="0"/>
                <a:cs typeface="Arial" charset="0"/>
              </a:defRPr>
            </a:lvl2pPr>
            <a:lvl3pPr marL="1143000" indent="-228600" defTabSz="928688" eaLnBrk="0" hangingPunct="0">
              <a:defRPr>
                <a:solidFill>
                  <a:schemeClr val="tx1"/>
                </a:solidFill>
                <a:latin typeface="Arial" charset="0"/>
                <a:cs typeface="Arial" charset="0"/>
              </a:defRPr>
            </a:lvl3pPr>
            <a:lvl4pPr marL="1600200" indent="-228600" defTabSz="928688" eaLnBrk="0" hangingPunct="0">
              <a:defRPr>
                <a:solidFill>
                  <a:schemeClr val="tx1"/>
                </a:solidFill>
                <a:latin typeface="Arial" charset="0"/>
                <a:cs typeface="Arial" charset="0"/>
              </a:defRPr>
            </a:lvl4pPr>
            <a:lvl5pPr marL="2057400" indent="-228600" defTabSz="928688" eaLnBrk="0" hangingPunct="0">
              <a:defRPr>
                <a:solidFill>
                  <a:schemeClr val="tx1"/>
                </a:solidFill>
                <a:latin typeface="Arial" charset="0"/>
                <a:cs typeface="Arial" charset="0"/>
              </a:defRPr>
            </a:lvl5pPr>
            <a:lvl6pPr marL="2514600" indent="-228600" algn="ctr" defTabSz="928688" eaLnBrk="0" fontAlgn="base" hangingPunct="0">
              <a:spcBef>
                <a:spcPct val="0"/>
              </a:spcBef>
              <a:spcAft>
                <a:spcPct val="0"/>
              </a:spcAft>
              <a:defRPr>
                <a:solidFill>
                  <a:schemeClr val="tx1"/>
                </a:solidFill>
                <a:latin typeface="Arial" charset="0"/>
                <a:cs typeface="Arial" charset="0"/>
              </a:defRPr>
            </a:lvl6pPr>
            <a:lvl7pPr marL="2971800" indent="-228600" algn="ctr" defTabSz="928688" eaLnBrk="0" fontAlgn="base" hangingPunct="0">
              <a:spcBef>
                <a:spcPct val="0"/>
              </a:spcBef>
              <a:spcAft>
                <a:spcPct val="0"/>
              </a:spcAft>
              <a:defRPr>
                <a:solidFill>
                  <a:schemeClr val="tx1"/>
                </a:solidFill>
                <a:latin typeface="Arial" charset="0"/>
                <a:cs typeface="Arial" charset="0"/>
              </a:defRPr>
            </a:lvl7pPr>
            <a:lvl8pPr marL="3429000" indent="-228600" algn="ctr" defTabSz="928688" eaLnBrk="0" fontAlgn="base" hangingPunct="0">
              <a:spcBef>
                <a:spcPct val="0"/>
              </a:spcBef>
              <a:spcAft>
                <a:spcPct val="0"/>
              </a:spcAft>
              <a:defRPr>
                <a:solidFill>
                  <a:schemeClr val="tx1"/>
                </a:solidFill>
                <a:latin typeface="Arial" charset="0"/>
                <a:cs typeface="Arial" charset="0"/>
              </a:defRPr>
            </a:lvl8pPr>
            <a:lvl9pPr marL="3886200" indent="-228600" algn="ctr" defTabSz="928688" eaLnBrk="0" fontAlgn="base" hangingPunct="0">
              <a:spcBef>
                <a:spcPct val="0"/>
              </a:spcBef>
              <a:spcAft>
                <a:spcPct val="0"/>
              </a:spcAft>
              <a:defRPr>
                <a:solidFill>
                  <a:schemeClr val="tx1"/>
                </a:solidFill>
                <a:latin typeface="Arial" charset="0"/>
                <a:cs typeface="Arial" charset="0"/>
              </a:defRPr>
            </a:lvl9pPr>
          </a:lstStyle>
          <a:p>
            <a:pPr algn="r" eaLnBrk="1" hangingPunct="1"/>
            <a:fld id="{AE221EB0-9DED-4868-B986-23EF2F2975F4}" type="slidenum">
              <a:rPr lang="en-US" sz="1200">
                <a:latin typeface="Calibri" pitchFamily="34" charset="0"/>
              </a:rPr>
              <a:pPr algn="r" eaLnBrk="1" hangingPunct="1"/>
              <a:t>15</a:t>
            </a:fld>
            <a:endParaRPr lang="en-US" sz="1200">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0B47FDE-8610-488D-8C37-CA63958D8570}" type="datetimeFigureOut">
              <a:rPr lang="en-US" smtClean="0"/>
              <a:t>2/17/16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52E4BF-856F-4CC1-A5E3-C772338BC8E6}" type="slidenum">
              <a:rPr lang="en-US" smtClean="0"/>
              <a:t>‹#›</a:t>
            </a:fld>
            <a:endParaRPr lang="en-US"/>
          </a:p>
        </p:txBody>
      </p:sp>
    </p:spTree>
    <p:extLst>
      <p:ext uri="{BB962C8B-B14F-4D97-AF65-F5344CB8AC3E}">
        <p14:creationId xmlns:p14="http://schemas.microsoft.com/office/powerpoint/2010/main" val="3101839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B47FDE-8610-488D-8C37-CA63958D8570}" type="datetimeFigureOut">
              <a:rPr lang="en-US" smtClean="0"/>
              <a:t>2/17/16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52E4BF-856F-4CC1-A5E3-C772338BC8E6}" type="slidenum">
              <a:rPr lang="en-US" smtClean="0"/>
              <a:t>‹#›</a:t>
            </a:fld>
            <a:endParaRPr lang="en-US"/>
          </a:p>
        </p:txBody>
      </p:sp>
    </p:spTree>
    <p:extLst>
      <p:ext uri="{BB962C8B-B14F-4D97-AF65-F5344CB8AC3E}">
        <p14:creationId xmlns:p14="http://schemas.microsoft.com/office/powerpoint/2010/main" val="6968468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B47FDE-8610-488D-8C37-CA63958D8570}" type="datetimeFigureOut">
              <a:rPr lang="en-US" smtClean="0"/>
              <a:t>2/17/16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52E4BF-856F-4CC1-A5E3-C772338BC8E6}" type="slidenum">
              <a:rPr lang="en-US" smtClean="0"/>
              <a:t>‹#›</a:t>
            </a:fld>
            <a:endParaRPr lang="en-US"/>
          </a:p>
        </p:txBody>
      </p:sp>
    </p:spTree>
    <p:extLst>
      <p:ext uri="{BB962C8B-B14F-4D97-AF65-F5344CB8AC3E}">
        <p14:creationId xmlns:p14="http://schemas.microsoft.com/office/powerpoint/2010/main" val="1923088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0B47FDE-8610-488D-8C37-CA63958D8570}" type="datetimeFigureOut">
              <a:rPr lang="en-US" smtClean="0"/>
              <a:t>2/17/16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52E4BF-856F-4CC1-A5E3-C772338BC8E6}" type="slidenum">
              <a:rPr lang="en-US" smtClean="0"/>
              <a:t>‹#›</a:t>
            </a:fld>
            <a:endParaRPr lang="en-US"/>
          </a:p>
        </p:txBody>
      </p:sp>
    </p:spTree>
    <p:extLst>
      <p:ext uri="{BB962C8B-B14F-4D97-AF65-F5344CB8AC3E}">
        <p14:creationId xmlns:p14="http://schemas.microsoft.com/office/powerpoint/2010/main" val="3865689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0B47FDE-8610-488D-8C37-CA63958D8570}" type="datetimeFigureOut">
              <a:rPr lang="en-US" smtClean="0"/>
              <a:t>2/17/16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52E4BF-856F-4CC1-A5E3-C772338BC8E6}" type="slidenum">
              <a:rPr lang="en-US" smtClean="0"/>
              <a:t>‹#›</a:t>
            </a:fld>
            <a:endParaRPr lang="en-US"/>
          </a:p>
        </p:txBody>
      </p:sp>
    </p:spTree>
    <p:extLst>
      <p:ext uri="{BB962C8B-B14F-4D97-AF65-F5344CB8AC3E}">
        <p14:creationId xmlns:p14="http://schemas.microsoft.com/office/powerpoint/2010/main" val="3290593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0B47FDE-8610-488D-8C37-CA63958D8570}" type="datetimeFigureOut">
              <a:rPr lang="en-US" smtClean="0"/>
              <a:t>2/17/16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52E4BF-856F-4CC1-A5E3-C772338BC8E6}" type="slidenum">
              <a:rPr lang="en-US" smtClean="0"/>
              <a:t>‹#›</a:t>
            </a:fld>
            <a:endParaRPr lang="en-US"/>
          </a:p>
        </p:txBody>
      </p:sp>
    </p:spTree>
    <p:extLst>
      <p:ext uri="{BB962C8B-B14F-4D97-AF65-F5344CB8AC3E}">
        <p14:creationId xmlns:p14="http://schemas.microsoft.com/office/powerpoint/2010/main" val="1231693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B47FDE-8610-488D-8C37-CA63958D8570}" type="datetimeFigureOut">
              <a:rPr lang="en-US" smtClean="0"/>
              <a:t>2/17/16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52E4BF-856F-4CC1-A5E3-C772338BC8E6}" type="slidenum">
              <a:rPr lang="en-US" smtClean="0"/>
              <a:t>‹#›</a:t>
            </a:fld>
            <a:endParaRPr lang="en-US"/>
          </a:p>
        </p:txBody>
      </p:sp>
    </p:spTree>
    <p:extLst>
      <p:ext uri="{BB962C8B-B14F-4D97-AF65-F5344CB8AC3E}">
        <p14:creationId xmlns:p14="http://schemas.microsoft.com/office/powerpoint/2010/main" val="3652759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B47FDE-8610-488D-8C37-CA63958D8570}" type="datetimeFigureOut">
              <a:rPr lang="en-US" smtClean="0"/>
              <a:t>2/17/16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52E4BF-856F-4CC1-A5E3-C772338BC8E6}" type="slidenum">
              <a:rPr lang="en-US" smtClean="0"/>
              <a:t>‹#›</a:t>
            </a:fld>
            <a:endParaRPr lang="en-US"/>
          </a:p>
        </p:txBody>
      </p:sp>
    </p:spTree>
    <p:extLst>
      <p:ext uri="{BB962C8B-B14F-4D97-AF65-F5344CB8AC3E}">
        <p14:creationId xmlns:p14="http://schemas.microsoft.com/office/powerpoint/2010/main" val="1961938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B47FDE-8610-488D-8C37-CA63958D8570}" type="datetimeFigureOut">
              <a:rPr lang="en-US" smtClean="0"/>
              <a:t>2/17/16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52E4BF-856F-4CC1-A5E3-C772338BC8E6}" type="slidenum">
              <a:rPr lang="en-US" smtClean="0"/>
              <a:t>‹#›</a:t>
            </a:fld>
            <a:endParaRPr lang="en-US"/>
          </a:p>
        </p:txBody>
      </p:sp>
    </p:spTree>
    <p:extLst>
      <p:ext uri="{BB962C8B-B14F-4D97-AF65-F5344CB8AC3E}">
        <p14:creationId xmlns:p14="http://schemas.microsoft.com/office/powerpoint/2010/main" val="2293709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B47FDE-8610-488D-8C37-CA63958D8570}" type="datetimeFigureOut">
              <a:rPr lang="en-US" smtClean="0"/>
              <a:t>2/17/16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52E4BF-856F-4CC1-A5E3-C772338BC8E6}" type="slidenum">
              <a:rPr lang="en-US" smtClean="0"/>
              <a:t>‹#›</a:t>
            </a:fld>
            <a:endParaRPr lang="en-US"/>
          </a:p>
        </p:txBody>
      </p:sp>
    </p:spTree>
    <p:extLst>
      <p:ext uri="{BB962C8B-B14F-4D97-AF65-F5344CB8AC3E}">
        <p14:creationId xmlns:p14="http://schemas.microsoft.com/office/powerpoint/2010/main" val="2597645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B47FDE-8610-488D-8C37-CA63958D8570}" type="datetimeFigureOut">
              <a:rPr lang="en-US" smtClean="0"/>
              <a:t>2/17/16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52E4BF-856F-4CC1-A5E3-C772338BC8E6}" type="slidenum">
              <a:rPr lang="en-US" smtClean="0"/>
              <a:t>‹#›</a:t>
            </a:fld>
            <a:endParaRPr lang="en-US"/>
          </a:p>
        </p:txBody>
      </p:sp>
    </p:spTree>
    <p:extLst>
      <p:ext uri="{BB962C8B-B14F-4D97-AF65-F5344CB8AC3E}">
        <p14:creationId xmlns:p14="http://schemas.microsoft.com/office/powerpoint/2010/main" val="349904147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B47FDE-8610-488D-8C37-CA63958D8570}" type="datetimeFigureOut">
              <a:rPr lang="en-US" smtClean="0"/>
              <a:t>2/17/16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52E4BF-856F-4CC1-A5E3-C772338BC8E6}" type="slidenum">
              <a:rPr lang="en-US" smtClean="0"/>
              <a:t>‹#›</a:t>
            </a:fld>
            <a:endParaRPr lang="en-US"/>
          </a:p>
        </p:txBody>
      </p:sp>
    </p:spTree>
    <p:extLst>
      <p:ext uri="{BB962C8B-B14F-4D97-AF65-F5344CB8AC3E}">
        <p14:creationId xmlns:p14="http://schemas.microsoft.com/office/powerpoint/2010/main" val="35088265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1.bin"/><Relationship Id="rId5" Type="http://schemas.openxmlformats.org/officeDocument/2006/relationships/image" Target="../media/image1.png"/><Relationship Id="rId6" Type="http://schemas.openxmlformats.org/officeDocument/2006/relationships/image" Target="../media/image2.wmf"/><Relationship Id="rId1" Type="http://schemas.openxmlformats.org/officeDocument/2006/relationships/vmlDrawing" Target="../drawings/vmlDrawing1.vml"/><Relationship Id="rId2"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eg"/><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3" Type="http://schemas.openxmlformats.org/officeDocument/2006/relationships/hyperlink" Target="http://www.callthiele.com/warning-watchdog.htm" TargetMode="External"/><Relationship Id="rId4" Type="http://schemas.openxmlformats.org/officeDocument/2006/relationships/image" Target="../media/image9.jpeg"/><Relationship Id="rId5" Type="http://schemas.openxmlformats.org/officeDocument/2006/relationships/image" Target="../media/image10.jpeg"/><Relationship Id="rId6" Type="http://schemas.openxmlformats.org/officeDocument/2006/relationships/hyperlink" Target="http://mareinet.com/wp/wp-content/uploads/DSCN3822.jpg" TargetMode="External"/><Relationship Id="rId7" Type="http://schemas.openxmlformats.org/officeDocument/2006/relationships/image" Target="../media/image11.jpeg"/><Relationship Id="rId8" Type="http://schemas.openxmlformats.org/officeDocument/2006/relationships/image" Target="../media/image12.jpeg"/><Relationship Id="rId9" Type="http://schemas.openxmlformats.org/officeDocument/2006/relationships/image" Target="../media/image13.jpeg"/><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11" Type="http://schemas.openxmlformats.org/officeDocument/2006/relationships/image" Target="../media/image7.png"/><Relationship Id="rId12" Type="http://schemas.openxmlformats.org/officeDocument/2006/relationships/image" Target="../media/image15.jpeg"/><Relationship Id="rId13" Type="http://schemas.openxmlformats.org/officeDocument/2006/relationships/image" Target="../media/image16.png"/><Relationship Id="rId14" Type="http://schemas.openxmlformats.org/officeDocument/2006/relationships/image" Target="../media/image17.png"/><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hyperlink" Target="http://www.callthiele.com/warning-watchdog.htm" TargetMode="External"/><Relationship Id="rId4" Type="http://schemas.openxmlformats.org/officeDocument/2006/relationships/image" Target="../media/image9.jpeg"/><Relationship Id="rId5" Type="http://schemas.openxmlformats.org/officeDocument/2006/relationships/image" Target="../media/image10.jpeg"/><Relationship Id="rId6" Type="http://schemas.openxmlformats.org/officeDocument/2006/relationships/hyperlink" Target="http://mareinet.com/wp/wp-content/uploads/DSCN3822.jpg" TargetMode="External"/><Relationship Id="rId7" Type="http://schemas.openxmlformats.org/officeDocument/2006/relationships/image" Target="../media/image11.jpeg"/><Relationship Id="rId8" Type="http://schemas.openxmlformats.org/officeDocument/2006/relationships/image" Target="../media/image12.jpeg"/><Relationship Id="rId9" Type="http://schemas.openxmlformats.org/officeDocument/2006/relationships/image" Target="../media/image13.jpeg"/><Relationship Id="rId10"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Discovery of Places</a:t>
            </a:r>
            <a:endParaRPr lang="en-US" dirty="0"/>
          </a:p>
        </p:txBody>
      </p:sp>
      <p:sp>
        <p:nvSpPr>
          <p:cNvPr id="3" name="Subtitle 2"/>
          <p:cNvSpPr>
            <a:spLocks noGrp="1"/>
          </p:cNvSpPr>
          <p:nvPr>
            <p:ph type="subTitle" idx="1"/>
          </p:nvPr>
        </p:nvSpPr>
        <p:spPr/>
        <p:txBody>
          <a:bodyPr/>
          <a:lstStyle/>
          <a:p>
            <a:r>
              <a:rPr lang="en-US" dirty="0" smtClean="0"/>
              <a:t>John E. Eck</a:t>
            </a:r>
          </a:p>
          <a:p>
            <a:r>
              <a:rPr lang="en-US" dirty="0" smtClean="0"/>
              <a:t>Applied Crime Prevention</a:t>
            </a:r>
            <a:endParaRPr lang="en-US" dirty="0"/>
          </a:p>
        </p:txBody>
      </p:sp>
    </p:spTree>
    <p:extLst>
      <p:ext uri="{BB962C8B-B14F-4D97-AF65-F5344CB8AC3E}">
        <p14:creationId xmlns:p14="http://schemas.microsoft.com/office/powerpoint/2010/main" val="236250944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ight Arrow 18"/>
          <p:cNvSpPr/>
          <p:nvPr/>
        </p:nvSpPr>
        <p:spPr>
          <a:xfrm rot="2419161">
            <a:off x="2392691" y="4470412"/>
            <a:ext cx="4219914" cy="283083"/>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3972605" y="1581147"/>
            <a:ext cx="3811358" cy="3880757"/>
          </a:xfrm>
          <a:prstGeom prst="ellipse">
            <a:avLst/>
          </a:prstGeom>
          <a:solidFill>
            <a:srgbClr val="0FDF1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472667" y="2081891"/>
            <a:ext cx="2811234" cy="2846615"/>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906735" y="2585356"/>
            <a:ext cx="1943099" cy="1839686"/>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5252357" y="2890156"/>
            <a:ext cx="1251856" cy="1230086"/>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5540828" y="3178628"/>
            <a:ext cx="674914" cy="653143"/>
          </a:xfrm>
          <a:prstGeom prst="ellips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p:cNvSpPr/>
          <p:nvPr/>
        </p:nvSpPr>
        <p:spPr>
          <a:xfrm>
            <a:off x="5540828" y="1581148"/>
            <a:ext cx="1417864" cy="3695702"/>
          </a:xfrm>
          <a:custGeom>
            <a:avLst/>
            <a:gdLst>
              <a:gd name="connsiteX0" fmla="*/ 0 w 1349829"/>
              <a:gd name="connsiteY0" fmla="*/ 0 h 2906485"/>
              <a:gd name="connsiteX1" fmla="*/ 97972 w 1349829"/>
              <a:gd name="connsiteY1" fmla="*/ 881742 h 2906485"/>
              <a:gd name="connsiteX2" fmla="*/ 446315 w 1349829"/>
              <a:gd name="connsiteY2" fmla="*/ 1654628 h 2906485"/>
              <a:gd name="connsiteX3" fmla="*/ 1349829 w 1349829"/>
              <a:gd name="connsiteY3" fmla="*/ 2906485 h 2906485"/>
              <a:gd name="connsiteX4" fmla="*/ 1349829 w 1349829"/>
              <a:gd name="connsiteY4" fmla="*/ 2906485 h 2906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9829" h="2906485">
                <a:moveTo>
                  <a:pt x="0" y="0"/>
                </a:moveTo>
                <a:cubicBezTo>
                  <a:pt x="11793" y="302985"/>
                  <a:pt x="23586" y="605971"/>
                  <a:pt x="97972" y="881742"/>
                </a:cubicBezTo>
                <a:cubicBezTo>
                  <a:pt x="172358" y="1157513"/>
                  <a:pt x="237672" y="1317171"/>
                  <a:pt x="446315" y="1654628"/>
                </a:cubicBezTo>
                <a:cubicBezTo>
                  <a:pt x="654958" y="1992085"/>
                  <a:pt x="1349829" y="2906485"/>
                  <a:pt x="1349829" y="2906485"/>
                </a:cubicBezTo>
                <a:lnTo>
                  <a:pt x="1349829" y="2906485"/>
                </a:lnTo>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rot="20335541">
            <a:off x="6203996" y="687154"/>
            <a:ext cx="2465579" cy="4811486"/>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Line Callout 2 11"/>
          <p:cNvSpPr/>
          <p:nvPr/>
        </p:nvSpPr>
        <p:spPr>
          <a:xfrm>
            <a:off x="772886" y="1885948"/>
            <a:ext cx="2264228" cy="391886"/>
          </a:xfrm>
          <a:prstGeom prst="borderCallout2">
            <a:avLst>
              <a:gd name="adj1" fmla="val 48956"/>
              <a:gd name="adj2" fmla="val 101191"/>
              <a:gd name="adj3" fmla="val 51734"/>
              <a:gd name="adj4" fmla="val 181204"/>
              <a:gd name="adj5" fmla="val 363430"/>
              <a:gd name="adj6" fmla="val 219244"/>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lumMod val="95000"/>
                    <a:lumOff val="5000"/>
                  </a:schemeClr>
                </a:solidFill>
              </a:rPr>
              <a:t>Central Business District</a:t>
            </a:r>
            <a:endParaRPr lang="en-US" sz="1400" dirty="0">
              <a:solidFill>
                <a:schemeClr val="tx1">
                  <a:lumMod val="95000"/>
                  <a:lumOff val="5000"/>
                </a:schemeClr>
              </a:solidFill>
            </a:endParaRPr>
          </a:p>
        </p:txBody>
      </p:sp>
      <p:sp>
        <p:nvSpPr>
          <p:cNvPr id="14" name="Line Callout 2 13"/>
          <p:cNvSpPr/>
          <p:nvPr/>
        </p:nvSpPr>
        <p:spPr>
          <a:xfrm>
            <a:off x="772886" y="2541814"/>
            <a:ext cx="2264228" cy="832757"/>
          </a:xfrm>
          <a:prstGeom prst="borderCallout2">
            <a:avLst>
              <a:gd name="adj1" fmla="val 48956"/>
              <a:gd name="adj2" fmla="val 101191"/>
              <a:gd name="adj3" fmla="val 51734"/>
              <a:gd name="adj4" fmla="val 181204"/>
              <a:gd name="adj5" fmla="val 111959"/>
              <a:gd name="adj6" fmla="val 204341"/>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lumMod val="95000"/>
                    <a:lumOff val="5000"/>
                  </a:schemeClr>
                </a:solidFill>
              </a:rPr>
              <a:t>Transition Zone</a:t>
            </a:r>
          </a:p>
          <a:p>
            <a:pPr marL="285750" indent="-285750">
              <a:buFont typeface="Arial" pitchFamily="34" charset="0"/>
              <a:buChar char="•"/>
            </a:pPr>
            <a:r>
              <a:rPr lang="en-US" sz="1400" dirty="0" smtClean="0">
                <a:solidFill>
                  <a:schemeClr val="tx1">
                    <a:lumMod val="95000"/>
                    <a:lumOff val="5000"/>
                  </a:schemeClr>
                </a:solidFill>
              </a:rPr>
              <a:t>Unmaintained housing</a:t>
            </a:r>
          </a:p>
          <a:p>
            <a:pPr marL="285750" indent="-285750">
              <a:buFont typeface="Arial" pitchFamily="34" charset="0"/>
              <a:buChar char="•"/>
            </a:pPr>
            <a:r>
              <a:rPr lang="en-US" sz="1400" dirty="0" smtClean="0">
                <a:solidFill>
                  <a:schemeClr val="tx1">
                    <a:lumMod val="95000"/>
                    <a:lumOff val="5000"/>
                  </a:schemeClr>
                </a:solidFill>
              </a:rPr>
              <a:t>Factories</a:t>
            </a:r>
          </a:p>
          <a:p>
            <a:pPr marL="285750" indent="-285750">
              <a:buFont typeface="Arial" pitchFamily="34" charset="0"/>
              <a:buChar char="•"/>
            </a:pPr>
            <a:r>
              <a:rPr lang="en-US" sz="1400" dirty="0" smtClean="0">
                <a:solidFill>
                  <a:schemeClr val="tx1">
                    <a:lumMod val="95000"/>
                    <a:lumOff val="5000"/>
                  </a:schemeClr>
                </a:solidFill>
              </a:rPr>
              <a:t>Abandoned buildings</a:t>
            </a:r>
            <a:endParaRPr lang="en-US" sz="1400" dirty="0">
              <a:solidFill>
                <a:schemeClr val="tx1">
                  <a:lumMod val="95000"/>
                  <a:lumOff val="5000"/>
                </a:schemeClr>
              </a:solidFill>
            </a:endParaRPr>
          </a:p>
        </p:txBody>
      </p:sp>
      <p:sp>
        <p:nvSpPr>
          <p:cNvPr id="15" name="Line Callout 2 14"/>
          <p:cNvSpPr/>
          <p:nvPr/>
        </p:nvSpPr>
        <p:spPr>
          <a:xfrm>
            <a:off x="772886" y="3635828"/>
            <a:ext cx="2264228" cy="391886"/>
          </a:xfrm>
          <a:prstGeom prst="borderCallout2">
            <a:avLst>
              <a:gd name="adj1" fmla="val 48956"/>
              <a:gd name="adj2" fmla="val 101191"/>
              <a:gd name="adj3" fmla="val 54512"/>
              <a:gd name="adj4" fmla="val 101396"/>
              <a:gd name="adj5" fmla="val 57875"/>
              <a:gd name="adj6" fmla="val 190398"/>
            </a:avLst>
          </a:prstGeom>
          <a:solidFill>
            <a:srgbClr val="F4771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lumMod val="95000"/>
                    <a:lumOff val="5000"/>
                  </a:schemeClr>
                </a:solidFill>
              </a:rPr>
              <a:t>Working Class Zone</a:t>
            </a:r>
          </a:p>
          <a:p>
            <a:pPr marL="285750" indent="-285750" algn="ctr">
              <a:buFont typeface="Arial" pitchFamily="34" charset="0"/>
              <a:buChar char="•"/>
            </a:pPr>
            <a:r>
              <a:rPr lang="en-US" sz="1400" dirty="0" smtClean="0">
                <a:solidFill>
                  <a:schemeClr val="tx1">
                    <a:lumMod val="95000"/>
                    <a:lumOff val="5000"/>
                  </a:schemeClr>
                </a:solidFill>
              </a:rPr>
              <a:t>Single family apartments</a:t>
            </a:r>
            <a:endParaRPr lang="en-US" sz="1400" dirty="0">
              <a:solidFill>
                <a:schemeClr val="tx1">
                  <a:lumMod val="95000"/>
                  <a:lumOff val="5000"/>
                </a:schemeClr>
              </a:solidFill>
            </a:endParaRPr>
          </a:p>
        </p:txBody>
      </p:sp>
      <p:sp>
        <p:nvSpPr>
          <p:cNvPr id="16" name="Line Callout 2 15"/>
          <p:cNvSpPr/>
          <p:nvPr/>
        </p:nvSpPr>
        <p:spPr>
          <a:xfrm>
            <a:off x="772886" y="4343400"/>
            <a:ext cx="2264228" cy="391886"/>
          </a:xfrm>
          <a:prstGeom prst="borderCallout2">
            <a:avLst>
              <a:gd name="adj1" fmla="val 48956"/>
              <a:gd name="adj2" fmla="val 101191"/>
              <a:gd name="adj3" fmla="val 48956"/>
              <a:gd name="adj4" fmla="val 161012"/>
              <a:gd name="adj5" fmla="val -28237"/>
              <a:gd name="adj6" fmla="val 185109"/>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lumMod val="95000"/>
                    <a:lumOff val="5000"/>
                  </a:schemeClr>
                </a:solidFill>
              </a:rPr>
              <a:t>Residential Zone</a:t>
            </a:r>
          </a:p>
          <a:p>
            <a:pPr marL="285750" indent="-285750">
              <a:buFont typeface="Arial" pitchFamily="34" charset="0"/>
              <a:buChar char="•"/>
            </a:pPr>
            <a:r>
              <a:rPr lang="en-US" sz="1400" dirty="0" smtClean="0">
                <a:solidFill>
                  <a:schemeClr val="tx1">
                    <a:lumMod val="95000"/>
                    <a:lumOff val="5000"/>
                  </a:schemeClr>
                </a:solidFill>
              </a:rPr>
              <a:t>Single family homes</a:t>
            </a:r>
            <a:endParaRPr lang="en-US" sz="1400" dirty="0">
              <a:solidFill>
                <a:schemeClr val="tx1">
                  <a:lumMod val="95000"/>
                  <a:lumOff val="5000"/>
                </a:schemeClr>
              </a:solidFill>
            </a:endParaRPr>
          </a:p>
        </p:txBody>
      </p:sp>
      <p:sp>
        <p:nvSpPr>
          <p:cNvPr id="17" name="Line Callout 2 16"/>
          <p:cNvSpPr/>
          <p:nvPr/>
        </p:nvSpPr>
        <p:spPr>
          <a:xfrm>
            <a:off x="772886" y="5080907"/>
            <a:ext cx="2264228" cy="391886"/>
          </a:xfrm>
          <a:prstGeom prst="borderCallout2">
            <a:avLst>
              <a:gd name="adj1" fmla="val 48956"/>
              <a:gd name="adj2" fmla="val 101191"/>
              <a:gd name="adj3" fmla="val 48956"/>
              <a:gd name="adj4" fmla="val 161012"/>
              <a:gd name="adj5" fmla="val -28237"/>
              <a:gd name="adj6" fmla="val 185109"/>
            </a:avLst>
          </a:prstGeom>
          <a:solidFill>
            <a:srgbClr val="0FDF1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lumMod val="95000"/>
                    <a:lumOff val="5000"/>
                  </a:schemeClr>
                </a:solidFill>
              </a:rPr>
              <a:t>Commuter Zone</a:t>
            </a:r>
          </a:p>
          <a:p>
            <a:pPr marL="285750" indent="-285750">
              <a:buFont typeface="Arial" pitchFamily="34" charset="0"/>
              <a:buChar char="•"/>
            </a:pPr>
            <a:r>
              <a:rPr lang="en-US" sz="1400" dirty="0" smtClean="0">
                <a:solidFill>
                  <a:schemeClr val="tx1">
                    <a:lumMod val="95000"/>
                    <a:lumOff val="5000"/>
                  </a:schemeClr>
                </a:solidFill>
              </a:rPr>
              <a:t>Suburbs</a:t>
            </a:r>
            <a:endParaRPr lang="en-US" sz="1400" dirty="0">
              <a:solidFill>
                <a:schemeClr val="tx1">
                  <a:lumMod val="95000"/>
                  <a:lumOff val="5000"/>
                </a:schemeClr>
              </a:solidFill>
            </a:endParaRPr>
          </a:p>
        </p:txBody>
      </p:sp>
      <p:sp>
        <p:nvSpPr>
          <p:cNvPr id="18" name="TextBox 17"/>
          <p:cNvSpPr txBox="1"/>
          <p:nvPr/>
        </p:nvSpPr>
        <p:spPr>
          <a:xfrm>
            <a:off x="5006752" y="5900448"/>
            <a:ext cx="3695755" cy="646331"/>
          </a:xfrm>
          <a:prstGeom prst="rect">
            <a:avLst/>
          </a:prstGeom>
          <a:noFill/>
        </p:spPr>
        <p:txBody>
          <a:bodyPr wrap="none" rtlCol="0">
            <a:spAutoFit/>
          </a:bodyPr>
          <a:lstStyle/>
          <a:p>
            <a:r>
              <a:rPr lang="en-US" dirty="0" smtClean="0"/>
              <a:t>Who owns these properties?</a:t>
            </a:r>
          </a:p>
          <a:p>
            <a:r>
              <a:rPr lang="en-US" dirty="0" smtClean="0"/>
              <a:t>Why are they in such poor condition?</a:t>
            </a:r>
            <a:endParaRPr lang="en-US" dirty="0"/>
          </a:p>
        </p:txBody>
      </p:sp>
      <p:grpSp>
        <p:nvGrpSpPr>
          <p:cNvPr id="23" name="Group 22"/>
          <p:cNvGrpSpPr>
            <a:grpSpLocks noChangeAspect="1"/>
          </p:cNvGrpSpPr>
          <p:nvPr/>
        </p:nvGrpSpPr>
        <p:grpSpPr>
          <a:xfrm>
            <a:off x="7929637" y="3368120"/>
            <a:ext cx="326572" cy="121758"/>
            <a:chOff x="2677886" y="994955"/>
            <a:chExt cx="440871" cy="191588"/>
          </a:xfrm>
        </p:grpSpPr>
        <p:sp>
          <p:nvSpPr>
            <p:cNvPr id="20" name="Oval 19"/>
            <p:cNvSpPr/>
            <p:nvPr/>
          </p:nvSpPr>
          <p:spPr>
            <a:xfrm>
              <a:off x="2677886" y="1034143"/>
              <a:ext cx="359228" cy="1524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p:cNvSpPr/>
            <p:nvPr/>
          </p:nvSpPr>
          <p:spPr>
            <a:xfrm rot="16200000">
              <a:off x="2966357" y="1006929"/>
              <a:ext cx="141514" cy="163286"/>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2722109" y="1065712"/>
              <a:ext cx="45719" cy="45719"/>
            </a:xfrm>
            <a:prstGeom prst="ellipse">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Isosceles Triangle 23"/>
            <p:cNvSpPr/>
            <p:nvPr/>
          </p:nvSpPr>
          <p:spPr>
            <a:xfrm rot="16200000">
              <a:off x="2803071" y="984069"/>
              <a:ext cx="141514" cy="163286"/>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ounded Rectangle 24"/>
          <p:cNvSpPr/>
          <p:nvPr/>
        </p:nvSpPr>
        <p:spPr>
          <a:xfrm>
            <a:off x="5540828" y="518747"/>
            <a:ext cx="3752641" cy="1179842"/>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rot="5400000">
            <a:off x="6121328" y="2182380"/>
            <a:ext cx="4418765" cy="2576147"/>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p:cNvGrpSpPr>
            <a:grpSpLocks noChangeAspect="1"/>
          </p:cNvGrpSpPr>
          <p:nvPr/>
        </p:nvGrpSpPr>
        <p:grpSpPr>
          <a:xfrm rot="17914121">
            <a:off x="8131036" y="3820402"/>
            <a:ext cx="326572" cy="121758"/>
            <a:chOff x="2677886" y="994955"/>
            <a:chExt cx="440871" cy="191588"/>
          </a:xfrm>
        </p:grpSpPr>
        <p:sp>
          <p:nvSpPr>
            <p:cNvPr id="34" name="Oval 33"/>
            <p:cNvSpPr/>
            <p:nvPr/>
          </p:nvSpPr>
          <p:spPr>
            <a:xfrm>
              <a:off x="2677886" y="1034143"/>
              <a:ext cx="359228" cy="1524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Isosceles Triangle 34"/>
            <p:cNvSpPr/>
            <p:nvPr/>
          </p:nvSpPr>
          <p:spPr>
            <a:xfrm rot="16200000">
              <a:off x="2966357" y="1006929"/>
              <a:ext cx="141514" cy="163286"/>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2722109" y="1065712"/>
              <a:ext cx="45719" cy="45719"/>
            </a:xfrm>
            <a:prstGeom prst="ellipse">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Isosceles Triangle 36"/>
            <p:cNvSpPr/>
            <p:nvPr/>
          </p:nvSpPr>
          <p:spPr>
            <a:xfrm rot="16200000">
              <a:off x="2803071" y="984069"/>
              <a:ext cx="141514" cy="163286"/>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p:cNvGrpSpPr>
            <a:grpSpLocks noChangeAspect="1"/>
          </p:cNvGrpSpPr>
          <p:nvPr/>
        </p:nvGrpSpPr>
        <p:grpSpPr>
          <a:xfrm rot="20214985">
            <a:off x="7079780" y="1517686"/>
            <a:ext cx="326572" cy="121758"/>
            <a:chOff x="2677886" y="994955"/>
            <a:chExt cx="440871" cy="191588"/>
          </a:xfrm>
        </p:grpSpPr>
        <p:sp>
          <p:nvSpPr>
            <p:cNvPr id="27" name="Oval 26"/>
            <p:cNvSpPr/>
            <p:nvPr/>
          </p:nvSpPr>
          <p:spPr>
            <a:xfrm>
              <a:off x="2677886" y="1034143"/>
              <a:ext cx="359228" cy="1524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Isosceles Triangle 27"/>
            <p:cNvSpPr/>
            <p:nvPr/>
          </p:nvSpPr>
          <p:spPr>
            <a:xfrm rot="16200000">
              <a:off x="2966357" y="1006929"/>
              <a:ext cx="141514" cy="163286"/>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2722109" y="1065712"/>
              <a:ext cx="45719" cy="45719"/>
            </a:xfrm>
            <a:prstGeom prst="ellipse">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Isosceles Triangle 29"/>
            <p:cNvSpPr/>
            <p:nvPr/>
          </p:nvSpPr>
          <p:spPr>
            <a:xfrm rot="16200000">
              <a:off x="2803071" y="984069"/>
              <a:ext cx="141514" cy="163286"/>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p:cNvSpPr txBox="1"/>
          <p:nvPr/>
        </p:nvSpPr>
        <p:spPr>
          <a:xfrm>
            <a:off x="2855726" y="6072709"/>
            <a:ext cx="1709186" cy="369332"/>
          </a:xfrm>
          <a:prstGeom prst="rect">
            <a:avLst/>
          </a:prstGeom>
          <a:noFill/>
        </p:spPr>
        <p:txBody>
          <a:bodyPr wrap="none" rtlCol="0">
            <a:spAutoFit/>
          </a:bodyPr>
          <a:lstStyle/>
          <a:p>
            <a:r>
              <a:rPr lang="en-US" dirty="0" smtClean="0"/>
              <a:t>Snodgrass, 1979</a:t>
            </a:r>
            <a:endParaRPr lang="en-US" dirty="0"/>
          </a:p>
        </p:txBody>
      </p:sp>
      <p:sp>
        <p:nvSpPr>
          <p:cNvPr id="4" name="Title 1"/>
          <p:cNvSpPr txBox="1">
            <a:spLocks/>
          </p:cNvSpPr>
          <p:nvPr/>
        </p:nvSpPr>
        <p:spPr>
          <a:xfrm>
            <a:off x="1" y="-130629"/>
            <a:ext cx="9293468" cy="925286"/>
          </a:xfrm>
          <a:prstGeom prst="rect">
            <a:avLst/>
          </a:prstGeom>
          <a:solidFill>
            <a:schemeClr val="bg1"/>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t>Did Shaw &amp; McKay Cover-up the Importance of Place?</a:t>
            </a:r>
            <a:endParaRPr lang="en-US" sz="2800" dirty="0"/>
          </a:p>
        </p:txBody>
      </p:sp>
    </p:spTree>
    <p:extLst>
      <p:ext uri="{BB962C8B-B14F-4D97-AF65-F5344CB8AC3E}">
        <p14:creationId xmlns:p14="http://schemas.microsoft.com/office/powerpoint/2010/main" val="328964806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ight Arrow 13"/>
          <p:cNvSpPr/>
          <p:nvPr/>
        </p:nvSpPr>
        <p:spPr>
          <a:xfrm>
            <a:off x="5666552" y="1969532"/>
            <a:ext cx="1066800" cy="106680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a:off x="5721545" y="5236014"/>
            <a:ext cx="1066800" cy="106680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90 Years </a:t>
            </a:r>
            <a:r>
              <a:rPr lang="en-US" smtClean="0"/>
              <a:t>of Mistaken Ideas</a:t>
            </a:r>
            <a:endParaRPr lang="en-US" dirty="0"/>
          </a:p>
        </p:txBody>
      </p:sp>
      <p:grpSp>
        <p:nvGrpSpPr>
          <p:cNvPr id="9" name="Group 8"/>
          <p:cNvGrpSpPr/>
          <p:nvPr/>
        </p:nvGrpSpPr>
        <p:grpSpPr>
          <a:xfrm>
            <a:off x="166247" y="2253583"/>
            <a:ext cx="6646452" cy="3768503"/>
            <a:chOff x="762000" y="1676400"/>
            <a:chExt cx="6646452" cy="3768503"/>
          </a:xfrm>
        </p:grpSpPr>
        <p:sp>
          <p:nvSpPr>
            <p:cNvPr id="4" name="Rectangle 3"/>
            <p:cNvSpPr/>
            <p:nvPr/>
          </p:nvSpPr>
          <p:spPr>
            <a:xfrm>
              <a:off x="762000" y="3276600"/>
              <a:ext cx="3810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Block Arc 4"/>
            <p:cNvSpPr/>
            <p:nvPr/>
          </p:nvSpPr>
          <p:spPr>
            <a:xfrm rot="5400000">
              <a:off x="3505200" y="1628775"/>
              <a:ext cx="2133600" cy="2228850"/>
            </a:xfrm>
            <a:prstGeom prst="blockArc">
              <a:avLst>
                <a:gd name="adj1" fmla="val 15996232"/>
                <a:gd name="adj2" fmla="val 0"/>
                <a:gd name="adj3" fmla="val 25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Block Arc 5"/>
            <p:cNvSpPr/>
            <p:nvPr/>
          </p:nvSpPr>
          <p:spPr>
            <a:xfrm rot="16200000" flipV="1">
              <a:off x="3537098" y="3228975"/>
              <a:ext cx="2133600" cy="2228850"/>
            </a:xfrm>
            <a:prstGeom prst="blockArc">
              <a:avLst>
                <a:gd name="adj1" fmla="val 15996232"/>
                <a:gd name="adj2" fmla="val 0"/>
                <a:gd name="adj3" fmla="val 25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Block Arc 6"/>
            <p:cNvSpPr/>
            <p:nvPr/>
          </p:nvSpPr>
          <p:spPr>
            <a:xfrm rot="16357865">
              <a:off x="5200821" y="1628775"/>
              <a:ext cx="2133600" cy="2228850"/>
            </a:xfrm>
            <a:prstGeom prst="blockArc">
              <a:avLst>
                <a:gd name="adj1" fmla="val 15996232"/>
                <a:gd name="adj2" fmla="val 0"/>
                <a:gd name="adj3" fmla="val 25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Block Arc 7"/>
            <p:cNvSpPr/>
            <p:nvPr/>
          </p:nvSpPr>
          <p:spPr>
            <a:xfrm rot="5242135" flipV="1">
              <a:off x="5227227" y="3263678"/>
              <a:ext cx="2133600" cy="2228850"/>
            </a:xfrm>
            <a:prstGeom prst="blockArc">
              <a:avLst>
                <a:gd name="adj1" fmla="val 15996232"/>
                <a:gd name="adj2" fmla="val 0"/>
                <a:gd name="adj3" fmla="val 25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0" name="TextBox 9"/>
          <p:cNvSpPr txBox="1"/>
          <p:nvPr/>
        </p:nvSpPr>
        <p:spPr>
          <a:xfrm>
            <a:off x="5345786" y="5584748"/>
            <a:ext cx="3029419" cy="369332"/>
          </a:xfrm>
          <a:prstGeom prst="rect">
            <a:avLst/>
          </a:prstGeom>
          <a:noFill/>
        </p:spPr>
        <p:txBody>
          <a:bodyPr wrap="none" rtlCol="0">
            <a:spAutoFit/>
          </a:bodyPr>
          <a:lstStyle/>
          <a:p>
            <a:r>
              <a:rPr lang="en-US" dirty="0" smtClean="0"/>
              <a:t>Social disorganization theories</a:t>
            </a:r>
            <a:endParaRPr lang="en-US" dirty="0"/>
          </a:p>
        </p:txBody>
      </p:sp>
      <p:sp>
        <p:nvSpPr>
          <p:cNvPr id="11" name="TextBox 10"/>
          <p:cNvSpPr txBox="1"/>
          <p:nvPr/>
        </p:nvSpPr>
        <p:spPr>
          <a:xfrm>
            <a:off x="5345786" y="2426732"/>
            <a:ext cx="1818318" cy="369332"/>
          </a:xfrm>
          <a:prstGeom prst="rect">
            <a:avLst/>
          </a:prstGeom>
          <a:noFill/>
        </p:spPr>
        <p:txBody>
          <a:bodyPr wrap="none" rtlCol="0">
            <a:spAutoFit/>
          </a:bodyPr>
          <a:lstStyle/>
          <a:p>
            <a:r>
              <a:rPr lang="en-US" dirty="0" smtClean="0"/>
              <a:t>Place perspective</a:t>
            </a:r>
            <a:endParaRPr lang="en-US" dirty="0"/>
          </a:p>
        </p:txBody>
      </p:sp>
      <p:sp>
        <p:nvSpPr>
          <p:cNvPr id="12" name="TextBox 11"/>
          <p:cNvSpPr txBox="1"/>
          <p:nvPr/>
        </p:nvSpPr>
        <p:spPr>
          <a:xfrm>
            <a:off x="2952687" y="3935817"/>
            <a:ext cx="1571136" cy="369332"/>
          </a:xfrm>
          <a:prstGeom prst="rect">
            <a:avLst/>
          </a:prstGeom>
          <a:noFill/>
        </p:spPr>
        <p:txBody>
          <a:bodyPr wrap="none" rtlCol="0">
            <a:spAutoFit/>
          </a:bodyPr>
          <a:lstStyle/>
          <a:p>
            <a:r>
              <a:rPr lang="en-US" dirty="0" smtClean="0"/>
              <a:t>Shaw &amp; McKay</a:t>
            </a:r>
            <a:endParaRPr lang="en-US" dirty="0"/>
          </a:p>
        </p:txBody>
      </p:sp>
      <p:sp>
        <p:nvSpPr>
          <p:cNvPr id="15" name="Isosceles Triangle 14"/>
          <p:cNvSpPr/>
          <p:nvPr/>
        </p:nvSpPr>
        <p:spPr>
          <a:xfrm rot="10800000">
            <a:off x="3352799" y="3393739"/>
            <a:ext cx="2368745" cy="1242791"/>
          </a:xfrm>
          <a:prstGeom prst="triangle">
            <a:avLst>
              <a:gd name="adj" fmla="val 1174"/>
            </a:avLst>
          </a:prstGeom>
          <a:solidFill>
            <a:srgbClr val="404040">
              <a:alpha val="4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4039424" y="3393741"/>
            <a:ext cx="1658850" cy="461665"/>
          </a:xfrm>
          <a:prstGeom prst="rect">
            <a:avLst/>
          </a:prstGeom>
          <a:noFill/>
        </p:spPr>
        <p:txBody>
          <a:bodyPr wrap="square" rtlCol="0">
            <a:spAutoFit/>
          </a:bodyPr>
          <a:lstStyle/>
          <a:p>
            <a:r>
              <a:rPr lang="en-US" sz="1200" dirty="0" smtClean="0"/>
              <a:t>Social structure theory of Chicago School</a:t>
            </a:r>
            <a:endParaRPr lang="en-US" sz="1200" dirty="0"/>
          </a:p>
        </p:txBody>
      </p:sp>
      <p:sp>
        <p:nvSpPr>
          <p:cNvPr id="17" name="Oval 16"/>
          <p:cNvSpPr/>
          <p:nvPr/>
        </p:nvSpPr>
        <p:spPr>
          <a:xfrm>
            <a:off x="7543800" y="1907836"/>
            <a:ext cx="1524000" cy="119019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Rediscovery by police &amp; police researchers</a:t>
            </a:r>
            <a:endParaRPr lang="en-US" sz="1400" dirty="0"/>
          </a:p>
        </p:txBody>
      </p:sp>
      <p:sp>
        <p:nvSpPr>
          <p:cNvPr id="18" name="TextBox 17"/>
          <p:cNvSpPr txBox="1"/>
          <p:nvPr/>
        </p:nvSpPr>
        <p:spPr>
          <a:xfrm>
            <a:off x="1676400" y="6293801"/>
            <a:ext cx="7168950" cy="369332"/>
          </a:xfrm>
          <a:prstGeom prst="rect">
            <a:avLst/>
          </a:prstGeom>
          <a:noFill/>
        </p:spPr>
        <p:txBody>
          <a:bodyPr wrap="none" rtlCol="0">
            <a:spAutoFit/>
          </a:bodyPr>
          <a:lstStyle/>
          <a:p>
            <a:r>
              <a:rPr lang="en-US" dirty="0" smtClean="0">
                <a:solidFill>
                  <a:schemeClr val="accent6">
                    <a:lumMod val="50000"/>
                  </a:schemeClr>
                </a:solidFill>
                <a:latin typeface="Andalus" pitchFamily="18" charset="-78"/>
                <a:cs typeface="Andalus" pitchFamily="18" charset="-78"/>
              </a:rPr>
              <a:t>Invisible, mysterious, difficult to measure,  large, &amp; impossible to put to use</a:t>
            </a:r>
            <a:endParaRPr lang="en-US" dirty="0">
              <a:solidFill>
                <a:schemeClr val="accent6">
                  <a:lumMod val="50000"/>
                </a:schemeClr>
              </a:solidFill>
              <a:latin typeface="Andalus" pitchFamily="18" charset="-78"/>
              <a:cs typeface="Andalus" pitchFamily="18" charset="-78"/>
            </a:endParaRPr>
          </a:p>
        </p:txBody>
      </p:sp>
      <p:sp>
        <p:nvSpPr>
          <p:cNvPr id="19" name="TextBox 18"/>
          <p:cNvSpPr txBox="1"/>
          <p:nvPr/>
        </p:nvSpPr>
        <p:spPr>
          <a:xfrm>
            <a:off x="2261533" y="1528754"/>
            <a:ext cx="4318811" cy="369332"/>
          </a:xfrm>
          <a:prstGeom prst="rect">
            <a:avLst/>
          </a:prstGeom>
          <a:noFill/>
        </p:spPr>
        <p:txBody>
          <a:bodyPr wrap="none" rtlCol="0">
            <a:spAutoFit/>
          </a:bodyPr>
          <a:lstStyle/>
          <a:p>
            <a:r>
              <a:rPr lang="en-US" dirty="0" smtClean="0">
                <a:solidFill>
                  <a:schemeClr val="accent6">
                    <a:lumMod val="50000"/>
                  </a:schemeClr>
                </a:solidFill>
                <a:latin typeface="Andalus" pitchFamily="18" charset="-78"/>
                <a:cs typeface="Andalus" pitchFamily="18" charset="-78"/>
              </a:rPr>
              <a:t>Visible, tangible, measurable, small &amp; useful</a:t>
            </a:r>
            <a:endParaRPr lang="en-US" dirty="0">
              <a:solidFill>
                <a:schemeClr val="accent6">
                  <a:lumMod val="50000"/>
                </a:schemeClr>
              </a:solidFill>
              <a:latin typeface="Andalus" pitchFamily="18" charset="-78"/>
              <a:cs typeface="Andalus" pitchFamily="18" charset="-78"/>
            </a:endParaRPr>
          </a:p>
        </p:txBody>
      </p:sp>
    </p:spTree>
    <p:extLst>
      <p:ext uri="{BB962C8B-B14F-4D97-AF65-F5344CB8AC3E}">
        <p14:creationId xmlns:p14="http://schemas.microsoft.com/office/powerpoint/2010/main" val="871856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smtClean="0"/>
              <a:t>Sherman and Places 1989</a:t>
            </a:r>
            <a:endParaRPr lang="en-US" sz="2800" dirty="0"/>
          </a:p>
        </p:txBody>
      </p:sp>
      <p:graphicFrame>
        <p:nvGraphicFramePr>
          <p:cNvPr id="5" name="Table 4"/>
          <p:cNvGraphicFramePr>
            <a:graphicFrameLocks noGrp="1"/>
          </p:cNvGraphicFramePr>
          <p:nvPr>
            <p:extLst>
              <p:ext uri="{D42A27DB-BD31-4B8C-83A1-F6EECF244321}">
                <p14:modId xmlns:p14="http://schemas.microsoft.com/office/powerpoint/2010/main" val="3564133466"/>
              </p:ext>
            </p:extLst>
          </p:nvPr>
        </p:nvGraphicFramePr>
        <p:xfrm>
          <a:off x="838200" y="1066801"/>
          <a:ext cx="5867400" cy="5257798"/>
        </p:xfrm>
        <a:graphic>
          <a:graphicData uri="http://schemas.openxmlformats.org/drawingml/2006/table">
            <a:tbl>
              <a:tblPr firstRow="1" firstCol="1" bandRow="1">
                <a:tableStyleId>{5C22544A-7EE6-4342-B048-85BDC9FD1C3A}</a:tableStyleId>
              </a:tblPr>
              <a:tblGrid>
                <a:gridCol w="598714"/>
                <a:gridCol w="1197429"/>
                <a:gridCol w="1175657"/>
                <a:gridCol w="1447800"/>
                <a:gridCol w="1447800"/>
              </a:tblGrid>
              <a:tr h="484023">
                <a:tc gridSpan="5">
                  <a:txBody>
                    <a:bodyPr/>
                    <a:lstStyle/>
                    <a:p>
                      <a:pPr marL="0" marR="0" algn="l">
                        <a:lnSpc>
                          <a:spcPct val="115000"/>
                        </a:lnSpc>
                        <a:spcBef>
                          <a:spcPts val="0"/>
                        </a:spcBef>
                        <a:spcAft>
                          <a:spcPts val="1000"/>
                        </a:spcAft>
                      </a:pPr>
                      <a:r>
                        <a:rPr lang="en-US" sz="1200" dirty="0" smtClean="0">
                          <a:effectLst/>
                        </a:rPr>
                        <a:t>Distribution </a:t>
                      </a:r>
                      <a:r>
                        <a:rPr lang="en-US" sz="1200" dirty="0">
                          <a:effectLst/>
                        </a:rPr>
                        <a:t>of All Dispatched Calls for Police Service in Minneapolis, by Frequency of Each Address and Intersection, December 15, 1985 - December 15, 1986</a:t>
                      </a:r>
                      <a:endParaRPr lang="en-US" sz="1200" dirty="0">
                        <a:solidFill>
                          <a:srgbClr val="000000"/>
                        </a:solidFill>
                        <a:effectLst/>
                        <a:latin typeface="Verdana"/>
                        <a:ea typeface="Calibri"/>
                        <a:cs typeface="Times New Roman"/>
                      </a:endParaRPr>
                    </a:p>
                  </a:txBody>
                  <a:tcPr marL="66566" marR="66566"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44167">
                <a:tc>
                  <a:txBody>
                    <a:bodyPr/>
                    <a:lstStyle/>
                    <a:p>
                      <a:pPr marL="0" marR="0" algn="r">
                        <a:lnSpc>
                          <a:spcPct val="115000"/>
                        </a:lnSpc>
                        <a:spcBef>
                          <a:spcPts val="0"/>
                        </a:spcBef>
                        <a:spcAft>
                          <a:spcPts val="1000"/>
                        </a:spcAft>
                      </a:pPr>
                      <a:r>
                        <a:rPr lang="en-US" sz="1100">
                          <a:effectLst/>
                        </a:rPr>
                        <a:t>No. of Calls</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Observed No. of Places</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dirty="0">
                          <a:effectLst/>
                        </a:rPr>
                        <a:t>Expected No. of Places</a:t>
                      </a:r>
                      <a:endParaRPr lang="en-US" sz="1200" dirty="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Cumulative % of Places</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dirty="0">
                          <a:effectLst/>
                        </a:rPr>
                        <a:t>Cumulative % </a:t>
                      </a:r>
                      <a:r>
                        <a:rPr lang="en-US" sz="1100" dirty="0" smtClean="0">
                          <a:effectLst/>
                        </a:rPr>
                        <a:t>of </a:t>
                      </a:r>
                      <a:r>
                        <a:rPr lang="en-US" sz="1100" dirty="0">
                          <a:effectLst/>
                        </a:rPr>
                        <a:t>Calls</a:t>
                      </a:r>
                      <a:endParaRPr lang="en-US" sz="1200" dirty="0">
                        <a:solidFill>
                          <a:srgbClr val="000000"/>
                        </a:solidFill>
                        <a:effectLst/>
                        <a:latin typeface="Verdana"/>
                        <a:ea typeface="Calibri"/>
                        <a:cs typeface="Times New Roman"/>
                      </a:endParaRPr>
                    </a:p>
                  </a:txBody>
                  <a:tcPr marL="66566" marR="66566" marT="0" marB="0"/>
                </a:tc>
              </a:tr>
              <a:tr h="237142">
                <a:tc>
                  <a:txBody>
                    <a:bodyPr/>
                    <a:lstStyle/>
                    <a:p>
                      <a:pPr marL="0" marR="0" algn="r">
                        <a:lnSpc>
                          <a:spcPct val="115000"/>
                        </a:lnSpc>
                        <a:spcBef>
                          <a:spcPts val="0"/>
                        </a:spcBef>
                        <a:spcAft>
                          <a:spcPts val="1000"/>
                        </a:spcAft>
                      </a:pPr>
                      <a:r>
                        <a:rPr lang="en-US" sz="1100">
                          <a:effectLst/>
                        </a:rPr>
                        <a:t>0</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200">
                          <a:effectLst/>
                        </a:rPr>
                        <a:t>45,561</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6,854</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100.0</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__</a:t>
                      </a:r>
                      <a:endParaRPr lang="en-US" sz="1200">
                        <a:solidFill>
                          <a:srgbClr val="000000"/>
                        </a:solidFill>
                        <a:effectLst/>
                        <a:latin typeface="Verdana"/>
                        <a:ea typeface="Calibri"/>
                        <a:cs typeface="Times New Roman"/>
                      </a:endParaRPr>
                    </a:p>
                  </a:txBody>
                  <a:tcPr marL="66566" marR="66566" marT="0" marB="0"/>
                </a:tc>
              </a:tr>
              <a:tr h="237142">
                <a:tc>
                  <a:txBody>
                    <a:bodyPr/>
                    <a:lstStyle/>
                    <a:p>
                      <a:pPr marL="0" marR="0" algn="r">
                        <a:lnSpc>
                          <a:spcPct val="115000"/>
                        </a:lnSpc>
                        <a:spcBef>
                          <a:spcPts val="0"/>
                        </a:spcBef>
                        <a:spcAft>
                          <a:spcPts val="1000"/>
                        </a:spcAft>
                      </a:pPr>
                      <a:r>
                        <a:rPr lang="en-US" sz="1100">
                          <a:effectLst/>
                        </a:rPr>
                        <a:t>1</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200">
                          <a:effectLst/>
                        </a:rPr>
                        <a:t>35,858</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19,328</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60.4</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100.0</a:t>
                      </a:r>
                      <a:endParaRPr lang="en-US" sz="1200">
                        <a:solidFill>
                          <a:srgbClr val="000000"/>
                        </a:solidFill>
                        <a:effectLst/>
                        <a:latin typeface="Verdana"/>
                        <a:ea typeface="Calibri"/>
                        <a:cs typeface="Times New Roman"/>
                      </a:endParaRPr>
                    </a:p>
                  </a:txBody>
                  <a:tcPr marL="66566" marR="66566" marT="0" marB="0"/>
                </a:tc>
              </a:tr>
              <a:tr h="237142">
                <a:tc>
                  <a:txBody>
                    <a:bodyPr/>
                    <a:lstStyle/>
                    <a:p>
                      <a:pPr marL="0" marR="0" algn="r">
                        <a:lnSpc>
                          <a:spcPct val="115000"/>
                        </a:lnSpc>
                        <a:spcBef>
                          <a:spcPts val="0"/>
                        </a:spcBef>
                        <a:spcAft>
                          <a:spcPts val="1000"/>
                        </a:spcAft>
                      </a:pPr>
                      <a:r>
                        <a:rPr lang="en-US" sz="1100" dirty="0">
                          <a:effectLst/>
                        </a:rPr>
                        <a:t>2</a:t>
                      </a:r>
                      <a:endParaRPr lang="en-US" sz="1200" dirty="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200">
                          <a:effectLst/>
                        </a:rPr>
                        <a:t>11,318</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27,253</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29.2</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88.9</a:t>
                      </a:r>
                      <a:endParaRPr lang="en-US" sz="1200">
                        <a:solidFill>
                          <a:srgbClr val="000000"/>
                        </a:solidFill>
                        <a:effectLst/>
                        <a:latin typeface="Verdana"/>
                        <a:ea typeface="Calibri"/>
                        <a:cs typeface="Times New Roman"/>
                      </a:endParaRPr>
                    </a:p>
                  </a:txBody>
                  <a:tcPr marL="66566" marR="66566" marT="0" marB="0"/>
                </a:tc>
              </a:tr>
              <a:tr h="237142">
                <a:tc>
                  <a:txBody>
                    <a:bodyPr/>
                    <a:lstStyle/>
                    <a:p>
                      <a:pPr marL="0" marR="0" algn="r">
                        <a:lnSpc>
                          <a:spcPct val="115000"/>
                        </a:lnSpc>
                        <a:spcBef>
                          <a:spcPts val="0"/>
                        </a:spcBef>
                        <a:spcAft>
                          <a:spcPts val="1000"/>
                        </a:spcAft>
                      </a:pPr>
                      <a:r>
                        <a:rPr lang="en-US" sz="1100">
                          <a:effectLst/>
                        </a:rPr>
                        <a:t>3</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200">
                          <a:effectLst/>
                        </a:rPr>
                        <a:t>5,683</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25,618</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19.4</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81.9</a:t>
                      </a:r>
                      <a:endParaRPr lang="en-US" sz="1200">
                        <a:solidFill>
                          <a:srgbClr val="000000"/>
                        </a:solidFill>
                        <a:effectLst/>
                        <a:latin typeface="Verdana"/>
                        <a:ea typeface="Calibri"/>
                        <a:cs typeface="Times New Roman"/>
                      </a:endParaRPr>
                    </a:p>
                  </a:txBody>
                  <a:tcPr marL="66566" marR="66566" marT="0" marB="0"/>
                </a:tc>
              </a:tr>
              <a:tr h="237142">
                <a:tc>
                  <a:txBody>
                    <a:bodyPr/>
                    <a:lstStyle/>
                    <a:p>
                      <a:pPr marL="0" marR="0" algn="r">
                        <a:lnSpc>
                          <a:spcPct val="115000"/>
                        </a:lnSpc>
                        <a:spcBef>
                          <a:spcPts val="0"/>
                        </a:spcBef>
                        <a:spcAft>
                          <a:spcPts val="1000"/>
                        </a:spcAft>
                      </a:pPr>
                      <a:r>
                        <a:rPr lang="en-US" sz="1100">
                          <a:effectLst/>
                        </a:rPr>
                        <a:t>4</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200">
                          <a:effectLst/>
                        </a:rPr>
                        <a:t>3,508</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18,080</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14.4</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76.7</a:t>
                      </a:r>
                      <a:endParaRPr lang="en-US" sz="1200">
                        <a:solidFill>
                          <a:srgbClr val="000000"/>
                        </a:solidFill>
                        <a:effectLst/>
                        <a:latin typeface="Verdana"/>
                        <a:ea typeface="Calibri"/>
                        <a:cs typeface="Times New Roman"/>
                      </a:endParaRPr>
                    </a:p>
                  </a:txBody>
                  <a:tcPr marL="66566" marR="66566" marT="0" marB="0"/>
                </a:tc>
              </a:tr>
              <a:tr h="237142">
                <a:tc>
                  <a:txBody>
                    <a:bodyPr/>
                    <a:lstStyle/>
                    <a:p>
                      <a:pPr marL="0" marR="0" algn="r">
                        <a:lnSpc>
                          <a:spcPct val="115000"/>
                        </a:lnSpc>
                        <a:spcBef>
                          <a:spcPts val="0"/>
                        </a:spcBef>
                        <a:spcAft>
                          <a:spcPts val="1000"/>
                        </a:spcAft>
                      </a:pPr>
                      <a:r>
                        <a:rPr lang="en-US" sz="1100">
                          <a:effectLst/>
                        </a:rPr>
                        <a:t>5</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200">
                          <a:effectLst/>
                        </a:rPr>
                        <a:t>2,299</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10,186</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11.4</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72.4</a:t>
                      </a:r>
                      <a:endParaRPr lang="en-US" sz="1200">
                        <a:solidFill>
                          <a:srgbClr val="000000"/>
                        </a:solidFill>
                        <a:effectLst/>
                        <a:latin typeface="Verdana"/>
                        <a:ea typeface="Calibri"/>
                        <a:cs typeface="Times New Roman"/>
                      </a:endParaRPr>
                    </a:p>
                  </a:txBody>
                  <a:tcPr marL="66566" marR="66566" marT="0" marB="0"/>
                </a:tc>
              </a:tr>
              <a:tr h="237142">
                <a:tc>
                  <a:txBody>
                    <a:bodyPr/>
                    <a:lstStyle/>
                    <a:p>
                      <a:pPr marL="0" marR="0" algn="r">
                        <a:lnSpc>
                          <a:spcPct val="115000"/>
                        </a:lnSpc>
                        <a:spcBef>
                          <a:spcPts val="0"/>
                        </a:spcBef>
                        <a:spcAft>
                          <a:spcPts val="1000"/>
                        </a:spcAft>
                      </a:pPr>
                      <a:r>
                        <a:rPr lang="en-US" sz="1100">
                          <a:effectLst/>
                        </a:rPr>
                        <a:t>6</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200">
                          <a:effectLst/>
                        </a:rPr>
                        <a:t>1,678</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4,787</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9.4</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68.8</a:t>
                      </a:r>
                      <a:endParaRPr lang="en-US" sz="1200">
                        <a:solidFill>
                          <a:srgbClr val="000000"/>
                        </a:solidFill>
                        <a:effectLst/>
                        <a:latin typeface="Verdana"/>
                        <a:ea typeface="Calibri"/>
                        <a:cs typeface="Times New Roman"/>
                      </a:endParaRPr>
                    </a:p>
                  </a:txBody>
                  <a:tcPr marL="66566" marR="66566" marT="0" marB="0"/>
                </a:tc>
              </a:tr>
              <a:tr h="237142">
                <a:tc>
                  <a:txBody>
                    <a:bodyPr/>
                    <a:lstStyle/>
                    <a:p>
                      <a:pPr marL="0" marR="0" algn="r">
                        <a:lnSpc>
                          <a:spcPct val="115000"/>
                        </a:lnSpc>
                        <a:spcBef>
                          <a:spcPts val="0"/>
                        </a:spcBef>
                        <a:spcAft>
                          <a:spcPts val="1000"/>
                        </a:spcAft>
                      </a:pPr>
                      <a:r>
                        <a:rPr lang="en-US" sz="1100">
                          <a:effectLst/>
                        </a:rPr>
                        <a:t>7</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200">
                          <a:effectLst/>
                        </a:rPr>
                        <a:t>1,250</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1,929</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7.9</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65.7</a:t>
                      </a:r>
                      <a:endParaRPr lang="en-US" sz="1200">
                        <a:solidFill>
                          <a:srgbClr val="000000"/>
                        </a:solidFill>
                        <a:effectLst/>
                        <a:latin typeface="Verdana"/>
                        <a:ea typeface="Calibri"/>
                        <a:cs typeface="Times New Roman"/>
                      </a:endParaRPr>
                    </a:p>
                  </a:txBody>
                  <a:tcPr marL="66566" marR="66566" marT="0" marB="0"/>
                </a:tc>
              </a:tr>
              <a:tr h="237142">
                <a:tc>
                  <a:txBody>
                    <a:bodyPr/>
                    <a:lstStyle/>
                    <a:p>
                      <a:pPr marL="0" marR="0" algn="r">
                        <a:lnSpc>
                          <a:spcPct val="115000"/>
                        </a:lnSpc>
                        <a:spcBef>
                          <a:spcPts val="0"/>
                        </a:spcBef>
                        <a:spcAft>
                          <a:spcPts val="1000"/>
                        </a:spcAft>
                      </a:pPr>
                      <a:r>
                        <a:rPr lang="en-US" sz="1100">
                          <a:effectLst/>
                        </a:rPr>
                        <a:t>8</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200">
                          <a:effectLst/>
                        </a:rPr>
                        <a:t>963</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680</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6.8</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63.0</a:t>
                      </a:r>
                      <a:endParaRPr lang="en-US" sz="1200">
                        <a:solidFill>
                          <a:srgbClr val="000000"/>
                        </a:solidFill>
                        <a:effectLst/>
                        <a:latin typeface="Verdana"/>
                        <a:ea typeface="Calibri"/>
                        <a:cs typeface="Times New Roman"/>
                      </a:endParaRPr>
                    </a:p>
                  </a:txBody>
                  <a:tcPr marL="66566" marR="66566" marT="0" marB="0"/>
                </a:tc>
              </a:tr>
              <a:tr h="237142">
                <a:tc>
                  <a:txBody>
                    <a:bodyPr/>
                    <a:lstStyle/>
                    <a:p>
                      <a:pPr marL="0" marR="0" algn="r">
                        <a:lnSpc>
                          <a:spcPct val="115000"/>
                        </a:lnSpc>
                        <a:spcBef>
                          <a:spcPts val="0"/>
                        </a:spcBef>
                        <a:spcAft>
                          <a:spcPts val="1000"/>
                        </a:spcAft>
                      </a:pPr>
                      <a:r>
                        <a:rPr lang="en-US" sz="1100">
                          <a:effectLst/>
                        </a:rPr>
                        <a:t>9</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200">
                          <a:effectLst/>
                        </a:rPr>
                        <a:t>814</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213</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6.0</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60.6</a:t>
                      </a:r>
                      <a:endParaRPr lang="en-US" sz="1200">
                        <a:solidFill>
                          <a:srgbClr val="000000"/>
                        </a:solidFill>
                        <a:effectLst/>
                        <a:latin typeface="Verdana"/>
                        <a:ea typeface="Calibri"/>
                        <a:cs typeface="Times New Roman"/>
                      </a:endParaRPr>
                    </a:p>
                  </a:txBody>
                  <a:tcPr marL="66566" marR="66566" marT="0" marB="0"/>
                </a:tc>
              </a:tr>
              <a:tr h="237142">
                <a:tc>
                  <a:txBody>
                    <a:bodyPr/>
                    <a:lstStyle/>
                    <a:p>
                      <a:pPr marL="0" marR="0" algn="r">
                        <a:lnSpc>
                          <a:spcPct val="115000"/>
                        </a:lnSpc>
                        <a:spcBef>
                          <a:spcPts val="0"/>
                        </a:spcBef>
                        <a:spcAft>
                          <a:spcPts val="1000"/>
                        </a:spcAft>
                      </a:pPr>
                      <a:r>
                        <a:rPr lang="en-US" sz="1100">
                          <a:effectLst/>
                        </a:rPr>
                        <a:t>10</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200">
                          <a:effectLst/>
                        </a:rPr>
                        <a:t>652</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60</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5.3</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58.4</a:t>
                      </a:r>
                      <a:endParaRPr lang="en-US" sz="1200">
                        <a:solidFill>
                          <a:srgbClr val="000000"/>
                        </a:solidFill>
                        <a:effectLst/>
                        <a:latin typeface="Verdana"/>
                        <a:ea typeface="Calibri"/>
                        <a:cs typeface="Times New Roman"/>
                      </a:endParaRPr>
                    </a:p>
                  </a:txBody>
                  <a:tcPr marL="66566" marR="66566" marT="0" marB="0"/>
                </a:tc>
              </a:tr>
              <a:tr h="237142">
                <a:tc>
                  <a:txBody>
                    <a:bodyPr/>
                    <a:lstStyle/>
                    <a:p>
                      <a:pPr marL="0" marR="0" algn="r">
                        <a:lnSpc>
                          <a:spcPct val="115000"/>
                        </a:lnSpc>
                        <a:spcBef>
                          <a:spcPts val="0"/>
                        </a:spcBef>
                        <a:spcAft>
                          <a:spcPts val="1000"/>
                        </a:spcAft>
                      </a:pPr>
                      <a:r>
                        <a:rPr lang="en-US" sz="1100">
                          <a:effectLst/>
                        </a:rPr>
                        <a:t>11</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200">
                          <a:effectLst/>
                        </a:rPr>
                        <a:t>506</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15</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4.7</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56.3</a:t>
                      </a:r>
                      <a:endParaRPr lang="en-US" sz="1200">
                        <a:solidFill>
                          <a:srgbClr val="000000"/>
                        </a:solidFill>
                        <a:effectLst/>
                        <a:latin typeface="Verdana"/>
                        <a:ea typeface="Calibri"/>
                        <a:cs typeface="Times New Roman"/>
                      </a:endParaRPr>
                    </a:p>
                  </a:txBody>
                  <a:tcPr marL="66566" marR="66566" marT="0" marB="0"/>
                </a:tc>
              </a:tr>
              <a:tr h="237142">
                <a:tc>
                  <a:txBody>
                    <a:bodyPr/>
                    <a:lstStyle/>
                    <a:p>
                      <a:pPr marL="0" marR="0" algn="r">
                        <a:lnSpc>
                          <a:spcPct val="115000"/>
                        </a:lnSpc>
                        <a:spcBef>
                          <a:spcPts val="0"/>
                        </a:spcBef>
                        <a:spcAft>
                          <a:spcPts val="1000"/>
                        </a:spcAft>
                      </a:pPr>
                      <a:r>
                        <a:rPr lang="en-US" sz="1100">
                          <a:effectLst/>
                        </a:rPr>
                        <a:t>12</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200">
                          <a:effectLst/>
                        </a:rPr>
                        <a:t>415</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4</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4.3</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54.6</a:t>
                      </a:r>
                      <a:endParaRPr lang="en-US" sz="1200">
                        <a:solidFill>
                          <a:srgbClr val="000000"/>
                        </a:solidFill>
                        <a:effectLst/>
                        <a:latin typeface="Verdana"/>
                        <a:ea typeface="Calibri"/>
                        <a:cs typeface="Times New Roman"/>
                      </a:endParaRPr>
                    </a:p>
                  </a:txBody>
                  <a:tcPr marL="66566" marR="66566" marT="0" marB="0"/>
                </a:tc>
              </a:tr>
              <a:tr h="237142">
                <a:tc>
                  <a:txBody>
                    <a:bodyPr/>
                    <a:lstStyle/>
                    <a:p>
                      <a:pPr marL="0" marR="0" algn="r">
                        <a:lnSpc>
                          <a:spcPct val="115000"/>
                        </a:lnSpc>
                        <a:spcBef>
                          <a:spcPts val="0"/>
                        </a:spcBef>
                        <a:spcAft>
                          <a:spcPts val="1000"/>
                        </a:spcAft>
                      </a:pPr>
                      <a:r>
                        <a:rPr lang="en-US" sz="1100">
                          <a:effectLst/>
                        </a:rPr>
                        <a:t>12</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200">
                          <a:effectLst/>
                        </a:rPr>
                        <a:t>357</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1</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3.9</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53.1</a:t>
                      </a:r>
                      <a:endParaRPr lang="en-US" sz="1200">
                        <a:solidFill>
                          <a:srgbClr val="000000"/>
                        </a:solidFill>
                        <a:effectLst/>
                        <a:latin typeface="Verdana"/>
                        <a:ea typeface="Calibri"/>
                        <a:cs typeface="Times New Roman"/>
                      </a:endParaRPr>
                    </a:p>
                  </a:txBody>
                  <a:tcPr marL="66566" marR="66566" marT="0" marB="0"/>
                </a:tc>
              </a:tr>
              <a:tr h="237142">
                <a:tc>
                  <a:txBody>
                    <a:bodyPr/>
                    <a:lstStyle/>
                    <a:p>
                      <a:pPr marL="0" marR="0" algn="r">
                        <a:lnSpc>
                          <a:spcPct val="115000"/>
                        </a:lnSpc>
                        <a:spcBef>
                          <a:spcPts val="0"/>
                        </a:spcBef>
                        <a:spcAft>
                          <a:spcPts val="1000"/>
                        </a:spcAft>
                      </a:pPr>
                      <a:r>
                        <a:rPr lang="en-US" sz="1100">
                          <a:effectLst/>
                        </a:rPr>
                        <a:t>14</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200">
                          <a:effectLst/>
                        </a:rPr>
                        <a:t>297</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0</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3.6</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51.7</a:t>
                      </a:r>
                      <a:endParaRPr lang="en-US" sz="1200">
                        <a:solidFill>
                          <a:srgbClr val="000000"/>
                        </a:solidFill>
                        <a:effectLst/>
                        <a:latin typeface="Verdana"/>
                        <a:ea typeface="Calibri"/>
                        <a:cs typeface="Times New Roman"/>
                      </a:endParaRPr>
                    </a:p>
                  </a:txBody>
                  <a:tcPr marL="66566" marR="66566" marT="0" marB="0"/>
                </a:tc>
              </a:tr>
              <a:tr h="237142">
                <a:tc>
                  <a:txBody>
                    <a:bodyPr/>
                    <a:lstStyle/>
                    <a:p>
                      <a:pPr marL="0" marR="0" algn="r">
                        <a:lnSpc>
                          <a:spcPct val="115000"/>
                        </a:lnSpc>
                        <a:spcBef>
                          <a:spcPts val="0"/>
                        </a:spcBef>
                        <a:spcAft>
                          <a:spcPts val="1000"/>
                        </a:spcAft>
                      </a:pPr>
                      <a:r>
                        <a:rPr lang="en-US" sz="1100">
                          <a:effectLst/>
                        </a:rPr>
                        <a:t>&gt;15</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200">
                          <a:effectLst/>
                        </a:rPr>
                        <a:t>3,841</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0</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dirty="0">
                          <a:effectLst/>
                        </a:rPr>
                        <a:t>3.3</a:t>
                      </a:r>
                      <a:endParaRPr lang="en-US" sz="1200" dirty="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dirty="0">
                          <a:effectLst/>
                        </a:rPr>
                        <a:t>50.4</a:t>
                      </a:r>
                      <a:endParaRPr lang="en-US" sz="1200" dirty="0">
                        <a:solidFill>
                          <a:srgbClr val="000000"/>
                        </a:solidFill>
                        <a:effectLst/>
                        <a:latin typeface="Verdana"/>
                        <a:ea typeface="Calibri"/>
                        <a:cs typeface="Times New Roman"/>
                      </a:endParaRPr>
                    </a:p>
                  </a:txBody>
                  <a:tcPr marL="66566" marR="66566" marT="0" marB="0"/>
                </a:tc>
              </a:tr>
              <a:tr h="217668">
                <a:tc>
                  <a:txBody>
                    <a:bodyPr/>
                    <a:lstStyle/>
                    <a:p>
                      <a:pPr marL="0" marR="0" algn="r">
                        <a:lnSpc>
                          <a:spcPct val="115000"/>
                        </a:lnSpc>
                        <a:spcBef>
                          <a:spcPts val="0"/>
                        </a:spcBef>
                        <a:spcAft>
                          <a:spcPts val="1000"/>
                        </a:spcAft>
                      </a:pPr>
                      <a:r>
                        <a:rPr lang="en-US" sz="1100">
                          <a:effectLst/>
                        </a:rPr>
                        <a:t> </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Mean = 2.82</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 </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 </a:t>
                      </a:r>
                      <a:endParaRPr lang="en-US" sz="1200">
                        <a:solidFill>
                          <a:srgbClr val="000000"/>
                        </a:solidFill>
                        <a:effectLst/>
                        <a:latin typeface="Verdana"/>
                        <a:ea typeface="Calibri"/>
                        <a:cs typeface="Times New Roman"/>
                      </a:endParaRPr>
                    </a:p>
                  </a:txBody>
                  <a:tcPr marL="66566" marR="66566" marT="0" marB="0"/>
                </a:tc>
                <a:tc>
                  <a:txBody>
                    <a:bodyPr/>
                    <a:lstStyle/>
                    <a:p>
                      <a:pPr marL="0" marR="0" algn="r">
                        <a:lnSpc>
                          <a:spcPct val="115000"/>
                        </a:lnSpc>
                        <a:spcBef>
                          <a:spcPts val="0"/>
                        </a:spcBef>
                        <a:spcAft>
                          <a:spcPts val="1000"/>
                        </a:spcAft>
                      </a:pPr>
                      <a:r>
                        <a:rPr lang="en-US" sz="1100">
                          <a:effectLst/>
                        </a:rPr>
                        <a:t> </a:t>
                      </a:r>
                      <a:endParaRPr lang="en-US" sz="1200">
                        <a:solidFill>
                          <a:srgbClr val="000000"/>
                        </a:solidFill>
                        <a:effectLst/>
                        <a:latin typeface="Verdana"/>
                        <a:ea typeface="Calibri"/>
                        <a:cs typeface="Times New Roman"/>
                      </a:endParaRPr>
                    </a:p>
                  </a:txBody>
                  <a:tcPr marL="66566" marR="66566" marT="0" marB="0"/>
                </a:tc>
              </a:tr>
              <a:tr h="217668">
                <a:tc gridSpan="5">
                  <a:txBody>
                    <a:bodyPr/>
                    <a:lstStyle/>
                    <a:p>
                      <a:pPr marL="0" marR="0" algn="l">
                        <a:lnSpc>
                          <a:spcPct val="115000"/>
                        </a:lnSpc>
                        <a:spcBef>
                          <a:spcPts val="0"/>
                        </a:spcBef>
                        <a:spcAft>
                          <a:spcPts val="1000"/>
                        </a:spcAft>
                      </a:pPr>
                      <a:r>
                        <a:rPr lang="en-US" sz="1100" dirty="0">
                          <a:effectLst/>
                        </a:rPr>
                        <a:t>Source: Sherman, </a:t>
                      </a:r>
                      <a:r>
                        <a:rPr lang="en-US" sz="1100" dirty="0" err="1">
                          <a:effectLst/>
                        </a:rPr>
                        <a:t>Gartin</a:t>
                      </a:r>
                      <a:r>
                        <a:rPr lang="en-US" sz="1100" dirty="0">
                          <a:effectLst/>
                        </a:rPr>
                        <a:t> and </a:t>
                      </a:r>
                      <a:r>
                        <a:rPr lang="en-US" sz="1100" dirty="0" err="1">
                          <a:effectLst/>
                        </a:rPr>
                        <a:t>Buerger</a:t>
                      </a:r>
                      <a:r>
                        <a:rPr lang="en-US" sz="1100" dirty="0">
                          <a:effectLst/>
                        </a:rPr>
                        <a:t>, 1989: p. 38, Table 1.</a:t>
                      </a:r>
                      <a:endParaRPr lang="en-US" sz="1200" dirty="0">
                        <a:solidFill>
                          <a:srgbClr val="000000"/>
                        </a:solidFill>
                        <a:effectLst/>
                        <a:latin typeface="Verdana"/>
                        <a:ea typeface="Calibri"/>
                        <a:cs typeface="Times New Roman"/>
                      </a:endParaRPr>
                    </a:p>
                  </a:txBody>
                  <a:tcPr marL="66566" marR="66566"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extLst>
      <p:ext uri="{BB962C8B-B14F-4D97-AF65-F5344CB8AC3E}">
        <p14:creationId xmlns:p14="http://schemas.microsoft.com/office/powerpoint/2010/main" val="370425468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1567247" y="4901277"/>
            <a:ext cx="6727369" cy="4763"/>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1643447" y="1786602"/>
            <a:ext cx="0" cy="3157538"/>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567247" y="1786602"/>
            <a:ext cx="76200"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567247" y="2410489"/>
            <a:ext cx="76200"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567247" y="3048664"/>
            <a:ext cx="76200"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567247" y="3667789"/>
            <a:ext cx="76200"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1567247" y="4305964"/>
            <a:ext cx="76200"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91060" y="4601240"/>
            <a:ext cx="38100"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1591060" y="3962333"/>
            <a:ext cx="38100"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1601056" y="3365031"/>
            <a:ext cx="38100"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586297" y="2097526"/>
            <a:ext cx="38100"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612152" y="2728897"/>
            <a:ext cx="38100"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2933404" y="4944140"/>
            <a:ext cx="76200"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5400000">
            <a:off x="4246946" y="4939377"/>
            <a:ext cx="76200"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5400000">
            <a:off x="5589517" y="4934614"/>
            <a:ext cx="76200"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5400000">
            <a:off x="6917574" y="4934614"/>
            <a:ext cx="76200"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5400000">
            <a:off x="8256516" y="4939377"/>
            <a:ext cx="76200"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7630587" y="4911367"/>
            <a:ext cx="1" cy="3810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298902" y="4908530"/>
            <a:ext cx="1" cy="3810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970845" y="4921906"/>
            <a:ext cx="1" cy="3810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613760" y="4918722"/>
            <a:ext cx="1" cy="3810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2289331" y="4914649"/>
            <a:ext cx="1" cy="3810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787800" y="4966611"/>
            <a:ext cx="367408" cy="307777"/>
          </a:xfrm>
          <a:prstGeom prst="rect">
            <a:avLst/>
          </a:prstGeom>
          <a:noFill/>
        </p:spPr>
        <p:txBody>
          <a:bodyPr wrap="none" rtlCol="0">
            <a:spAutoFit/>
          </a:bodyPr>
          <a:lstStyle/>
          <a:p>
            <a:r>
              <a:rPr lang="en-US" sz="1400" dirty="0" smtClean="0"/>
              <a:t>20</a:t>
            </a:r>
            <a:endParaRPr lang="en-US" sz="1400" dirty="0"/>
          </a:p>
        </p:txBody>
      </p:sp>
      <p:sp>
        <p:nvSpPr>
          <p:cNvPr id="38" name="TextBox 37"/>
          <p:cNvSpPr txBox="1"/>
          <p:nvPr/>
        </p:nvSpPr>
        <p:spPr>
          <a:xfrm>
            <a:off x="1233648" y="4152075"/>
            <a:ext cx="367408" cy="307777"/>
          </a:xfrm>
          <a:prstGeom prst="rect">
            <a:avLst/>
          </a:prstGeom>
          <a:noFill/>
        </p:spPr>
        <p:txBody>
          <a:bodyPr wrap="none" rtlCol="0">
            <a:spAutoFit/>
          </a:bodyPr>
          <a:lstStyle/>
          <a:p>
            <a:r>
              <a:rPr lang="en-US" sz="1400" dirty="0" smtClean="0"/>
              <a:t>20</a:t>
            </a:r>
            <a:endParaRPr lang="en-US" sz="1400" dirty="0"/>
          </a:p>
        </p:txBody>
      </p:sp>
      <p:sp>
        <p:nvSpPr>
          <p:cNvPr id="39" name="TextBox 38"/>
          <p:cNvSpPr txBox="1"/>
          <p:nvPr/>
        </p:nvSpPr>
        <p:spPr>
          <a:xfrm>
            <a:off x="1244744" y="3513900"/>
            <a:ext cx="367408" cy="307777"/>
          </a:xfrm>
          <a:prstGeom prst="rect">
            <a:avLst/>
          </a:prstGeom>
          <a:noFill/>
        </p:spPr>
        <p:txBody>
          <a:bodyPr wrap="none" rtlCol="0">
            <a:spAutoFit/>
          </a:bodyPr>
          <a:lstStyle/>
          <a:p>
            <a:r>
              <a:rPr lang="en-US" sz="1400" dirty="0" smtClean="0"/>
              <a:t>40</a:t>
            </a:r>
            <a:endParaRPr lang="en-US" sz="1400" dirty="0"/>
          </a:p>
        </p:txBody>
      </p:sp>
      <p:sp>
        <p:nvSpPr>
          <p:cNvPr id="40" name="TextBox 39"/>
          <p:cNvSpPr txBox="1"/>
          <p:nvPr/>
        </p:nvSpPr>
        <p:spPr>
          <a:xfrm>
            <a:off x="4101342" y="4972714"/>
            <a:ext cx="367408" cy="307777"/>
          </a:xfrm>
          <a:prstGeom prst="rect">
            <a:avLst/>
          </a:prstGeom>
          <a:noFill/>
        </p:spPr>
        <p:txBody>
          <a:bodyPr wrap="none" rtlCol="0">
            <a:spAutoFit/>
          </a:bodyPr>
          <a:lstStyle/>
          <a:p>
            <a:r>
              <a:rPr lang="en-US" sz="1400" dirty="0" smtClean="0"/>
              <a:t>40</a:t>
            </a:r>
            <a:endParaRPr lang="en-US" sz="1400" dirty="0"/>
          </a:p>
        </p:txBody>
      </p:sp>
      <p:sp>
        <p:nvSpPr>
          <p:cNvPr id="41" name="TextBox 40"/>
          <p:cNvSpPr txBox="1"/>
          <p:nvPr/>
        </p:nvSpPr>
        <p:spPr>
          <a:xfrm>
            <a:off x="5443913" y="4966610"/>
            <a:ext cx="367408" cy="307777"/>
          </a:xfrm>
          <a:prstGeom prst="rect">
            <a:avLst/>
          </a:prstGeom>
          <a:noFill/>
        </p:spPr>
        <p:txBody>
          <a:bodyPr wrap="none" rtlCol="0">
            <a:spAutoFit/>
          </a:bodyPr>
          <a:lstStyle/>
          <a:p>
            <a:r>
              <a:rPr lang="en-US" sz="1400" dirty="0" smtClean="0"/>
              <a:t>60</a:t>
            </a:r>
            <a:endParaRPr lang="en-US" sz="1400" dirty="0"/>
          </a:p>
        </p:txBody>
      </p:sp>
      <p:sp>
        <p:nvSpPr>
          <p:cNvPr id="42" name="TextBox 41"/>
          <p:cNvSpPr txBox="1"/>
          <p:nvPr/>
        </p:nvSpPr>
        <p:spPr>
          <a:xfrm>
            <a:off x="1244744" y="2933400"/>
            <a:ext cx="367408" cy="307777"/>
          </a:xfrm>
          <a:prstGeom prst="rect">
            <a:avLst/>
          </a:prstGeom>
          <a:noFill/>
        </p:spPr>
        <p:txBody>
          <a:bodyPr wrap="none" rtlCol="0">
            <a:spAutoFit/>
          </a:bodyPr>
          <a:lstStyle/>
          <a:p>
            <a:r>
              <a:rPr lang="en-US" sz="1400" dirty="0" smtClean="0"/>
              <a:t>60</a:t>
            </a:r>
            <a:endParaRPr lang="en-US" sz="1400" dirty="0"/>
          </a:p>
        </p:txBody>
      </p:sp>
      <p:sp>
        <p:nvSpPr>
          <p:cNvPr id="43" name="TextBox 42"/>
          <p:cNvSpPr txBox="1"/>
          <p:nvPr/>
        </p:nvSpPr>
        <p:spPr>
          <a:xfrm>
            <a:off x="1252698" y="2256600"/>
            <a:ext cx="367408" cy="307777"/>
          </a:xfrm>
          <a:prstGeom prst="rect">
            <a:avLst/>
          </a:prstGeom>
          <a:noFill/>
        </p:spPr>
        <p:txBody>
          <a:bodyPr wrap="none" rtlCol="0">
            <a:spAutoFit/>
          </a:bodyPr>
          <a:lstStyle/>
          <a:p>
            <a:r>
              <a:rPr lang="en-US" sz="1400" dirty="0" smtClean="0"/>
              <a:t>80</a:t>
            </a:r>
            <a:endParaRPr lang="en-US" sz="1400" dirty="0"/>
          </a:p>
        </p:txBody>
      </p:sp>
      <p:sp>
        <p:nvSpPr>
          <p:cNvPr id="44" name="TextBox 43"/>
          <p:cNvSpPr txBox="1"/>
          <p:nvPr/>
        </p:nvSpPr>
        <p:spPr>
          <a:xfrm>
            <a:off x="6771970" y="4960006"/>
            <a:ext cx="367408" cy="307777"/>
          </a:xfrm>
          <a:prstGeom prst="rect">
            <a:avLst/>
          </a:prstGeom>
          <a:noFill/>
        </p:spPr>
        <p:txBody>
          <a:bodyPr wrap="none" rtlCol="0">
            <a:spAutoFit/>
          </a:bodyPr>
          <a:lstStyle/>
          <a:p>
            <a:r>
              <a:rPr lang="en-US" sz="1400" dirty="0" smtClean="0"/>
              <a:t>80</a:t>
            </a:r>
            <a:endParaRPr lang="en-US" sz="1400" dirty="0"/>
          </a:p>
        </p:txBody>
      </p:sp>
      <p:sp>
        <p:nvSpPr>
          <p:cNvPr id="45" name="TextBox 44"/>
          <p:cNvSpPr txBox="1"/>
          <p:nvPr/>
        </p:nvSpPr>
        <p:spPr>
          <a:xfrm>
            <a:off x="8065226" y="4924652"/>
            <a:ext cx="458780" cy="307777"/>
          </a:xfrm>
          <a:prstGeom prst="rect">
            <a:avLst/>
          </a:prstGeom>
          <a:noFill/>
        </p:spPr>
        <p:txBody>
          <a:bodyPr wrap="none" rtlCol="0">
            <a:spAutoFit/>
          </a:bodyPr>
          <a:lstStyle/>
          <a:p>
            <a:r>
              <a:rPr lang="en-US" sz="1400" dirty="0" smtClean="0"/>
              <a:t>100</a:t>
            </a:r>
            <a:endParaRPr lang="en-US" sz="1400" dirty="0"/>
          </a:p>
        </p:txBody>
      </p:sp>
      <p:sp>
        <p:nvSpPr>
          <p:cNvPr id="46" name="TextBox 45"/>
          <p:cNvSpPr txBox="1"/>
          <p:nvPr/>
        </p:nvSpPr>
        <p:spPr>
          <a:xfrm>
            <a:off x="1172422" y="1641503"/>
            <a:ext cx="458780" cy="307777"/>
          </a:xfrm>
          <a:prstGeom prst="rect">
            <a:avLst/>
          </a:prstGeom>
          <a:noFill/>
        </p:spPr>
        <p:txBody>
          <a:bodyPr wrap="none" rtlCol="0">
            <a:spAutoFit/>
          </a:bodyPr>
          <a:lstStyle/>
          <a:p>
            <a:r>
              <a:rPr lang="en-US" sz="1400" dirty="0" smtClean="0"/>
              <a:t>100</a:t>
            </a:r>
            <a:endParaRPr lang="en-US" sz="1400" dirty="0"/>
          </a:p>
        </p:txBody>
      </p:sp>
      <p:sp>
        <p:nvSpPr>
          <p:cNvPr id="47" name="TextBox 46"/>
          <p:cNvSpPr txBox="1"/>
          <p:nvPr/>
        </p:nvSpPr>
        <p:spPr>
          <a:xfrm>
            <a:off x="3966422" y="5207863"/>
            <a:ext cx="2381101" cy="307777"/>
          </a:xfrm>
          <a:prstGeom prst="rect">
            <a:avLst/>
          </a:prstGeom>
          <a:noFill/>
        </p:spPr>
        <p:txBody>
          <a:bodyPr wrap="none" rtlCol="0">
            <a:spAutoFit/>
          </a:bodyPr>
          <a:lstStyle/>
          <a:p>
            <a:r>
              <a:rPr lang="en-US" sz="1400" dirty="0" smtClean="0"/>
              <a:t>% of victims, offenders, places</a:t>
            </a:r>
            <a:endParaRPr lang="en-US" sz="1400" dirty="0"/>
          </a:p>
        </p:txBody>
      </p:sp>
      <p:sp>
        <p:nvSpPr>
          <p:cNvPr id="48" name="TextBox 47"/>
          <p:cNvSpPr txBox="1"/>
          <p:nvPr/>
        </p:nvSpPr>
        <p:spPr>
          <a:xfrm rot="16200000">
            <a:off x="-333154" y="2997158"/>
            <a:ext cx="2728889" cy="307777"/>
          </a:xfrm>
          <a:prstGeom prst="rect">
            <a:avLst/>
          </a:prstGeom>
          <a:noFill/>
        </p:spPr>
        <p:txBody>
          <a:bodyPr wrap="none" rtlCol="0">
            <a:spAutoFit/>
          </a:bodyPr>
          <a:lstStyle/>
          <a:p>
            <a:r>
              <a:rPr lang="en-US" sz="1400" dirty="0" smtClean="0"/>
              <a:t>Cumulative % of crimes committed</a:t>
            </a:r>
            <a:endParaRPr lang="en-US" sz="1400" dirty="0"/>
          </a:p>
        </p:txBody>
      </p:sp>
      <p:sp>
        <p:nvSpPr>
          <p:cNvPr id="53" name="Arc 52"/>
          <p:cNvSpPr/>
          <p:nvPr/>
        </p:nvSpPr>
        <p:spPr>
          <a:xfrm rot="16512003">
            <a:off x="1716140" y="2241605"/>
            <a:ext cx="5199763" cy="5309819"/>
          </a:xfrm>
          <a:prstGeom prst="arc">
            <a:avLst>
              <a:gd name="adj1" fmla="val 16200000"/>
              <a:gd name="adj2" fmla="val 19811278"/>
            </a:avLst>
          </a:prstGeom>
          <a:ln w="28575">
            <a:solidFill>
              <a:schemeClr val="accent6">
                <a:lumMod val="50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5" name="Arc 54"/>
          <p:cNvSpPr/>
          <p:nvPr/>
        </p:nvSpPr>
        <p:spPr>
          <a:xfrm rot="17739160">
            <a:off x="1426160" y="2370022"/>
            <a:ext cx="7214019" cy="7144241"/>
          </a:xfrm>
          <a:prstGeom prst="arc">
            <a:avLst>
              <a:gd name="adj1" fmla="val 15700191"/>
              <a:gd name="adj2" fmla="val 17496481"/>
            </a:avLst>
          </a:prstGeom>
          <a:ln w="28575">
            <a:solidFill>
              <a:srgbClr val="006600"/>
            </a:solidFill>
            <a:prstDash val="lgDash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6" name="Arc 55"/>
          <p:cNvSpPr/>
          <p:nvPr/>
        </p:nvSpPr>
        <p:spPr>
          <a:xfrm rot="16512003">
            <a:off x="2262361" y="1347562"/>
            <a:ext cx="5575688" cy="6864425"/>
          </a:xfrm>
          <a:prstGeom prst="arc">
            <a:avLst>
              <a:gd name="adj1" fmla="val 16200000"/>
              <a:gd name="adj2" fmla="val 18081904"/>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7" name="Arc 56"/>
          <p:cNvSpPr/>
          <p:nvPr/>
        </p:nvSpPr>
        <p:spPr>
          <a:xfrm rot="20423135">
            <a:off x="516049" y="2188819"/>
            <a:ext cx="8408776" cy="7117261"/>
          </a:xfrm>
          <a:prstGeom prst="arc">
            <a:avLst>
              <a:gd name="adj1" fmla="val 15649184"/>
              <a:gd name="adj2" fmla="val 17496481"/>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8" name="Straight Connector 57"/>
          <p:cNvCxnSpPr/>
          <p:nvPr/>
        </p:nvCxnSpPr>
        <p:spPr>
          <a:xfrm flipV="1">
            <a:off x="4850197" y="1731040"/>
            <a:ext cx="3321050" cy="366486"/>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59" name="Arc 58"/>
          <p:cNvSpPr/>
          <p:nvPr/>
        </p:nvSpPr>
        <p:spPr>
          <a:xfrm rot="19774126">
            <a:off x="2009987" y="2849210"/>
            <a:ext cx="1066800" cy="130808"/>
          </a:xfrm>
          <a:prstGeom prst="arc">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61" name="Straight Connector 60"/>
          <p:cNvCxnSpPr/>
          <p:nvPr/>
        </p:nvCxnSpPr>
        <p:spPr>
          <a:xfrm>
            <a:off x="4744176" y="3363217"/>
            <a:ext cx="537821" cy="0"/>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5281997" y="3206123"/>
            <a:ext cx="641522" cy="307777"/>
          </a:xfrm>
          <a:prstGeom prst="rect">
            <a:avLst/>
          </a:prstGeom>
          <a:noFill/>
        </p:spPr>
        <p:txBody>
          <a:bodyPr wrap="none" rtlCol="0">
            <a:spAutoFit/>
          </a:bodyPr>
          <a:lstStyle/>
          <a:p>
            <a:r>
              <a:rPr lang="en-US" sz="1400" dirty="0" smtClean="0"/>
              <a:t>Places</a:t>
            </a:r>
            <a:endParaRPr lang="en-US" sz="1400" dirty="0"/>
          </a:p>
        </p:txBody>
      </p:sp>
      <p:sp>
        <p:nvSpPr>
          <p:cNvPr id="64" name="TextBox 63"/>
          <p:cNvSpPr txBox="1"/>
          <p:nvPr/>
        </p:nvSpPr>
        <p:spPr>
          <a:xfrm>
            <a:off x="5292178" y="3606173"/>
            <a:ext cx="904735" cy="307777"/>
          </a:xfrm>
          <a:prstGeom prst="rect">
            <a:avLst/>
          </a:prstGeom>
          <a:noFill/>
        </p:spPr>
        <p:txBody>
          <a:bodyPr wrap="none" rtlCol="0">
            <a:spAutoFit/>
          </a:bodyPr>
          <a:lstStyle/>
          <a:p>
            <a:r>
              <a:rPr lang="en-US" sz="1400" dirty="0" smtClean="0"/>
              <a:t>Offenders</a:t>
            </a:r>
            <a:endParaRPr lang="en-US" sz="1400" dirty="0"/>
          </a:p>
        </p:txBody>
      </p:sp>
      <p:sp>
        <p:nvSpPr>
          <p:cNvPr id="65" name="TextBox 64"/>
          <p:cNvSpPr txBox="1"/>
          <p:nvPr/>
        </p:nvSpPr>
        <p:spPr>
          <a:xfrm>
            <a:off x="5292178" y="4082422"/>
            <a:ext cx="720069" cy="307777"/>
          </a:xfrm>
          <a:prstGeom prst="rect">
            <a:avLst/>
          </a:prstGeom>
          <a:noFill/>
        </p:spPr>
        <p:txBody>
          <a:bodyPr wrap="none" rtlCol="0">
            <a:spAutoFit/>
          </a:bodyPr>
          <a:lstStyle/>
          <a:p>
            <a:r>
              <a:rPr lang="en-US" sz="1400" dirty="0" smtClean="0"/>
              <a:t>Victims</a:t>
            </a:r>
            <a:endParaRPr lang="en-US" sz="1400" dirty="0"/>
          </a:p>
        </p:txBody>
      </p:sp>
      <p:sp>
        <p:nvSpPr>
          <p:cNvPr id="66" name="Arc 65"/>
          <p:cNvSpPr/>
          <p:nvPr/>
        </p:nvSpPr>
        <p:spPr>
          <a:xfrm rot="19296155">
            <a:off x="1617838" y="2175327"/>
            <a:ext cx="7214019" cy="7144241"/>
          </a:xfrm>
          <a:prstGeom prst="arc">
            <a:avLst>
              <a:gd name="adj1" fmla="val 15786650"/>
              <a:gd name="adj2" fmla="val 17361150"/>
            </a:avLst>
          </a:prstGeom>
          <a:ln w="28575">
            <a:solidFill>
              <a:srgbClr val="006600"/>
            </a:solidFill>
            <a:prstDash val="lgDash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7" name="Arc 66"/>
          <p:cNvSpPr/>
          <p:nvPr/>
        </p:nvSpPr>
        <p:spPr>
          <a:xfrm rot="20570949">
            <a:off x="582981" y="2053537"/>
            <a:ext cx="9927070" cy="7245553"/>
          </a:xfrm>
          <a:prstGeom prst="arc">
            <a:avLst>
              <a:gd name="adj1" fmla="val 15786650"/>
              <a:gd name="adj2" fmla="val 16352717"/>
            </a:avLst>
          </a:prstGeom>
          <a:ln w="28575">
            <a:solidFill>
              <a:srgbClr val="006600"/>
            </a:solidFill>
            <a:prstDash val="lgDash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68" name="Straight Connector 67"/>
          <p:cNvCxnSpPr/>
          <p:nvPr/>
        </p:nvCxnSpPr>
        <p:spPr>
          <a:xfrm flipH="1">
            <a:off x="6012247" y="1706066"/>
            <a:ext cx="2159000" cy="114300"/>
          </a:xfrm>
          <a:prstGeom prst="line">
            <a:avLst/>
          </a:prstGeom>
          <a:ln w="28575">
            <a:solidFill>
              <a:srgbClr val="006600"/>
            </a:solidFill>
            <a:prstDash val="lgDashDot"/>
          </a:ln>
        </p:spPr>
        <p:style>
          <a:lnRef idx="1">
            <a:schemeClr val="accent1"/>
          </a:lnRef>
          <a:fillRef idx="0">
            <a:schemeClr val="accent1"/>
          </a:fillRef>
          <a:effectRef idx="0">
            <a:schemeClr val="accent1"/>
          </a:effectRef>
          <a:fontRef idx="minor">
            <a:schemeClr val="tx1"/>
          </a:fontRef>
        </p:style>
      </p:cxnSp>
      <p:sp>
        <p:nvSpPr>
          <p:cNvPr id="72" name="Arc 71"/>
          <p:cNvSpPr/>
          <p:nvPr/>
        </p:nvSpPr>
        <p:spPr>
          <a:xfrm rot="20853882">
            <a:off x="1665632" y="1769777"/>
            <a:ext cx="9927070" cy="7245553"/>
          </a:xfrm>
          <a:prstGeom prst="arc">
            <a:avLst>
              <a:gd name="adj1" fmla="val 15786650"/>
              <a:gd name="adj2" fmla="val 16352717"/>
            </a:avLst>
          </a:prstGeom>
          <a:ln w="28575">
            <a:solidFill>
              <a:srgbClr val="006600"/>
            </a:solidFill>
            <a:prstDash val="lgDash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73" name="Straight Connector 72"/>
          <p:cNvCxnSpPr/>
          <p:nvPr/>
        </p:nvCxnSpPr>
        <p:spPr>
          <a:xfrm flipH="1">
            <a:off x="4720437" y="1949280"/>
            <a:ext cx="723476" cy="174579"/>
          </a:xfrm>
          <a:prstGeom prst="line">
            <a:avLst/>
          </a:prstGeom>
          <a:ln w="28575">
            <a:solidFill>
              <a:srgbClr val="006600"/>
            </a:solidFill>
            <a:prstDash val="lgDashDot"/>
          </a:ln>
        </p:spPr>
        <p:style>
          <a:lnRef idx="1">
            <a:schemeClr val="accent1"/>
          </a:lnRef>
          <a:fillRef idx="0">
            <a:schemeClr val="accent1"/>
          </a:fillRef>
          <a:effectRef idx="0">
            <a:schemeClr val="accent1"/>
          </a:effectRef>
          <a:fontRef idx="minor">
            <a:schemeClr val="tx1"/>
          </a:fontRef>
        </p:style>
      </p:cxnSp>
      <p:sp>
        <p:nvSpPr>
          <p:cNvPr id="79" name="Arc 78"/>
          <p:cNvSpPr/>
          <p:nvPr/>
        </p:nvSpPr>
        <p:spPr>
          <a:xfrm rot="20267666">
            <a:off x="40937" y="2199863"/>
            <a:ext cx="8789688" cy="5309819"/>
          </a:xfrm>
          <a:prstGeom prst="arc">
            <a:avLst>
              <a:gd name="adj1" fmla="val 16049008"/>
              <a:gd name="adj2" fmla="val 18011042"/>
            </a:avLst>
          </a:prstGeom>
          <a:ln w="28575">
            <a:solidFill>
              <a:schemeClr val="accent6">
                <a:lumMod val="50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0" name="Arc 79"/>
          <p:cNvSpPr/>
          <p:nvPr/>
        </p:nvSpPr>
        <p:spPr>
          <a:xfrm rot="20881458">
            <a:off x="388747" y="1948278"/>
            <a:ext cx="9904907" cy="5436173"/>
          </a:xfrm>
          <a:prstGeom prst="arc">
            <a:avLst>
              <a:gd name="adj1" fmla="val 16049008"/>
              <a:gd name="adj2" fmla="val 18011042"/>
            </a:avLst>
          </a:prstGeom>
          <a:ln w="28575">
            <a:solidFill>
              <a:schemeClr val="accent6">
                <a:lumMod val="50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81" name="Straight Connector 80"/>
          <p:cNvCxnSpPr>
            <a:stCxn id="80" idx="2"/>
          </p:cNvCxnSpPr>
          <p:nvPr/>
        </p:nvCxnSpPr>
        <p:spPr>
          <a:xfrm flipV="1">
            <a:off x="6277213" y="1762577"/>
            <a:ext cx="1930800" cy="58285"/>
          </a:xfrm>
          <a:prstGeom prst="line">
            <a:avLst/>
          </a:prstGeom>
          <a:ln w="28575">
            <a:solidFill>
              <a:schemeClr val="accent6">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V="1">
            <a:off x="4744176" y="3752195"/>
            <a:ext cx="537245" cy="7866"/>
          </a:xfrm>
          <a:prstGeom prst="line">
            <a:avLst/>
          </a:prstGeom>
          <a:ln w="28575">
            <a:solidFill>
              <a:schemeClr val="accent6">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flipV="1">
            <a:off x="4744176" y="4236311"/>
            <a:ext cx="521749" cy="1"/>
          </a:xfrm>
          <a:prstGeom prst="line">
            <a:avLst/>
          </a:prstGeom>
          <a:ln w="28575">
            <a:solidFill>
              <a:srgbClr val="006600"/>
            </a:solidFill>
            <a:prstDash val="lgDashDot"/>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p:nvPr/>
        </p:nvCxnSpPr>
        <p:spPr>
          <a:xfrm flipH="1">
            <a:off x="1650252" y="3048664"/>
            <a:ext cx="639080" cy="0"/>
          </a:xfrm>
          <a:prstGeom prst="straightConnector1">
            <a:avLst/>
          </a:prstGeom>
          <a:ln w="19050">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flipH="1">
            <a:off x="1650252" y="3206123"/>
            <a:ext cx="639080" cy="0"/>
          </a:xfrm>
          <a:prstGeom prst="straightConnector1">
            <a:avLst/>
          </a:prstGeom>
          <a:ln w="19050">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1" name="Straight Arrow Connector 90"/>
          <p:cNvCxnSpPr/>
          <p:nvPr/>
        </p:nvCxnSpPr>
        <p:spPr>
          <a:xfrm flipH="1">
            <a:off x="1650252" y="3606173"/>
            <a:ext cx="639080" cy="0"/>
          </a:xfrm>
          <a:prstGeom prst="straightConnector1">
            <a:avLst/>
          </a:prstGeom>
          <a:ln w="19050">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V="1">
            <a:off x="2289332" y="3048664"/>
            <a:ext cx="0" cy="184785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025" name="TextBox 1024"/>
          <p:cNvSpPr txBox="1"/>
          <p:nvPr/>
        </p:nvSpPr>
        <p:spPr>
          <a:xfrm>
            <a:off x="1082918" y="5663903"/>
            <a:ext cx="2890920" cy="276999"/>
          </a:xfrm>
          <a:prstGeom prst="rect">
            <a:avLst/>
          </a:prstGeom>
          <a:noFill/>
        </p:spPr>
        <p:txBody>
          <a:bodyPr wrap="none" rtlCol="0">
            <a:spAutoFit/>
          </a:bodyPr>
          <a:lstStyle/>
          <a:p>
            <a:r>
              <a:rPr lang="en-US" sz="1200" dirty="0" smtClean="0"/>
              <a:t>Drawn from Spelman &amp; Eck, 1989, Figure 1.</a:t>
            </a:r>
            <a:endParaRPr lang="en-US" sz="1200" dirty="0"/>
          </a:p>
        </p:txBody>
      </p:sp>
      <p:sp>
        <p:nvSpPr>
          <p:cNvPr id="62" name="Title 1"/>
          <p:cNvSpPr txBox="1">
            <a:spLocks/>
          </p:cNvSpPr>
          <p:nvPr/>
        </p:nvSpPr>
        <p:spPr>
          <a:xfrm>
            <a:off x="-9831" y="165633"/>
            <a:ext cx="9130145" cy="63976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cs typeface="Arial" charset="0"/>
              </a:rPr>
              <a:t>Crime is Concentrated More at Places than Among Offenders or Victims</a:t>
            </a:r>
          </a:p>
        </p:txBody>
      </p:sp>
      <p:sp>
        <p:nvSpPr>
          <p:cNvPr id="2" name="TextBox 1"/>
          <p:cNvSpPr txBox="1"/>
          <p:nvPr/>
        </p:nvSpPr>
        <p:spPr>
          <a:xfrm>
            <a:off x="1525347" y="1154668"/>
            <a:ext cx="2006062" cy="369332"/>
          </a:xfrm>
          <a:prstGeom prst="rect">
            <a:avLst/>
          </a:prstGeom>
          <a:noFill/>
        </p:spPr>
        <p:txBody>
          <a:bodyPr wrap="none" rtlCol="0">
            <a:spAutoFit/>
          </a:bodyPr>
          <a:lstStyle/>
          <a:p>
            <a:r>
              <a:rPr lang="en-US" dirty="0" smtClean="0"/>
              <a:t>Sherman et al 1989</a:t>
            </a:r>
            <a:endParaRPr lang="en-US" dirty="0"/>
          </a:p>
        </p:txBody>
      </p:sp>
      <p:sp>
        <p:nvSpPr>
          <p:cNvPr id="4" name="Freeform 3"/>
          <p:cNvSpPr/>
          <p:nvPr/>
        </p:nvSpPr>
        <p:spPr>
          <a:xfrm>
            <a:off x="1934672" y="1477926"/>
            <a:ext cx="484945" cy="1467293"/>
          </a:xfrm>
          <a:custGeom>
            <a:avLst/>
            <a:gdLst>
              <a:gd name="connsiteX0" fmla="*/ 21719 w 484945"/>
              <a:gd name="connsiteY0" fmla="*/ 0 h 1467293"/>
              <a:gd name="connsiteX1" fmla="*/ 32351 w 484945"/>
              <a:gd name="connsiteY1" fmla="*/ 329609 h 1467293"/>
              <a:gd name="connsiteX2" fmla="*/ 330063 w 484945"/>
              <a:gd name="connsiteY2" fmla="*/ 478465 h 1467293"/>
              <a:gd name="connsiteX3" fmla="*/ 468286 w 484945"/>
              <a:gd name="connsiteY3" fmla="*/ 574158 h 1467293"/>
              <a:gd name="connsiteX4" fmla="*/ 457654 w 484945"/>
              <a:gd name="connsiteY4" fmla="*/ 861237 h 1467293"/>
              <a:gd name="connsiteX5" fmla="*/ 245002 w 484945"/>
              <a:gd name="connsiteY5" fmla="*/ 935665 h 1467293"/>
              <a:gd name="connsiteX6" fmla="*/ 138677 w 484945"/>
              <a:gd name="connsiteY6" fmla="*/ 1297172 h 1467293"/>
              <a:gd name="connsiteX7" fmla="*/ 383226 w 484945"/>
              <a:gd name="connsiteY7" fmla="*/ 1467293 h 1467293"/>
              <a:gd name="connsiteX8" fmla="*/ 383226 w 484945"/>
              <a:gd name="connsiteY8" fmla="*/ 1467293 h 1467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4945" h="1467293">
                <a:moveTo>
                  <a:pt x="21719" y="0"/>
                </a:moveTo>
                <a:cubicBezTo>
                  <a:pt x="1339" y="124932"/>
                  <a:pt x="-19040" y="249865"/>
                  <a:pt x="32351" y="329609"/>
                </a:cubicBezTo>
                <a:cubicBezTo>
                  <a:pt x="83742" y="409353"/>
                  <a:pt x="257407" y="437707"/>
                  <a:pt x="330063" y="478465"/>
                </a:cubicBezTo>
                <a:cubicBezTo>
                  <a:pt x="402719" y="519223"/>
                  <a:pt x="447021" y="510363"/>
                  <a:pt x="468286" y="574158"/>
                </a:cubicBezTo>
                <a:cubicBezTo>
                  <a:pt x="489551" y="637953"/>
                  <a:pt x="494868" y="800986"/>
                  <a:pt x="457654" y="861237"/>
                </a:cubicBezTo>
                <a:cubicBezTo>
                  <a:pt x="420440" y="921488"/>
                  <a:pt x="298165" y="863009"/>
                  <a:pt x="245002" y="935665"/>
                </a:cubicBezTo>
                <a:cubicBezTo>
                  <a:pt x="191839" y="1008321"/>
                  <a:pt x="115640" y="1208567"/>
                  <a:pt x="138677" y="1297172"/>
                </a:cubicBezTo>
                <a:cubicBezTo>
                  <a:pt x="161714" y="1385777"/>
                  <a:pt x="383226" y="1467293"/>
                  <a:pt x="383226" y="1467293"/>
                </a:cubicBezTo>
                <a:lnTo>
                  <a:pt x="383226" y="1467293"/>
                </a:lnTo>
              </a:path>
            </a:pathLst>
          </a:custGeom>
          <a:noFill/>
          <a:ln>
            <a:solidFill>
              <a:srgbClr val="C0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239145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Rectangle 90"/>
          <p:cNvSpPr/>
          <p:nvPr/>
        </p:nvSpPr>
        <p:spPr>
          <a:xfrm flipV="1">
            <a:off x="-37372" y="5715727"/>
            <a:ext cx="1466277" cy="918797"/>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45" name="Rectangle 44"/>
          <p:cNvSpPr/>
          <p:nvPr/>
        </p:nvSpPr>
        <p:spPr>
          <a:xfrm rot="16200000">
            <a:off x="4557508" y="1449371"/>
            <a:ext cx="1243997" cy="965358"/>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33" name="Rectangle 32"/>
          <p:cNvSpPr/>
          <p:nvPr/>
        </p:nvSpPr>
        <p:spPr>
          <a:xfrm>
            <a:off x="4693627" y="3815857"/>
            <a:ext cx="1138254" cy="1348157"/>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3" name="Title 1"/>
          <p:cNvSpPr txBox="1">
            <a:spLocks/>
          </p:cNvSpPr>
          <p:nvPr/>
        </p:nvSpPr>
        <p:spPr>
          <a:xfrm>
            <a:off x="457200" y="-130629"/>
            <a:ext cx="8229600" cy="925286"/>
          </a:xfrm>
          <a:prstGeom prst="rect">
            <a:avLst/>
          </a:prstGeom>
          <a:solidFill>
            <a:schemeClr val="bg1"/>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t>Varieties of Crime Places</a:t>
            </a:r>
            <a:endParaRPr lang="en-US" sz="2800" dirty="0"/>
          </a:p>
        </p:txBody>
      </p:sp>
      <p:sp>
        <p:nvSpPr>
          <p:cNvPr id="9" name="Rounded Rectangle 8"/>
          <p:cNvSpPr/>
          <p:nvPr/>
        </p:nvSpPr>
        <p:spPr>
          <a:xfrm>
            <a:off x="7600015" y="701258"/>
            <a:ext cx="1298330" cy="79131"/>
          </a:xfrm>
          <a:prstGeom prst="round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7935696" y="486880"/>
            <a:ext cx="561692" cy="276999"/>
          </a:xfrm>
          <a:prstGeom prst="rect">
            <a:avLst/>
          </a:prstGeom>
          <a:noFill/>
        </p:spPr>
        <p:txBody>
          <a:bodyPr wrap="none" rtlCol="0">
            <a:spAutoFit/>
          </a:bodyPr>
          <a:lstStyle/>
          <a:p>
            <a:r>
              <a:rPr lang="en-US" sz="1200" dirty="0" smtClean="0"/>
              <a:t>Street</a:t>
            </a:r>
            <a:endParaRPr lang="en-US" sz="1200" dirty="0"/>
          </a:p>
        </p:txBody>
      </p:sp>
      <p:sp>
        <p:nvSpPr>
          <p:cNvPr id="13" name="Rectangle 12"/>
          <p:cNvSpPr/>
          <p:nvPr/>
        </p:nvSpPr>
        <p:spPr>
          <a:xfrm>
            <a:off x="7935696" y="794657"/>
            <a:ext cx="561692"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Parcel</a:t>
            </a:r>
            <a:endParaRPr lang="en-US" sz="1200" dirty="0"/>
          </a:p>
        </p:txBody>
      </p:sp>
      <p:sp>
        <p:nvSpPr>
          <p:cNvPr id="14" name="Rectangle 13"/>
          <p:cNvSpPr/>
          <p:nvPr/>
        </p:nvSpPr>
        <p:spPr>
          <a:xfrm>
            <a:off x="2158509" y="3429000"/>
            <a:ext cx="1479589" cy="950300"/>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6" name="Rectangle 15"/>
          <p:cNvSpPr/>
          <p:nvPr/>
        </p:nvSpPr>
        <p:spPr>
          <a:xfrm>
            <a:off x="2158509" y="2479430"/>
            <a:ext cx="1098471"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7" name="Rectangle 16"/>
          <p:cNvSpPr/>
          <p:nvPr/>
        </p:nvSpPr>
        <p:spPr>
          <a:xfrm>
            <a:off x="3973670" y="2875084"/>
            <a:ext cx="561692"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8" name="Rectangle 17"/>
          <p:cNvSpPr/>
          <p:nvPr/>
        </p:nvSpPr>
        <p:spPr>
          <a:xfrm>
            <a:off x="3256980" y="2875084"/>
            <a:ext cx="716689"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9" name="Rectangle 18"/>
          <p:cNvSpPr/>
          <p:nvPr/>
        </p:nvSpPr>
        <p:spPr>
          <a:xfrm>
            <a:off x="2695289" y="2875084"/>
            <a:ext cx="561692"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20" name="Rectangle 19"/>
          <p:cNvSpPr/>
          <p:nvPr/>
        </p:nvSpPr>
        <p:spPr>
          <a:xfrm>
            <a:off x="2158510" y="2875084"/>
            <a:ext cx="561692"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21" name="Rectangle 20"/>
          <p:cNvSpPr/>
          <p:nvPr/>
        </p:nvSpPr>
        <p:spPr>
          <a:xfrm>
            <a:off x="2162396" y="2083776"/>
            <a:ext cx="1094583"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22" name="Rectangle 21"/>
          <p:cNvSpPr/>
          <p:nvPr/>
        </p:nvSpPr>
        <p:spPr>
          <a:xfrm>
            <a:off x="2162397" y="901210"/>
            <a:ext cx="1094582" cy="1182566"/>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23" name="Rectangle 22"/>
          <p:cNvSpPr/>
          <p:nvPr/>
        </p:nvSpPr>
        <p:spPr>
          <a:xfrm>
            <a:off x="3256981" y="2479430"/>
            <a:ext cx="1278381"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24" name="Rectangle 23"/>
          <p:cNvSpPr/>
          <p:nvPr/>
        </p:nvSpPr>
        <p:spPr>
          <a:xfrm>
            <a:off x="3256979" y="2083776"/>
            <a:ext cx="1278381"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25" name="Rectangle 24"/>
          <p:cNvSpPr/>
          <p:nvPr/>
        </p:nvSpPr>
        <p:spPr>
          <a:xfrm>
            <a:off x="3262846" y="1688122"/>
            <a:ext cx="1278381"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26" name="Rectangle 25"/>
          <p:cNvSpPr/>
          <p:nvPr/>
        </p:nvSpPr>
        <p:spPr>
          <a:xfrm>
            <a:off x="3256981" y="1292468"/>
            <a:ext cx="1278381"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27" name="Rectangle 26"/>
          <p:cNvSpPr/>
          <p:nvPr/>
        </p:nvSpPr>
        <p:spPr>
          <a:xfrm>
            <a:off x="3256981" y="901210"/>
            <a:ext cx="1278381"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28" name="Rectangle 27"/>
          <p:cNvSpPr/>
          <p:nvPr/>
        </p:nvSpPr>
        <p:spPr>
          <a:xfrm>
            <a:off x="6548571" y="3429000"/>
            <a:ext cx="609830"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29" name="Rectangle 28"/>
          <p:cNvSpPr/>
          <p:nvPr/>
        </p:nvSpPr>
        <p:spPr>
          <a:xfrm>
            <a:off x="5831881" y="3429000"/>
            <a:ext cx="716689" cy="950300"/>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30" name="Rectangle 29"/>
          <p:cNvSpPr/>
          <p:nvPr/>
        </p:nvSpPr>
        <p:spPr>
          <a:xfrm>
            <a:off x="5270190" y="3429000"/>
            <a:ext cx="561692"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31" name="Rectangle 30"/>
          <p:cNvSpPr/>
          <p:nvPr/>
        </p:nvSpPr>
        <p:spPr>
          <a:xfrm>
            <a:off x="4693626" y="3429000"/>
            <a:ext cx="601477"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32" name="Rectangle 31"/>
          <p:cNvSpPr/>
          <p:nvPr/>
        </p:nvSpPr>
        <p:spPr>
          <a:xfrm>
            <a:off x="4701062" y="4994030"/>
            <a:ext cx="561692" cy="16998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34" name="Rectangle 33"/>
          <p:cNvSpPr/>
          <p:nvPr/>
        </p:nvSpPr>
        <p:spPr>
          <a:xfrm>
            <a:off x="3638096" y="3824654"/>
            <a:ext cx="897263"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35" name="Rectangle 34"/>
          <p:cNvSpPr/>
          <p:nvPr/>
        </p:nvSpPr>
        <p:spPr>
          <a:xfrm>
            <a:off x="3638096" y="3429000"/>
            <a:ext cx="897263"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37" name="Rectangle 36"/>
          <p:cNvSpPr/>
          <p:nvPr/>
        </p:nvSpPr>
        <p:spPr>
          <a:xfrm>
            <a:off x="3638099" y="4220308"/>
            <a:ext cx="897263"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38" name="Rectangle 37"/>
          <p:cNvSpPr/>
          <p:nvPr/>
        </p:nvSpPr>
        <p:spPr>
          <a:xfrm>
            <a:off x="2158509" y="4186603"/>
            <a:ext cx="1479589" cy="950300"/>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36" name="Rectangle 35"/>
          <p:cNvSpPr/>
          <p:nvPr/>
        </p:nvSpPr>
        <p:spPr>
          <a:xfrm>
            <a:off x="3068512" y="4588850"/>
            <a:ext cx="1466847" cy="548053"/>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39" name="Rectangle 38"/>
          <p:cNvSpPr/>
          <p:nvPr/>
        </p:nvSpPr>
        <p:spPr>
          <a:xfrm>
            <a:off x="6548570" y="3815857"/>
            <a:ext cx="609830"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40" name="Rectangle 39"/>
          <p:cNvSpPr/>
          <p:nvPr/>
        </p:nvSpPr>
        <p:spPr>
          <a:xfrm>
            <a:off x="5831881" y="4212980"/>
            <a:ext cx="1326519"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41" name="Rectangle 40"/>
          <p:cNvSpPr/>
          <p:nvPr/>
        </p:nvSpPr>
        <p:spPr>
          <a:xfrm>
            <a:off x="5831882" y="4862876"/>
            <a:ext cx="1326519" cy="293812"/>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42" name="Rectangle 41"/>
          <p:cNvSpPr/>
          <p:nvPr/>
        </p:nvSpPr>
        <p:spPr>
          <a:xfrm>
            <a:off x="5831882" y="4608634"/>
            <a:ext cx="1326519" cy="293812"/>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43" name="Rectangle 42"/>
          <p:cNvSpPr/>
          <p:nvPr/>
        </p:nvSpPr>
        <p:spPr>
          <a:xfrm rot="16200000">
            <a:off x="4665240" y="1966170"/>
            <a:ext cx="609830" cy="565926"/>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44" name="Rectangle 43"/>
          <p:cNvSpPr/>
          <p:nvPr/>
        </p:nvSpPr>
        <p:spPr>
          <a:xfrm rot="16200000">
            <a:off x="5008481" y="2232760"/>
            <a:ext cx="716689" cy="1359267"/>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46" name="Rectangle 45"/>
          <p:cNvSpPr/>
          <p:nvPr/>
        </p:nvSpPr>
        <p:spPr>
          <a:xfrm rot="16200000">
            <a:off x="5428266" y="2324516"/>
            <a:ext cx="1326519" cy="565926"/>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47" name="Rectangle 46"/>
          <p:cNvSpPr/>
          <p:nvPr/>
        </p:nvSpPr>
        <p:spPr>
          <a:xfrm rot="16200000">
            <a:off x="6285013" y="2397350"/>
            <a:ext cx="1326519" cy="420256"/>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48" name="Rectangle 47"/>
          <p:cNvSpPr/>
          <p:nvPr/>
        </p:nvSpPr>
        <p:spPr>
          <a:xfrm rot="16200000">
            <a:off x="5921356" y="2397350"/>
            <a:ext cx="1326519" cy="420256"/>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50" name="Rectangle 49"/>
          <p:cNvSpPr/>
          <p:nvPr/>
        </p:nvSpPr>
        <p:spPr>
          <a:xfrm rot="10800000">
            <a:off x="4687191" y="737166"/>
            <a:ext cx="2471208" cy="420256"/>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51" name="Rounded Rectangle 50"/>
          <p:cNvSpPr/>
          <p:nvPr/>
        </p:nvSpPr>
        <p:spPr>
          <a:xfrm rot="5400000">
            <a:off x="5037060" y="1782547"/>
            <a:ext cx="1396625" cy="146377"/>
          </a:xfrm>
          <a:prstGeom prst="round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ounded Rectangle 51"/>
          <p:cNvSpPr/>
          <p:nvPr/>
        </p:nvSpPr>
        <p:spPr>
          <a:xfrm>
            <a:off x="4645581" y="1157422"/>
            <a:ext cx="1089791" cy="152629"/>
          </a:xfrm>
          <a:prstGeom prst="round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rot="16200000">
            <a:off x="6210100" y="995919"/>
            <a:ext cx="784658" cy="1111940"/>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54" name="Rectangle 53"/>
          <p:cNvSpPr/>
          <p:nvPr/>
        </p:nvSpPr>
        <p:spPr>
          <a:xfrm>
            <a:off x="5812797" y="1156230"/>
            <a:ext cx="280846"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55" name="Rectangle 54"/>
          <p:cNvSpPr/>
          <p:nvPr/>
        </p:nvSpPr>
        <p:spPr>
          <a:xfrm>
            <a:off x="5824774" y="1551889"/>
            <a:ext cx="280846"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56" name="Rectangle 55"/>
          <p:cNvSpPr/>
          <p:nvPr/>
        </p:nvSpPr>
        <p:spPr>
          <a:xfrm>
            <a:off x="2158509" y="5326672"/>
            <a:ext cx="421270"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57" name="Rectangle 56"/>
          <p:cNvSpPr/>
          <p:nvPr/>
        </p:nvSpPr>
        <p:spPr>
          <a:xfrm>
            <a:off x="2158509" y="5722326"/>
            <a:ext cx="421270" cy="30333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58" name="Rectangle 57"/>
          <p:cNvSpPr/>
          <p:nvPr/>
        </p:nvSpPr>
        <p:spPr>
          <a:xfrm>
            <a:off x="2592458" y="5326672"/>
            <a:ext cx="421270" cy="698988"/>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59" name="Rectangle 58"/>
          <p:cNvSpPr/>
          <p:nvPr/>
        </p:nvSpPr>
        <p:spPr>
          <a:xfrm>
            <a:off x="3011694" y="5326671"/>
            <a:ext cx="421270" cy="698989"/>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60" name="Rectangle 59"/>
          <p:cNvSpPr/>
          <p:nvPr/>
        </p:nvSpPr>
        <p:spPr>
          <a:xfrm>
            <a:off x="3427461" y="5326671"/>
            <a:ext cx="421270" cy="698989"/>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61" name="Rectangle 60"/>
          <p:cNvSpPr/>
          <p:nvPr/>
        </p:nvSpPr>
        <p:spPr>
          <a:xfrm>
            <a:off x="3847035" y="5322276"/>
            <a:ext cx="686631" cy="70338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62" name="Rectangle 61"/>
          <p:cNvSpPr/>
          <p:nvPr/>
        </p:nvSpPr>
        <p:spPr>
          <a:xfrm>
            <a:off x="2158509" y="6026393"/>
            <a:ext cx="1191360" cy="30333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63" name="Rectangle 62"/>
          <p:cNvSpPr/>
          <p:nvPr/>
        </p:nvSpPr>
        <p:spPr>
          <a:xfrm>
            <a:off x="2158509" y="6330460"/>
            <a:ext cx="1191360" cy="30333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64" name="Rectangle 63"/>
          <p:cNvSpPr/>
          <p:nvPr/>
        </p:nvSpPr>
        <p:spPr>
          <a:xfrm>
            <a:off x="3349869" y="6027126"/>
            <a:ext cx="1185490" cy="30333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65" name="Rectangle 64"/>
          <p:cNvSpPr/>
          <p:nvPr/>
        </p:nvSpPr>
        <p:spPr>
          <a:xfrm>
            <a:off x="3349869" y="6331193"/>
            <a:ext cx="1185490" cy="30333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pSp>
        <p:nvGrpSpPr>
          <p:cNvPr id="71" name="Group 70"/>
          <p:cNvGrpSpPr/>
          <p:nvPr/>
        </p:nvGrpSpPr>
        <p:grpSpPr>
          <a:xfrm rot="10800000">
            <a:off x="-574151" y="882201"/>
            <a:ext cx="1098472" cy="2369528"/>
            <a:chOff x="279886" y="839705"/>
            <a:chExt cx="1098472" cy="2369528"/>
          </a:xfrm>
        </p:grpSpPr>
        <p:sp>
          <p:nvSpPr>
            <p:cNvPr id="66" name="Rectangle 65"/>
            <p:cNvSpPr/>
            <p:nvPr/>
          </p:nvSpPr>
          <p:spPr>
            <a:xfrm>
              <a:off x="279886" y="2417925"/>
              <a:ext cx="1098471"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67" name="Rectangle 66"/>
            <p:cNvSpPr/>
            <p:nvPr/>
          </p:nvSpPr>
          <p:spPr>
            <a:xfrm>
              <a:off x="816666" y="2813579"/>
              <a:ext cx="561692"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68" name="Rectangle 67"/>
            <p:cNvSpPr/>
            <p:nvPr/>
          </p:nvSpPr>
          <p:spPr>
            <a:xfrm>
              <a:off x="279887" y="2813579"/>
              <a:ext cx="561692"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69" name="Rectangle 68"/>
            <p:cNvSpPr/>
            <p:nvPr/>
          </p:nvSpPr>
          <p:spPr>
            <a:xfrm>
              <a:off x="283773" y="2022271"/>
              <a:ext cx="1094583"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70" name="Rectangle 69"/>
            <p:cNvSpPr/>
            <p:nvPr/>
          </p:nvSpPr>
          <p:spPr>
            <a:xfrm>
              <a:off x="283774" y="839705"/>
              <a:ext cx="1094582" cy="1182566"/>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pSp>
      <p:sp>
        <p:nvSpPr>
          <p:cNvPr id="73" name="Rectangle 72"/>
          <p:cNvSpPr/>
          <p:nvPr/>
        </p:nvSpPr>
        <p:spPr>
          <a:xfrm>
            <a:off x="7316665" y="4382964"/>
            <a:ext cx="1098471"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74" name="Rectangle 73"/>
          <p:cNvSpPr/>
          <p:nvPr/>
        </p:nvSpPr>
        <p:spPr>
          <a:xfrm>
            <a:off x="7853445" y="4778618"/>
            <a:ext cx="561692"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75" name="Rectangle 74"/>
          <p:cNvSpPr/>
          <p:nvPr/>
        </p:nvSpPr>
        <p:spPr>
          <a:xfrm>
            <a:off x="7316666" y="4778618"/>
            <a:ext cx="561692"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76" name="Rectangle 75"/>
          <p:cNvSpPr/>
          <p:nvPr/>
        </p:nvSpPr>
        <p:spPr>
          <a:xfrm>
            <a:off x="7320552" y="3815857"/>
            <a:ext cx="1094583" cy="567107"/>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78" name="Rectangle 77"/>
          <p:cNvSpPr/>
          <p:nvPr/>
        </p:nvSpPr>
        <p:spPr>
          <a:xfrm>
            <a:off x="7320554" y="3429000"/>
            <a:ext cx="1094583"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79" name="Rectangle 78"/>
          <p:cNvSpPr/>
          <p:nvPr/>
        </p:nvSpPr>
        <p:spPr>
          <a:xfrm rot="16200000">
            <a:off x="8034838" y="4217793"/>
            <a:ext cx="1326519" cy="565926"/>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80" name="Rectangle 79"/>
          <p:cNvSpPr/>
          <p:nvPr/>
        </p:nvSpPr>
        <p:spPr>
          <a:xfrm>
            <a:off x="8419369" y="3429000"/>
            <a:ext cx="561692"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83" name="Rectangle 82"/>
          <p:cNvSpPr/>
          <p:nvPr/>
        </p:nvSpPr>
        <p:spPr>
          <a:xfrm>
            <a:off x="543825" y="2856075"/>
            <a:ext cx="1451009"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84" name="Rectangle 83"/>
          <p:cNvSpPr/>
          <p:nvPr/>
        </p:nvSpPr>
        <p:spPr>
          <a:xfrm>
            <a:off x="549238" y="2459589"/>
            <a:ext cx="1451009"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85" name="Rectangle 84"/>
          <p:cNvSpPr/>
          <p:nvPr/>
        </p:nvSpPr>
        <p:spPr>
          <a:xfrm>
            <a:off x="543824" y="2051306"/>
            <a:ext cx="1451009"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86" name="Rectangle 85"/>
          <p:cNvSpPr/>
          <p:nvPr/>
        </p:nvSpPr>
        <p:spPr>
          <a:xfrm>
            <a:off x="549237" y="1655652"/>
            <a:ext cx="1451009"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87" name="Rectangle 86"/>
          <p:cNvSpPr/>
          <p:nvPr/>
        </p:nvSpPr>
        <p:spPr>
          <a:xfrm>
            <a:off x="543823" y="1254019"/>
            <a:ext cx="1451009"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88" name="Rectangle 87"/>
          <p:cNvSpPr/>
          <p:nvPr/>
        </p:nvSpPr>
        <p:spPr>
          <a:xfrm>
            <a:off x="543822" y="867156"/>
            <a:ext cx="1451009"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89" name="Rectangle 88"/>
          <p:cNvSpPr/>
          <p:nvPr/>
        </p:nvSpPr>
        <p:spPr>
          <a:xfrm>
            <a:off x="-37372" y="3429000"/>
            <a:ext cx="2032203" cy="1745272"/>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90" name="Rectangle 89"/>
          <p:cNvSpPr/>
          <p:nvPr/>
        </p:nvSpPr>
        <p:spPr>
          <a:xfrm flipV="1">
            <a:off x="-5414" y="5722326"/>
            <a:ext cx="1098471"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92" name="Rectangle 91"/>
          <p:cNvSpPr/>
          <p:nvPr/>
        </p:nvSpPr>
        <p:spPr>
          <a:xfrm flipV="1">
            <a:off x="305521" y="5322275"/>
            <a:ext cx="561692"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93" name="Rectangle 92"/>
          <p:cNvSpPr/>
          <p:nvPr/>
        </p:nvSpPr>
        <p:spPr>
          <a:xfrm flipV="1">
            <a:off x="-790549" y="5322275"/>
            <a:ext cx="1094583" cy="567107"/>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94" name="Rectangle 93"/>
          <p:cNvSpPr/>
          <p:nvPr/>
        </p:nvSpPr>
        <p:spPr>
          <a:xfrm flipV="1">
            <a:off x="7316665" y="5320073"/>
            <a:ext cx="464527" cy="1009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95" name="Rectangle 94"/>
          <p:cNvSpPr/>
          <p:nvPr/>
        </p:nvSpPr>
        <p:spPr>
          <a:xfrm rot="5400000" flipV="1">
            <a:off x="1048609" y="5706969"/>
            <a:ext cx="1326519" cy="565926"/>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96" name="Rectangle 95"/>
          <p:cNvSpPr/>
          <p:nvPr/>
        </p:nvSpPr>
        <p:spPr>
          <a:xfrm flipV="1">
            <a:off x="867213" y="5322275"/>
            <a:ext cx="561692" cy="395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97" name="Rectangle 96"/>
          <p:cNvSpPr/>
          <p:nvPr/>
        </p:nvSpPr>
        <p:spPr>
          <a:xfrm flipV="1">
            <a:off x="7784653" y="5315682"/>
            <a:ext cx="464527" cy="1009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98" name="Rectangle 97"/>
          <p:cNvSpPr/>
          <p:nvPr/>
        </p:nvSpPr>
        <p:spPr>
          <a:xfrm flipV="1">
            <a:off x="8236584" y="5326672"/>
            <a:ext cx="464527" cy="1009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99" name="Rectangle 98"/>
          <p:cNvSpPr/>
          <p:nvPr/>
        </p:nvSpPr>
        <p:spPr>
          <a:xfrm flipV="1">
            <a:off x="8691952" y="5318609"/>
            <a:ext cx="464527" cy="1009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00" name="Rectangle 99"/>
          <p:cNvSpPr/>
          <p:nvPr/>
        </p:nvSpPr>
        <p:spPr>
          <a:xfrm rot="16200000" flipV="1">
            <a:off x="7593115" y="6052772"/>
            <a:ext cx="464527" cy="1009654"/>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01" name="Rectangle 100"/>
          <p:cNvSpPr/>
          <p:nvPr/>
        </p:nvSpPr>
        <p:spPr>
          <a:xfrm>
            <a:off x="5831882" y="5326672"/>
            <a:ext cx="1326519" cy="298931"/>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02" name="Rectangle 101"/>
          <p:cNvSpPr/>
          <p:nvPr/>
        </p:nvSpPr>
        <p:spPr>
          <a:xfrm>
            <a:off x="5824774" y="5935531"/>
            <a:ext cx="1326519" cy="323122"/>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03" name="Rectangle 102"/>
          <p:cNvSpPr/>
          <p:nvPr/>
        </p:nvSpPr>
        <p:spPr>
          <a:xfrm>
            <a:off x="5831883" y="5625603"/>
            <a:ext cx="1326519" cy="315063"/>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04" name="Rectangle 103"/>
          <p:cNvSpPr/>
          <p:nvPr/>
        </p:nvSpPr>
        <p:spPr>
          <a:xfrm>
            <a:off x="5840814" y="6249131"/>
            <a:ext cx="1317585" cy="293812"/>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05" name="Rectangle 104"/>
          <p:cNvSpPr/>
          <p:nvPr/>
        </p:nvSpPr>
        <p:spPr>
          <a:xfrm>
            <a:off x="5850148" y="6542943"/>
            <a:ext cx="1301146" cy="310273"/>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06" name="Rectangle 105"/>
          <p:cNvSpPr/>
          <p:nvPr/>
        </p:nvSpPr>
        <p:spPr>
          <a:xfrm>
            <a:off x="4701062" y="5322275"/>
            <a:ext cx="1326519" cy="293812"/>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07" name="Rectangle 106"/>
          <p:cNvSpPr/>
          <p:nvPr/>
        </p:nvSpPr>
        <p:spPr>
          <a:xfrm>
            <a:off x="4701061" y="5620474"/>
            <a:ext cx="1326519" cy="315057"/>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08" name="Rectangle 107"/>
          <p:cNvSpPr/>
          <p:nvPr/>
        </p:nvSpPr>
        <p:spPr>
          <a:xfrm>
            <a:off x="4701060" y="5940667"/>
            <a:ext cx="1326519" cy="315057"/>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09" name="Rectangle 108"/>
          <p:cNvSpPr/>
          <p:nvPr/>
        </p:nvSpPr>
        <p:spPr>
          <a:xfrm>
            <a:off x="4710293" y="6255724"/>
            <a:ext cx="1326519" cy="315057"/>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10" name="Rectangle 109"/>
          <p:cNvSpPr/>
          <p:nvPr/>
        </p:nvSpPr>
        <p:spPr>
          <a:xfrm>
            <a:off x="4701059" y="6542943"/>
            <a:ext cx="1326519" cy="315057"/>
          </a:xfrm>
          <a:prstGeom prst="rect">
            <a:avLst/>
          </a:prstGeom>
          <a:solidFill>
            <a:schemeClr val="accent5">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6" name="Rounded Rectangle 5"/>
          <p:cNvSpPr/>
          <p:nvPr/>
        </p:nvSpPr>
        <p:spPr>
          <a:xfrm rot="5400000">
            <a:off x="3508862" y="4300169"/>
            <a:ext cx="7457342" cy="158263"/>
          </a:xfrm>
          <a:prstGeom prst="round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243257" y="5164015"/>
            <a:ext cx="9557238" cy="158262"/>
          </a:xfrm>
          <a:prstGeom prst="round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rot="5400000">
            <a:off x="816950" y="4369042"/>
            <a:ext cx="7595088" cy="158263"/>
          </a:xfrm>
          <a:prstGeom prst="round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rot="5400000">
            <a:off x="-1558858" y="4209733"/>
            <a:ext cx="7276473" cy="158263"/>
          </a:xfrm>
          <a:prstGeom prst="round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p:cNvSpPr/>
          <p:nvPr/>
        </p:nvSpPr>
        <p:spPr>
          <a:xfrm>
            <a:off x="-237392" y="3270738"/>
            <a:ext cx="9557238" cy="158262"/>
          </a:xfrm>
          <a:prstGeom prst="round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Oval 110"/>
          <p:cNvSpPr/>
          <p:nvPr/>
        </p:nvSpPr>
        <p:spPr>
          <a:xfrm>
            <a:off x="1711868" y="2978396"/>
            <a:ext cx="727488" cy="74294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Oval 111"/>
          <p:cNvSpPr/>
          <p:nvPr/>
        </p:nvSpPr>
        <p:spPr>
          <a:xfrm>
            <a:off x="1715634" y="4862876"/>
            <a:ext cx="727488" cy="74294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val 112"/>
          <p:cNvSpPr/>
          <p:nvPr/>
        </p:nvSpPr>
        <p:spPr>
          <a:xfrm>
            <a:off x="4250750" y="4901713"/>
            <a:ext cx="727488" cy="74294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Oval 113"/>
          <p:cNvSpPr/>
          <p:nvPr/>
        </p:nvSpPr>
        <p:spPr>
          <a:xfrm>
            <a:off x="6878155" y="4862876"/>
            <a:ext cx="727488" cy="74294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Oval 114"/>
          <p:cNvSpPr/>
          <p:nvPr/>
        </p:nvSpPr>
        <p:spPr>
          <a:xfrm>
            <a:off x="6872527" y="2932174"/>
            <a:ext cx="727488" cy="74294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Oval 115"/>
          <p:cNvSpPr/>
          <p:nvPr/>
        </p:nvSpPr>
        <p:spPr>
          <a:xfrm>
            <a:off x="4242667" y="2969604"/>
            <a:ext cx="727488" cy="74294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Oval 116"/>
          <p:cNvSpPr/>
          <p:nvPr/>
        </p:nvSpPr>
        <p:spPr>
          <a:xfrm>
            <a:off x="4266876" y="862263"/>
            <a:ext cx="727488" cy="74294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Oval 117"/>
          <p:cNvSpPr/>
          <p:nvPr/>
        </p:nvSpPr>
        <p:spPr>
          <a:xfrm>
            <a:off x="5392915" y="901210"/>
            <a:ext cx="727488" cy="74294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Oval 118"/>
          <p:cNvSpPr/>
          <p:nvPr/>
        </p:nvSpPr>
        <p:spPr>
          <a:xfrm>
            <a:off x="7543383" y="1631439"/>
            <a:ext cx="304833" cy="30044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TextBox 119"/>
          <p:cNvSpPr txBox="1"/>
          <p:nvPr/>
        </p:nvSpPr>
        <p:spPr>
          <a:xfrm>
            <a:off x="7309022" y="1414094"/>
            <a:ext cx="927562" cy="276999"/>
          </a:xfrm>
          <a:prstGeom prst="rect">
            <a:avLst/>
          </a:prstGeom>
          <a:noFill/>
        </p:spPr>
        <p:txBody>
          <a:bodyPr wrap="none" rtlCol="0">
            <a:spAutoFit/>
          </a:bodyPr>
          <a:lstStyle/>
          <a:p>
            <a:r>
              <a:rPr lang="en-US" sz="1200" dirty="0" smtClean="0"/>
              <a:t>intersection</a:t>
            </a:r>
            <a:endParaRPr lang="en-US" sz="1200" dirty="0"/>
          </a:p>
        </p:txBody>
      </p:sp>
      <p:cxnSp>
        <p:nvCxnSpPr>
          <p:cNvPr id="122" name="Straight Arrow Connector 121"/>
          <p:cNvCxnSpPr/>
          <p:nvPr/>
        </p:nvCxnSpPr>
        <p:spPr>
          <a:xfrm>
            <a:off x="2075612" y="5224639"/>
            <a:ext cx="2538882" cy="19419"/>
          </a:xfrm>
          <a:prstGeom prst="straightConnector1">
            <a:avLst/>
          </a:prstGeom>
          <a:ln w="28575">
            <a:solidFill>
              <a:srgbClr val="00B0F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5" name="Straight Arrow Connector 124"/>
          <p:cNvCxnSpPr/>
          <p:nvPr/>
        </p:nvCxnSpPr>
        <p:spPr>
          <a:xfrm flipH="1">
            <a:off x="4614495" y="3349869"/>
            <a:ext cx="16125" cy="3938954"/>
          </a:xfrm>
          <a:prstGeom prst="straightConnector1">
            <a:avLst/>
          </a:prstGeom>
          <a:ln w="28575">
            <a:solidFill>
              <a:srgbClr val="00B0F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9" name="Straight Arrow Connector 128"/>
          <p:cNvCxnSpPr/>
          <p:nvPr/>
        </p:nvCxnSpPr>
        <p:spPr>
          <a:xfrm>
            <a:off x="4614494" y="1233736"/>
            <a:ext cx="18319" cy="2112300"/>
          </a:xfrm>
          <a:prstGeom prst="straightConnector1">
            <a:avLst/>
          </a:prstGeom>
          <a:ln w="28575">
            <a:solidFill>
              <a:srgbClr val="00B0F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2" name="Straight Arrow Connector 131"/>
          <p:cNvCxnSpPr/>
          <p:nvPr/>
        </p:nvCxnSpPr>
        <p:spPr>
          <a:xfrm>
            <a:off x="4623653" y="1215557"/>
            <a:ext cx="1111719" cy="62298"/>
          </a:xfrm>
          <a:prstGeom prst="straightConnector1">
            <a:avLst/>
          </a:prstGeom>
          <a:ln w="28575">
            <a:solidFill>
              <a:srgbClr val="00B0F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5" name="Straight Arrow Connector 134"/>
          <p:cNvCxnSpPr/>
          <p:nvPr/>
        </p:nvCxnSpPr>
        <p:spPr>
          <a:xfrm flipV="1">
            <a:off x="5735372" y="1310051"/>
            <a:ext cx="21287" cy="1136909"/>
          </a:xfrm>
          <a:prstGeom prst="straightConnector1">
            <a:avLst/>
          </a:prstGeom>
          <a:ln w="28575">
            <a:solidFill>
              <a:srgbClr val="00B0F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8" name="Straight Arrow Connector 137"/>
          <p:cNvCxnSpPr/>
          <p:nvPr/>
        </p:nvCxnSpPr>
        <p:spPr>
          <a:xfrm>
            <a:off x="4645581" y="3349869"/>
            <a:ext cx="2590690" cy="0"/>
          </a:xfrm>
          <a:prstGeom prst="straightConnector1">
            <a:avLst/>
          </a:prstGeom>
          <a:ln w="28575">
            <a:solidFill>
              <a:srgbClr val="00B0F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0" name="TextBox 139"/>
          <p:cNvSpPr txBox="1"/>
          <p:nvPr/>
        </p:nvSpPr>
        <p:spPr>
          <a:xfrm>
            <a:off x="7825378" y="1793550"/>
            <a:ext cx="725070" cy="276999"/>
          </a:xfrm>
          <a:prstGeom prst="rect">
            <a:avLst/>
          </a:prstGeom>
          <a:noFill/>
        </p:spPr>
        <p:txBody>
          <a:bodyPr wrap="none" rtlCol="0">
            <a:spAutoFit/>
          </a:bodyPr>
          <a:lstStyle/>
          <a:p>
            <a:r>
              <a:rPr lang="en-US" sz="1200" dirty="0" smtClean="0"/>
              <a:t>segment</a:t>
            </a:r>
            <a:endParaRPr lang="en-US" sz="1200" dirty="0"/>
          </a:p>
        </p:txBody>
      </p:sp>
      <p:cxnSp>
        <p:nvCxnSpPr>
          <p:cNvPr id="143" name="Straight Arrow Connector 142"/>
          <p:cNvCxnSpPr/>
          <p:nvPr/>
        </p:nvCxnSpPr>
        <p:spPr>
          <a:xfrm>
            <a:off x="7259827" y="3349869"/>
            <a:ext cx="2590690" cy="0"/>
          </a:xfrm>
          <a:prstGeom prst="straightConnector1">
            <a:avLst/>
          </a:prstGeom>
          <a:ln w="28575">
            <a:solidFill>
              <a:srgbClr val="00B0F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4" name="Straight Arrow Connector 143"/>
          <p:cNvCxnSpPr/>
          <p:nvPr/>
        </p:nvCxnSpPr>
        <p:spPr>
          <a:xfrm>
            <a:off x="2087074" y="3349869"/>
            <a:ext cx="2535483" cy="0"/>
          </a:xfrm>
          <a:prstGeom prst="straightConnector1">
            <a:avLst/>
          </a:prstGeom>
          <a:ln w="28575">
            <a:solidFill>
              <a:srgbClr val="00B0F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6" name="Straight Arrow Connector 145"/>
          <p:cNvCxnSpPr/>
          <p:nvPr/>
        </p:nvCxnSpPr>
        <p:spPr>
          <a:xfrm>
            <a:off x="7715842" y="1775090"/>
            <a:ext cx="520742" cy="5862"/>
          </a:xfrm>
          <a:prstGeom prst="straightConnector1">
            <a:avLst/>
          </a:prstGeom>
          <a:ln w="28575">
            <a:solidFill>
              <a:srgbClr val="00B0F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8" name="Straight Arrow Connector 147"/>
          <p:cNvCxnSpPr/>
          <p:nvPr/>
        </p:nvCxnSpPr>
        <p:spPr>
          <a:xfrm flipV="1">
            <a:off x="4614494" y="562709"/>
            <a:ext cx="1" cy="652848"/>
          </a:xfrm>
          <a:prstGeom prst="straightConnector1">
            <a:avLst/>
          </a:prstGeom>
          <a:ln w="28575">
            <a:solidFill>
              <a:srgbClr val="00B0F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53" name="Rounded Rectangle 152"/>
          <p:cNvSpPr/>
          <p:nvPr/>
        </p:nvSpPr>
        <p:spPr>
          <a:xfrm>
            <a:off x="4457700" y="486880"/>
            <a:ext cx="342900" cy="1384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4" name="Straight Arrow Connector 153"/>
          <p:cNvCxnSpPr/>
          <p:nvPr/>
        </p:nvCxnSpPr>
        <p:spPr>
          <a:xfrm>
            <a:off x="7236271" y="556129"/>
            <a:ext cx="0" cy="6732694"/>
          </a:xfrm>
          <a:prstGeom prst="straightConnector1">
            <a:avLst/>
          </a:prstGeom>
          <a:ln w="28575">
            <a:solidFill>
              <a:srgbClr val="00B0F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7" name="Straight Arrow Connector 156"/>
          <p:cNvCxnSpPr/>
          <p:nvPr/>
        </p:nvCxnSpPr>
        <p:spPr>
          <a:xfrm>
            <a:off x="7241899" y="5219694"/>
            <a:ext cx="2590690" cy="0"/>
          </a:xfrm>
          <a:prstGeom prst="straightConnector1">
            <a:avLst/>
          </a:prstGeom>
          <a:ln w="28575">
            <a:solidFill>
              <a:srgbClr val="00B0F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8" name="Straight Arrow Connector 157"/>
          <p:cNvCxnSpPr/>
          <p:nvPr/>
        </p:nvCxnSpPr>
        <p:spPr>
          <a:xfrm>
            <a:off x="4645581" y="5224639"/>
            <a:ext cx="2590690" cy="0"/>
          </a:xfrm>
          <a:prstGeom prst="straightConnector1">
            <a:avLst/>
          </a:prstGeom>
          <a:ln w="28575">
            <a:solidFill>
              <a:srgbClr val="00B0F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0" name="Straight Arrow Connector 159"/>
          <p:cNvCxnSpPr/>
          <p:nvPr/>
        </p:nvCxnSpPr>
        <p:spPr>
          <a:xfrm flipV="1">
            <a:off x="2075612" y="556129"/>
            <a:ext cx="3766" cy="6635973"/>
          </a:xfrm>
          <a:prstGeom prst="straightConnector1">
            <a:avLst/>
          </a:prstGeom>
          <a:ln w="28575">
            <a:solidFill>
              <a:srgbClr val="00B0F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62" name="Rounded Rectangle 161"/>
          <p:cNvSpPr/>
          <p:nvPr/>
        </p:nvSpPr>
        <p:spPr>
          <a:xfrm>
            <a:off x="1956285" y="512129"/>
            <a:ext cx="342900" cy="1384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Rounded Rectangle 162"/>
          <p:cNvSpPr/>
          <p:nvPr/>
        </p:nvSpPr>
        <p:spPr>
          <a:xfrm>
            <a:off x="7064821" y="486879"/>
            <a:ext cx="342900" cy="1384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6" name="Straight Arrow Connector 165"/>
          <p:cNvCxnSpPr/>
          <p:nvPr/>
        </p:nvCxnSpPr>
        <p:spPr>
          <a:xfrm>
            <a:off x="-459871" y="3349869"/>
            <a:ext cx="2535483" cy="0"/>
          </a:xfrm>
          <a:prstGeom prst="straightConnector1">
            <a:avLst/>
          </a:prstGeom>
          <a:ln w="28575">
            <a:solidFill>
              <a:srgbClr val="00B0F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7" name="Straight Arrow Connector 166"/>
          <p:cNvCxnSpPr/>
          <p:nvPr/>
        </p:nvCxnSpPr>
        <p:spPr>
          <a:xfrm>
            <a:off x="-456105" y="5243146"/>
            <a:ext cx="2535483" cy="0"/>
          </a:xfrm>
          <a:prstGeom prst="straightConnector1">
            <a:avLst/>
          </a:prstGeom>
          <a:ln w="28575">
            <a:solidFill>
              <a:srgbClr val="00B0F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113899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Line 7"/>
          <p:cNvSpPr>
            <a:spLocks noChangeShapeType="1"/>
          </p:cNvSpPr>
          <p:nvPr/>
        </p:nvSpPr>
        <p:spPr bwMode="auto">
          <a:xfrm flipV="1">
            <a:off x="1562100" y="2641600"/>
            <a:ext cx="0" cy="2879725"/>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en-US">
              <a:solidFill>
                <a:schemeClr val="tx1">
                  <a:lumMod val="95000"/>
                  <a:lumOff val="5000"/>
                </a:schemeClr>
              </a:solidFill>
            </a:endParaRPr>
          </a:p>
        </p:txBody>
      </p:sp>
      <p:sp>
        <p:nvSpPr>
          <p:cNvPr id="5124" name="Rectangle 11"/>
          <p:cNvSpPr>
            <a:spLocks noChangeArrowheads="1"/>
          </p:cNvSpPr>
          <p:nvPr/>
        </p:nvSpPr>
        <p:spPr bwMode="auto">
          <a:xfrm>
            <a:off x="1835150" y="3162300"/>
            <a:ext cx="40005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en-US" b="1" dirty="0">
                <a:solidFill>
                  <a:schemeClr val="accent4">
                    <a:lumMod val="75000"/>
                  </a:schemeClr>
                </a:solidFill>
                <a:latin typeface="Constantia" pitchFamily="18" charset="0"/>
              </a:rPr>
              <a:t>Crime Sites</a:t>
            </a:r>
            <a:r>
              <a:rPr lang="en-US" dirty="0">
                <a:solidFill>
                  <a:schemeClr val="accent4">
                    <a:lumMod val="75000"/>
                  </a:schemeClr>
                </a:solidFill>
                <a:latin typeface="Constantia" pitchFamily="18" charset="0"/>
              </a:rPr>
              <a:t> </a:t>
            </a:r>
            <a:r>
              <a:rPr lang="en-US" dirty="0">
                <a:solidFill>
                  <a:schemeClr val="tx1">
                    <a:lumMod val="95000"/>
                    <a:lumOff val="5000"/>
                  </a:schemeClr>
                </a:solidFill>
                <a:latin typeface="Constantia" pitchFamily="18" charset="0"/>
              </a:rPr>
              <a:t>-- </a:t>
            </a:r>
            <a:r>
              <a:rPr lang="en-US" sz="1600" dirty="0">
                <a:solidFill>
                  <a:schemeClr val="tx1">
                    <a:lumMod val="95000"/>
                    <a:lumOff val="5000"/>
                  </a:schemeClr>
                </a:solidFill>
                <a:latin typeface="Constantia" pitchFamily="18" charset="0"/>
              </a:rPr>
              <a:t>places where crime occurs</a:t>
            </a:r>
          </a:p>
        </p:txBody>
      </p:sp>
      <p:sp>
        <p:nvSpPr>
          <p:cNvPr id="5125" name="Rectangle 12"/>
          <p:cNvSpPr>
            <a:spLocks noChangeArrowheads="1"/>
          </p:cNvSpPr>
          <p:nvPr/>
        </p:nvSpPr>
        <p:spPr bwMode="auto">
          <a:xfrm>
            <a:off x="1866900" y="3759200"/>
            <a:ext cx="4564063" cy="61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r>
              <a:rPr lang="en-US" b="1" dirty="0">
                <a:solidFill>
                  <a:schemeClr val="accent4">
                    <a:lumMod val="75000"/>
                  </a:schemeClr>
                </a:solidFill>
                <a:latin typeface="Constantia" pitchFamily="18" charset="0"/>
              </a:rPr>
              <a:t>Convergent Settings</a:t>
            </a:r>
            <a:r>
              <a:rPr lang="en-US" dirty="0">
                <a:solidFill>
                  <a:schemeClr val="accent4">
                    <a:lumMod val="75000"/>
                  </a:schemeClr>
                </a:solidFill>
                <a:latin typeface="Constantia" pitchFamily="18" charset="0"/>
              </a:rPr>
              <a:t> </a:t>
            </a:r>
            <a:r>
              <a:rPr lang="en-US" dirty="0">
                <a:solidFill>
                  <a:schemeClr val="tx1">
                    <a:lumMod val="95000"/>
                    <a:lumOff val="5000"/>
                  </a:schemeClr>
                </a:solidFill>
                <a:latin typeface="Constantia" pitchFamily="18" charset="0"/>
              </a:rPr>
              <a:t>-- </a:t>
            </a:r>
            <a:r>
              <a:rPr lang="en-US" sz="1600" dirty="0">
                <a:solidFill>
                  <a:schemeClr val="tx1">
                    <a:lumMod val="95000"/>
                    <a:lumOff val="5000"/>
                  </a:schemeClr>
                </a:solidFill>
                <a:latin typeface="Constantia" pitchFamily="18" charset="0"/>
              </a:rPr>
              <a:t>routine public meeting places (Felson 2003)</a:t>
            </a:r>
          </a:p>
        </p:txBody>
      </p:sp>
      <p:sp>
        <p:nvSpPr>
          <p:cNvPr id="5126" name="Rectangle 13"/>
          <p:cNvSpPr>
            <a:spLocks noChangeArrowheads="1"/>
          </p:cNvSpPr>
          <p:nvPr/>
        </p:nvSpPr>
        <p:spPr bwMode="auto">
          <a:xfrm>
            <a:off x="1854200" y="4572000"/>
            <a:ext cx="4130675" cy="61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r>
              <a:rPr lang="en-US" b="1" dirty="0">
                <a:solidFill>
                  <a:schemeClr val="accent4">
                    <a:lumMod val="75000"/>
                  </a:schemeClr>
                </a:solidFill>
                <a:latin typeface="Constantia" pitchFamily="18" charset="0"/>
              </a:rPr>
              <a:t>Comfort Spaces</a:t>
            </a:r>
            <a:r>
              <a:rPr lang="en-US" dirty="0">
                <a:solidFill>
                  <a:schemeClr val="accent4">
                    <a:lumMod val="75000"/>
                  </a:schemeClr>
                </a:solidFill>
                <a:latin typeface="Constantia" pitchFamily="18" charset="0"/>
              </a:rPr>
              <a:t> </a:t>
            </a:r>
            <a:r>
              <a:rPr lang="en-US" dirty="0">
                <a:solidFill>
                  <a:schemeClr val="tx1">
                    <a:lumMod val="95000"/>
                    <a:lumOff val="5000"/>
                  </a:schemeClr>
                </a:solidFill>
                <a:latin typeface="Constantia" pitchFamily="18" charset="0"/>
              </a:rPr>
              <a:t>-- </a:t>
            </a:r>
            <a:r>
              <a:rPr lang="en-US" sz="1600" dirty="0">
                <a:solidFill>
                  <a:schemeClr val="tx1">
                    <a:lumMod val="95000"/>
                    <a:lumOff val="5000"/>
                  </a:schemeClr>
                </a:solidFill>
                <a:latin typeface="Constantia" pitchFamily="18" charset="0"/>
              </a:rPr>
              <a:t>offender created private staging and lounging locations</a:t>
            </a:r>
          </a:p>
        </p:txBody>
      </p:sp>
      <p:sp>
        <p:nvSpPr>
          <p:cNvPr id="5127" name="Rectangle 14"/>
          <p:cNvSpPr>
            <a:spLocks noChangeArrowheads="1"/>
          </p:cNvSpPr>
          <p:nvPr/>
        </p:nvSpPr>
        <p:spPr bwMode="auto">
          <a:xfrm>
            <a:off x="1847850" y="5321300"/>
            <a:ext cx="3914775" cy="61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r>
              <a:rPr lang="en-US" b="1" dirty="0">
                <a:solidFill>
                  <a:schemeClr val="accent4">
                    <a:lumMod val="75000"/>
                  </a:schemeClr>
                </a:solidFill>
                <a:latin typeface="Constantia" pitchFamily="18" charset="0"/>
              </a:rPr>
              <a:t>Corrupting Spots</a:t>
            </a:r>
            <a:r>
              <a:rPr lang="en-US" dirty="0">
                <a:solidFill>
                  <a:schemeClr val="accent4">
                    <a:lumMod val="75000"/>
                  </a:schemeClr>
                </a:solidFill>
                <a:latin typeface="Constantia" pitchFamily="18" charset="0"/>
              </a:rPr>
              <a:t> </a:t>
            </a:r>
            <a:r>
              <a:rPr lang="en-US" dirty="0">
                <a:solidFill>
                  <a:schemeClr val="tx1">
                    <a:lumMod val="95000"/>
                    <a:lumOff val="5000"/>
                  </a:schemeClr>
                </a:solidFill>
                <a:latin typeface="Constantia" pitchFamily="18" charset="0"/>
              </a:rPr>
              <a:t>-- </a:t>
            </a:r>
            <a:r>
              <a:rPr lang="en-US" sz="1600" dirty="0">
                <a:solidFill>
                  <a:schemeClr val="tx1">
                    <a:lumMod val="95000"/>
                    <a:lumOff val="5000"/>
                  </a:schemeClr>
                </a:solidFill>
                <a:latin typeface="Constantia" pitchFamily="18" charset="0"/>
              </a:rPr>
              <a:t>crime places that create crime at other places</a:t>
            </a:r>
          </a:p>
        </p:txBody>
      </p:sp>
      <p:grpSp>
        <p:nvGrpSpPr>
          <p:cNvPr id="5128" name="Group 32"/>
          <p:cNvGrpSpPr>
            <a:grpSpLocks/>
          </p:cNvGrpSpPr>
          <p:nvPr/>
        </p:nvGrpSpPr>
        <p:grpSpPr bwMode="auto">
          <a:xfrm>
            <a:off x="827088" y="939800"/>
            <a:ext cx="6813550" cy="1716088"/>
            <a:chOff x="537" y="624"/>
            <a:chExt cx="4292" cy="1081"/>
          </a:xfrm>
        </p:grpSpPr>
        <p:sp>
          <p:nvSpPr>
            <p:cNvPr id="5142" name="Text Box 3"/>
            <p:cNvSpPr txBox="1">
              <a:spLocks noChangeArrowheads="1"/>
            </p:cNvSpPr>
            <p:nvPr/>
          </p:nvSpPr>
          <p:spPr bwMode="auto">
            <a:xfrm>
              <a:off x="2271" y="624"/>
              <a:ext cx="931"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a:solidFill>
                    <a:srgbClr val="0070C0"/>
                  </a:solidFill>
                  <a:latin typeface="Constantia" pitchFamily="18" charset="0"/>
                </a:rPr>
                <a:t>Crime Place</a:t>
              </a:r>
            </a:p>
          </p:txBody>
        </p:sp>
        <p:sp>
          <p:nvSpPr>
            <p:cNvPr id="5143" name="Text Box 4"/>
            <p:cNvSpPr txBox="1">
              <a:spLocks noChangeArrowheads="1"/>
            </p:cNvSpPr>
            <p:nvPr/>
          </p:nvSpPr>
          <p:spPr bwMode="auto">
            <a:xfrm>
              <a:off x="537" y="1296"/>
              <a:ext cx="937"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a:solidFill>
                    <a:srgbClr val="0070C0"/>
                  </a:solidFill>
                  <a:latin typeface="Constantia" pitchFamily="18" charset="0"/>
                </a:rPr>
                <a:t>Proprietary </a:t>
              </a:r>
            </a:p>
            <a:p>
              <a:pPr eaLnBrk="1" hangingPunct="1"/>
              <a:r>
                <a:rPr lang="en-US" b="1" dirty="0">
                  <a:solidFill>
                    <a:srgbClr val="0070C0"/>
                  </a:solidFill>
                  <a:latin typeface="Constantia" pitchFamily="18" charset="0"/>
                </a:rPr>
                <a:t>Places</a:t>
              </a:r>
            </a:p>
          </p:txBody>
        </p:sp>
        <p:sp>
          <p:nvSpPr>
            <p:cNvPr id="5144" name="Text Box 5"/>
            <p:cNvSpPr txBox="1">
              <a:spLocks noChangeArrowheads="1"/>
            </p:cNvSpPr>
            <p:nvPr/>
          </p:nvSpPr>
          <p:spPr bwMode="auto">
            <a:xfrm>
              <a:off x="2337" y="1296"/>
              <a:ext cx="775"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a:solidFill>
                    <a:srgbClr val="0070C0"/>
                  </a:solidFill>
                  <a:latin typeface="Constantia" pitchFamily="18" charset="0"/>
                </a:rPr>
                <a:t>Proximal </a:t>
              </a:r>
            </a:p>
            <a:p>
              <a:pPr eaLnBrk="1" hangingPunct="1"/>
              <a:r>
                <a:rPr lang="en-US" b="1" dirty="0">
                  <a:solidFill>
                    <a:srgbClr val="0070C0"/>
                  </a:solidFill>
                  <a:latin typeface="Constantia" pitchFamily="18" charset="0"/>
                </a:rPr>
                <a:t>Places</a:t>
              </a:r>
            </a:p>
          </p:txBody>
        </p:sp>
        <p:sp>
          <p:nvSpPr>
            <p:cNvPr id="5145" name="Text Box 6"/>
            <p:cNvSpPr txBox="1">
              <a:spLocks noChangeArrowheads="1"/>
            </p:cNvSpPr>
            <p:nvPr/>
          </p:nvSpPr>
          <p:spPr bwMode="auto">
            <a:xfrm>
              <a:off x="4202" y="1301"/>
              <a:ext cx="627"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r>
                <a:rPr lang="en-US" b="1">
                  <a:solidFill>
                    <a:schemeClr val="tx1">
                      <a:lumMod val="95000"/>
                      <a:lumOff val="5000"/>
                    </a:schemeClr>
                  </a:solidFill>
                  <a:latin typeface="Constantia" pitchFamily="18" charset="0"/>
                </a:rPr>
                <a:t>Pooled </a:t>
              </a:r>
            </a:p>
            <a:p>
              <a:pPr eaLnBrk="1" hangingPunct="1"/>
              <a:r>
                <a:rPr lang="en-US" b="1">
                  <a:solidFill>
                    <a:schemeClr val="tx1">
                      <a:lumMod val="95000"/>
                      <a:lumOff val="5000"/>
                    </a:schemeClr>
                  </a:solidFill>
                  <a:latin typeface="Constantia" pitchFamily="18" charset="0"/>
                </a:rPr>
                <a:t>Places</a:t>
              </a:r>
            </a:p>
          </p:txBody>
        </p:sp>
        <p:sp>
          <p:nvSpPr>
            <p:cNvPr id="5146" name="Line 8"/>
            <p:cNvSpPr>
              <a:spLocks noChangeShapeType="1"/>
            </p:cNvSpPr>
            <p:nvPr/>
          </p:nvSpPr>
          <p:spPr bwMode="auto">
            <a:xfrm flipV="1">
              <a:off x="2736" y="816"/>
              <a:ext cx="0" cy="336"/>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en-US">
                <a:solidFill>
                  <a:schemeClr val="tx1">
                    <a:lumMod val="95000"/>
                    <a:lumOff val="5000"/>
                  </a:schemeClr>
                </a:solidFill>
              </a:endParaRPr>
            </a:p>
          </p:txBody>
        </p:sp>
        <p:sp>
          <p:nvSpPr>
            <p:cNvPr id="5147" name="Line 9"/>
            <p:cNvSpPr>
              <a:spLocks noChangeShapeType="1"/>
            </p:cNvSpPr>
            <p:nvPr/>
          </p:nvSpPr>
          <p:spPr bwMode="auto">
            <a:xfrm flipH="1" flipV="1">
              <a:off x="1008" y="1152"/>
              <a:ext cx="3504" cy="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solidFill>
                  <a:schemeClr val="tx1">
                    <a:lumMod val="95000"/>
                    <a:lumOff val="5000"/>
                  </a:schemeClr>
                </a:solidFill>
              </a:endParaRPr>
            </a:p>
          </p:txBody>
        </p:sp>
        <p:sp>
          <p:nvSpPr>
            <p:cNvPr id="5148" name="Line 18"/>
            <p:cNvSpPr>
              <a:spLocks noChangeShapeType="1"/>
            </p:cNvSpPr>
            <p:nvPr/>
          </p:nvSpPr>
          <p:spPr bwMode="auto">
            <a:xfrm flipV="1">
              <a:off x="1008" y="1152"/>
              <a:ext cx="0"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en-US">
                <a:solidFill>
                  <a:schemeClr val="tx1">
                    <a:lumMod val="95000"/>
                    <a:lumOff val="5000"/>
                  </a:schemeClr>
                </a:solidFill>
              </a:endParaRPr>
            </a:p>
          </p:txBody>
        </p:sp>
        <p:sp>
          <p:nvSpPr>
            <p:cNvPr id="5149" name="Line 19"/>
            <p:cNvSpPr>
              <a:spLocks noChangeShapeType="1"/>
            </p:cNvSpPr>
            <p:nvPr/>
          </p:nvSpPr>
          <p:spPr bwMode="auto">
            <a:xfrm flipV="1">
              <a:off x="2736" y="1152"/>
              <a:ext cx="0" cy="144"/>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solidFill>
                  <a:schemeClr val="tx1">
                    <a:lumMod val="95000"/>
                    <a:lumOff val="5000"/>
                  </a:schemeClr>
                </a:solidFill>
              </a:endParaRPr>
            </a:p>
          </p:txBody>
        </p:sp>
        <p:sp>
          <p:nvSpPr>
            <p:cNvPr id="5150" name="Line 20"/>
            <p:cNvSpPr>
              <a:spLocks noChangeShapeType="1"/>
            </p:cNvSpPr>
            <p:nvPr/>
          </p:nvSpPr>
          <p:spPr bwMode="auto">
            <a:xfrm flipV="1">
              <a:off x="4512" y="1152"/>
              <a:ext cx="0" cy="144"/>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solidFill>
                  <a:schemeClr val="tx1">
                    <a:lumMod val="95000"/>
                    <a:lumOff val="5000"/>
                  </a:schemeClr>
                </a:solidFill>
              </a:endParaRPr>
            </a:p>
          </p:txBody>
        </p:sp>
        <p:sp>
          <p:nvSpPr>
            <p:cNvPr id="5151" name="Line 31"/>
            <p:cNvSpPr>
              <a:spLocks noChangeShapeType="1"/>
            </p:cNvSpPr>
            <p:nvPr/>
          </p:nvSpPr>
          <p:spPr bwMode="auto">
            <a:xfrm flipH="1" flipV="1">
              <a:off x="1008" y="1152"/>
              <a:ext cx="1728" cy="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en-US">
                <a:solidFill>
                  <a:schemeClr val="tx1">
                    <a:lumMod val="95000"/>
                    <a:lumOff val="5000"/>
                  </a:schemeClr>
                </a:solidFill>
              </a:endParaRPr>
            </a:p>
          </p:txBody>
        </p:sp>
      </p:grpSp>
      <p:sp>
        <p:nvSpPr>
          <p:cNvPr id="5129" name="Rectangle 22"/>
          <p:cNvSpPr>
            <a:spLocks noChangeArrowheads="1"/>
          </p:cNvSpPr>
          <p:nvPr/>
        </p:nvSpPr>
        <p:spPr bwMode="auto">
          <a:xfrm>
            <a:off x="6515100" y="4271963"/>
            <a:ext cx="10795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dirty="0">
                <a:solidFill>
                  <a:schemeClr val="accent5">
                    <a:lumMod val="75000"/>
                  </a:schemeClr>
                </a:solidFill>
                <a:latin typeface="Constantia" pitchFamily="18" charset="0"/>
              </a:rPr>
              <a:t>Meeting</a:t>
            </a:r>
          </a:p>
        </p:txBody>
      </p:sp>
      <p:sp>
        <p:nvSpPr>
          <p:cNvPr id="5130" name="Rectangle 23"/>
          <p:cNvSpPr>
            <a:spLocks noChangeArrowheads="1"/>
          </p:cNvSpPr>
          <p:nvPr/>
        </p:nvSpPr>
        <p:spPr bwMode="auto">
          <a:xfrm>
            <a:off x="6519863" y="5041900"/>
            <a:ext cx="9890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dirty="0">
                <a:solidFill>
                  <a:schemeClr val="accent5">
                    <a:lumMod val="75000"/>
                  </a:schemeClr>
                </a:solidFill>
                <a:latin typeface="Constantia" pitchFamily="18" charset="0"/>
              </a:rPr>
              <a:t>Staging</a:t>
            </a:r>
          </a:p>
        </p:txBody>
      </p:sp>
      <p:sp>
        <p:nvSpPr>
          <p:cNvPr id="5131" name="Rectangle 24"/>
          <p:cNvSpPr>
            <a:spLocks noChangeArrowheads="1"/>
          </p:cNvSpPr>
          <p:nvPr/>
        </p:nvSpPr>
        <p:spPr bwMode="auto">
          <a:xfrm>
            <a:off x="6500813" y="4654550"/>
            <a:ext cx="12668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dirty="0">
                <a:solidFill>
                  <a:schemeClr val="accent5">
                    <a:lumMod val="75000"/>
                  </a:schemeClr>
                </a:solidFill>
                <a:latin typeface="Constantia" pitchFamily="18" charset="0"/>
              </a:rPr>
              <a:t>Supplying</a:t>
            </a:r>
          </a:p>
        </p:txBody>
      </p:sp>
      <p:sp>
        <p:nvSpPr>
          <p:cNvPr id="5132" name="Line 26"/>
          <p:cNvSpPr>
            <a:spLocks noChangeShapeType="1"/>
          </p:cNvSpPr>
          <p:nvPr/>
        </p:nvSpPr>
        <p:spPr bwMode="auto">
          <a:xfrm flipH="1" flipV="1">
            <a:off x="5854700" y="4838700"/>
            <a:ext cx="669925" cy="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en-US">
              <a:solidFill>
                <a:schemeClr val="tx1">
                  <a:lumMod val="95000"/>
                  <a:lumOff val="5000"/>
                </a:schemeClr>
              </a:solidFill>
            </a:endParaRPr>
          </a:p>
        </p:txBody>
      </p:sp>
      <p:sp>
        <p:nvSpPr>
          <p:cNvPr id="5133" name="Line 27"/>
          <p:cNvSpPr>
            <a:spLocks noChangeShapeType="1"/>
          </p:cNvSpPr>
          <p:nvPr/>
        </p:nvSpPr>
        <p:spPr bwMode="auto">
          <a:xfrm flipH="1" flipV="1">
            <a:off x="6311900" y="4483100"/>
            <a:ext cx="0" cy="74295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en-US">
              <a:solidFill>
                <a:schemeClr val="tx1">
                  <a:lumMod val="95000"/>
                  <a:lumOff val="5000"/>
                </a:schemeClr>
              </a:solidFill>
            </a:endParaRPr>
          </a:p>
        </p:txBody>
      </p:sp>
      <p:sp>
        <p:nvSpPr>
          <p:cNvPr id="5134" name="Line 36"/>
          <p:cNvSpPr>
            <a:spLocks noChangeShapeType="1"/>
          </p:cNvSpPr>
          <p:nvPr/>
        </p:nvSpPr>
        <p:spPr bwMode="auto">
          <a:xfrm flipH="1" flipV="1">
            <a:off x="1562100" y="3352800"/>
            <a:ext cx="215900" cy="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en-US">
              <a:solidFill>
                <a:schemeClr val="tx1">
                  <a:lumMod val="95000"/>
                  <a:lumOff val="5000"/>
                </a:schemeClr>
              </a:solidFill>
            </a:endParaRPr>
          </a:p>
        </p:txBody>
      </p:sp>
      <p:sp>
        <p:nvSpPr>
          <p:cNvPr id="5135" name="Line 37"/>
          <p:cNvSpPr>
            <a:spLocks noChangeShapeType="1"/>
          </p:cNvSpPr>
          <p:nvPr/>
        </p:nvSpPr>
        <p:spPr bwMode="auto">
          <a:xfrm flipH="1" flipV="1">
            <a:off x="1568450" y="3952875"/>
            <a:ext cx="215900" cy="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en-US">
              <a:solidFill>
                <a:schemeClr val="tx1">
                  <a:lumMod val="95000"/>
                  <a:lumOff val="5000"/>
                </a:schemeClr>
              </a:solidFill>
            </a:endParaRPr>
          </a:p>
        </p:txBody>
      </p:sp>
      <p:sp>
        <p:nvSpPr>
          <p:cNvPr id="5136" name="Line 38"/>
          <p:cNvSpPr>
            <a:spLocks noChangeShapeType="1"/>
          </p:cNvSpPr>
          <p:nvPr/>
        </p:nvSpPr>
        <p:spPr bwMode="auto">
          <a:xfrm flipH="1" flipV="1">
            <a:off x="1558925" y="4762500"/>
            <a:ext cx="215900" cy="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en-US">
              <a:solidFill>
                <a:schemeClr val="tx1">
                  <a:lumMod val="95000"/>
                  <a:lumOff val="5000"/>
                </a:schemeClr>
              </a:solidFill>
            </a:endParaRPr>
          </a:p>
        </p:txBody>
      </p:sp>
      <p:sp>
        <p:nvSpPr>
          <p:cNvPr id="5137" name="Line 39"/>
          <p:cNvSpPr>
            <a:spLocks noChangeShapeType="1"/>
          </p:cNvSpPr>
          <p:nvPr/>
        </p:nvSpPr>
        <p:spPr bwMode="auto">
          <a:xfrm flipH="1" flipV="1">
            <a:off x="1558925" y="5514975"/>
            <a:ext cx="215900" cy="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en-US">
              <a:solidFill>
                <a:schemeClr val="tx1">
                  <a:lumMod val="95000"/>
                  <a:lumOff val="5000"/>
                </a:schemeClr>
              </a:solidFill>
            </a:endParaRPr>
          </a:p>
        </p:txBody>
      </p:sp>
      <p:sp>
        <p:nvSpPr>
          <p:cNvPr id="5138" name="Line 40"/>
          <p:cNvSpPr>
            <a:spLocks noChangeShapeType="1"/>
          </p:cNvSpPr>
          <p:nvPr/>
        </p:nvSpPr>
        <p:spPr bwMode="auto">
          <a:xfrm flipH="1" flipV="1">
            <a:off x="6311900" y="4486275"/>
            <a:ext cx="215900" cy="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en-US">
              <a:solidFill>
                <a:schemeClr val="tx1">
                  <a:lumMod val="95000"/>
                  <a:lumOff val="5000"/>
                </a:schemeClr>
              </a:solidFill>
            </a:endParaRPr>
          </a:p>
        </p:txBody>
      </p:sp>
      <p:sp>
        <p:nvSpPr>
          <p:cNvPr id="5139" name="Line 41"/>
          <p:cNvSpPr>
            <a:spLocks noChangeShapeType="1"/>
          </p:cNvSpPr>
          <p:nvPr/>
        </p:nvSpPr>
        <p:spPr bwMode="auto">
          <a:xfrm flipH="1" flipV="1">
            <a:off x="6311900" y="5229225"/>
            <a:ext cx="215900" cy="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en-US">
              <a:solidFill>
                <a:schemeClr val="tx1">
                  <a:lumMod val="95000"/>
                  <a:lumOff val="5000"/>
                </a:schemeClr>
              </a:solidFill>
            </a:endParaRPr>
          </a:p>
        </p:txBody>
      </p:sp>
      <p:sp>
        <p:nvSpPr>
          <p:cNvPr id="5140" name="Rectangle 42"/>
          <p:cNvSpPr>
            <a:spLocks noChangeArrowheads="1"/>
          </p:cNvSpPr>
          <p:nvPr/>
        </p:nvSpPr>
        <p:spPr bwMode="auto">
          <a:xfrm>
            <a:off x="4046538" y="1427163"/>
            <a:ext cx="5556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chemeClr val="tx1">
                    <a:lumMod val="95000"/>
                    <a:lumOff val="5000"/>
                  </a:schemeClr>
                </a:solidFill>
                <a:latin typeface="Constantia" pitchFamily="18" charset="0"/>
              </a:rPr>
              <a:t>3PP</a:t>
            </a:r>
          </a:p>
        </p:txBody>
      </p:sp>
      <p:sp>
        <p:nvSpPr>
          <p:cNvPr id="5141" name="Rectangle 43"/>
          <p:cNvSpPr>
            <a:spLocks noChangeArrowheads="1"/>
          </p:cNvSpPr>
          <p:nvPr/>
        </p:nvSpPr>
        <p:spPr bwMode="auto">
          <a:xfrm>
            <a:off x="1271588" y="2849563"/>
            <a:ext cx="5699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chemeClr val="tx1">
                    <a:lumMod val="95000"/>
                    <a:lumOff val="5000"/>
                  </a:schemeClr>
                </a:solidFill>
                <a:latin typeface="Constantia" pitchFamily="18" charset="0"/>
              </a:rPr>
              <a:t>4CS</a:t>
            </a:r>
          </a:p>
        </p:txBody>
      </p:sp>
      <p:sp>
        <p:nvSpPr>
          <p:cNvPr id="32" name="Title 1"/>
          <p:cNvSpPr txBox="1">
            <a:spLocks/>
          </p:cNvSpPr>
          <p:nvPr/>
        </p:nvSpPr>
        <p:spPr>
          <a:xfrm>
            <a:off x="457200" y="-130629"/>
            <a:ext cx="8229600" cy="925286"/>
          </a:xfrm>
          <a:prstGeom prst="rect">
            <a:avLst/>
          </a:prstGeom>
          <a:solidFill>
            <a:schemeClr val="bg1"/>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solidFill>
                  <a:schemeClr val="tx1">
                    <a:lumMod val="95000"/>
                    <a:lumOff val="5000"/>
                  </a:schemeClr>
                </a:solidFill>
                <a:latin typeface="+mn-lt"/>
                <a:ea typeface="Verdana" pitchFamily="34" charset="0"/>
                <a:cs typeface="Verdana" pitchFamily="34" charset="0"/>
              </a:rPr>
              <a:t>Organization </a:t>
            </a:r>
            <a:r>
              <a:rPr lang="en-US" sz="2800" b="1" dirty="0">
                <a:solidFill>
                  <a:schemeClr val="tx1">
                    <a:lumMod val="95000"/>
                    <a:lumOff val="5000"/>
                  </a:schemeClr>
                </a:solidFill>
                <a:latin typeface="+mn-lt"/>
                <a:ea typeface="Verdana" pitchFamily="34" charset="0"/>
                <a:cs typeface="Verdana" pitchFamily="34" charset="0"/>
              </a:rPr>
              <a:t>of Crime Places</a:t>
            </a:r>
          </a:p>
        </p:txBody>
      </p:sp>
    </p:spTree>
    <p:extLst>
      <p:ext uri="{BB962C8B-B14F-4D97-AF65-F5344CB8AC3E}">
        <p14:creationId xmlns:p14="http://schemas.microsoft.com/office/powerpoint/2010/main" val="200791310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6" name="Object 6"/>
          <p:cNvGraphicFramePr>
            <a:graphicFrameLocks noChangeAspect="1"/>
          </p:cNvGraphicFramePr>
          <p:nvPr/>
        </p:nvGraphicFramePr>
        <p:xfrm>
          <a:off x="5675313" y="776288"/>
          <a:ext cx="3076575" cy="2486025"/>
        </p:xfrm>
        <a:graphic>
          <a:graphicData uri="http://schemas.openxmlformats.org/presentationml/2006/ole">
            <mc:AlternateContent xmlns:mc="http://schemas.openxmlformats.org/markup-compatibility/2006">
              <mc:Choice xmlns:v="urn:schemas-microsoft-com:vml" Requires="v">
                <p:oleObj spid="_x0000_s1035" name="Bitmap Image" r:id="rId4" imgW="3076190" imgH="2486372" progId="Paint.Picture">
                  <p:embed/>
                </p:oleObj>
              </mc:Choice>
              <mc:Fallback>
                <p:oleObj name="Bitmap Image" r:id="rId4" imgW="3076190" imgH="2486372"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75313" y="776288"/>
                        <a:ext cx="3076575" cy="2486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147" name="Title 1"/>
          <p:cNvSpPr>
            <a:spLocks noGrp="1"/>
          </p:cNvSpPr>
          <p:nvPr>
            <p:ph type="title"/>
          </p:nvPr>
        </p:nvSpPr>
        <p:spPr>
          <a:xfrm>
            <a:off x="457200" y="0"/>
            <a:ext cx="8229600" cy="823913"/>
          </a:xfrm>
        </p:spPr>
        <p:txBody>
          <a:bodyPr/>
          <a:lstStyle/>
          <a:p>
            <a:pPr eaLnBrk="1" hangingPunct="1"/>
            <a:r>
              <a:rPr lang="en-US" sz="3200" dirty="0" smtClean="0">
                <a:latin typeface="Constantia" pitchFamily="18" charset="0"/>
              </a:rPr>
              <a:t>Crime Sites</a:t>
            </a:r>
          </a:p>
        </p:txBody>
      </p:sp>
      <p:pic>
        <p:nvPicPr>
          <p:cNvPr id="6148"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52975" y="3201988"/>
            <a:ext cx="4918075" cy="365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Rectangle 4"/>
          <p:cNvSpPr>
            <a:spLocks noGrp="1"/>
          </p:cNvSpPr>
          <p:nvPr>
            <p:ph type="body" idx="4294967295"/>
          </p:nvPr>
        </p:nvSpPr>
        <p:spPr>
          <a:xfrm>
            <a:off x="319088" y="1212850"/>
            <a:ext cx="5224462" cy="1404938"/>
          </a:xfrm>
        </p:spPr>
        <p:txBody>
          <a:bodyPr/>
          <a:lstStyle/>
          <a:p>
            <a:pPr eaLnBrk="1" hangingPunct="1"/>
            <a:r>
              <a:rPr lang="en-US" sz="2400" smtClean="0"/>
              <a:t>Repeat addresses – concentrations of crime at particular locations, and the spatial arrangement of these sites.</a:t>
            </a:r>
          </a:p>
        </p:txBody>
      </p:sp>
      <p:sp>
        <p:nvSpPr>
          <p:cNvPr id="6150" name="Rectangle 8"/>
          <p:cNvSpPr>
            <a:spLocks/>
          </p:cNvSpPr>
          <p:nvPr/>
        </p:nvSpPr>
        <p:spPr bwMode="auto">
          <a:xfrm>
            <a:off x="261938" y="4052888"/>
            <a:ext cx="4572000"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65138" indent="-465138" algn="l">
              <a:buFontTx/>
              <a:buChar char="•"/>
            </a:pPr>
            <a:r>
              <a:rPr lang="en-US" sz="2400">
                <a:latin typeface="Calibri" pitchFamily="34" charset="0"/>
              </a:rPr>
              <a:t>Risky facilities – the distribution of crime within a set of proprietary places.</a:t>
            </a:r>
          </a:p>
        </p:txBody>
      </p:sp>
      <p:sp>
        <p:nvSpPr>
          <p:cNvPr id="6151" name="Text Box 9"/>
          <p:cNvSpPr txBox="1">
            <a:spLocks noChangeArrowheads="1"/>
          </p:cNvSpPr>
          <p:nvPr/>
        </p:nvSpPr>
        <p:spPr bwMode="auto">
          <a:xfrm>
            <a:off x="0" y="5634038"/>
            <a:ext cx="4992688"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l" eaLnBrk="1" hangingPunct="1"/>
            <a:r>
              <a:rPr lang="en-US" sz="1200">
                <a:latin typeface="Calibri" pitchFamily="34" charset="0"/>
              </a:rPr>
              <a:t>Sources: </a:t>
            </a:r>
          </a:p>
          <a:p>
            <a:pPr algn="l" eaLnBrk="1" hangingPunct="1"/>
            <a:r>
              <a:rPr lang="en-US" sz="1000">
                <a:latin typeface="Calibri" pitchFamily="34" charset="0"/>
              </a:rPr>
              <a:t>Clarke &amp; Eck, 2007.</a:t>
            </a:r>
            <a:r>
              <a:rPr lang="en-US" sz="1000" b="1">
                <a:latin typeface="Calibri" pitchFamily="34" charset="0"/>
              </a:rPr>
              <a:t> Understanding Risky Facilities</a:t>
            </a:r>
            <a:r>
              <a:rPr lang="en-US" sz="1000">
                <a:latin typeface="Calibri" pitchFamily="34" charset="0"/>
              </a:rPr>
              <a:t>, http://www.popcenter.org/tools/risky_facilities/</a:t>
            </a:r>
          </a:p>
          <a:p>
            <a:pPr algn="l" eaLnBrk="1" hangingPunct="1"/>
            <a:r>
              <a:rPr lang="en-US" sz="1000">
                <a:latin typeface="Calibri" pitchFamily="34" charset="0"/>
              </a:rPr>
              <a:t>Chula Vista Police, 2009.   </a:t>
            </a:r>
            <a:r>
              <a:rPr lang="en-US" sz="1000" b="1">
                <a:latin typeface="Calibri" pitchFamily="34" charset="0"/>
              </a:rPr>
              <a:t>Reducing Crime and Disorder at Motels and Hotels in Chula Vista, California</a:t>
            </a:r>
            <a:r>
              <a:rPr lang="en-US" sz="1000">
                <a:latin typeface="Calibri" pitchFamily="34" charset="0"/>
              </a:rPr>
              <a:t> </a:t>
            </a:r>
          </a:p>
          <a:p>
            <a:pPr algn="l" eaLnBrk="1" hangingPunct="1"/>
            <a:r>
              <a:rPr lang="en-US" sz="1000">
                <a:latin typeface="Calibri" pitchFamily="34" charset="0"/>
              </a:rPr>
              <a:t>http://www.popcenter.org/library/awards/goldstein/2009/09-47%28W%29.pdf</a:t>
            </a:r>
          </a:p>
        </p:txBody>
      </p:sp>
    </p:spTree>
    <p:extLst>
      <p:ext uri="{BB962C8B-B14F-4D97-AF65-F5344CB8AC3E}">
        <p14:creationId xmlns:p14="http://schemas.microsoft.com/office/powerpoint/2010/main" val="387555505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57200" y="0"/>
            <a:ext cx="8229600" cy="1143000"/>
          </a:xfrm>
        </p:spPr>
        <p:txBody>
          <a:bodyPr/>
          <a:lstStyle/>
          <a:p>
            <a:pPr eaLnBrk="1" hangingPunct="1"/>
            <a:r>
              <a:rPr lang="en-US" sz="3200" dirty="0" smtClean="0">
                <a:latin typeface="Constantia" pitchFamily="18" charset="0"/>
              </a:rPr>
              <a:t>Convergent Settings</a:t>
            </a:r>
          </a:p>
        </p:txBody>
      </p:sp>
      <p:pic>
        <p:nvPicPr>
          <p:cNvPr id="717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4850" y="2565400"/>
            <a:ext cx="2589213" cy="38703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7172" name="Text Box 4"/>
          <p:cNvSpPr txBox="1">
            <a:spLocks noChangeArrowheads="1"/>
          </p:cNvSpPr>
          <p:nvPr/>
        </p:nvSpPr>
        <p:spPr bwMode="auto">
          <a:xfrm>
            <a:off x="3200400" y="2670175"/>
            <a:ext cx="26336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l" eaLnBrk="1" hangingPunct="1"/>
            <a:endParaRPr lang="en-US" sz="1400">
              <a:latin typeface="Calibri" pitchFamily="34" charset="0"/>
            </a:endParaRPr>
          </a:p>
        </p:txBody>
      </p:sp>
      <p:sp>
        <p:nvSpPr>
          <p:cNvPr id="7173" name="Text Box 5"/>
          <p:cNvSpPr txBox="1">
            <a:spLocks noChangeArrowheads="1"/>
          </p:cNvSpPr>
          <p:nvPr/>
        </p:nvSpPr>
        <p:spPr bwMode="auto">
          <a:xfrm>
            <a:off x="1177925" y="1016000"/>
            <a:ext cx="7510463"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l" eaLnBrk="1" hangingPunct="1"/>
            <a:r>
              <a:rPr lang="en-US">
                <a:latin typeface="Calibri" pitchFamily="34" charset="0"/>
              </a:rPr>
              <a:t>Felson (2003) suggested that some situations facilitate the meeting of potential offenders, and this can serve to create and maintain crime groups.   </a:t>
            </a:r>
          </a:p>
          <a:p>
            <a:pPr algn="l" eaLnBrk="1" hangingPunct="1"/>
            <a:endParaRPr lang="en-US">
              <a:latin typeface="Calibri" pitchFamily="34" charset="0"/>
            </a:endParaRPr>
          </a:p>
          <a:p>
            <a:pPr algn="l" eaLnBrk="1" hangingPunct="1"/>
            <a:r>
              <a:rPr lang="en-US">
                <a:latin typeface="Calibri" pitchFamily="34" charset="0"/>
              </a:rPr>
              <a:t>Since meetings among people require small spaces, convergent settings are proprietary or proximal places (but not pooled places).</a:t>
            </a:r>
          </a:p>
        </p:txBody>
      </p:sp>
      <p:pic>
        <p:nvPicPr>
          <p:cNvPr id="7174"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62488" y="3821113"/>
            <a:ext cx="3424237" cy="256857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7175" name="Text Box 7"/>
          <p:cNvSpPr txBox="1">
            <a:spLocks noChangeArrowheads="1"/>
          </p:cNvSpPr>
          <p:nvPr/>
        </p:nvSpPr>
        <p:spPr bwMode="auto">
          <a:xfrm>
            <a:off x="5029200" y="5854700"/>
            <a:ext cx="411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l" eaLnBrk="1" hangingPunct="1"/>
            <a:endParaRPr lang="en-US" sz="1400">
              <a:solidFill>
                <a:srgbClr val="DDDDDD"/>
              </a:solidFill>
              <a:latin typeface="Calibri" pitchFamily="34" charset="0"/>
            </a:endParaRPr>
          </a:p>
        </p:txBody>
      </p:sp>
      <p:sp>
        <p:nvSpPr>
          <p:cNvPr id="7176" name="Text Box 8"/>
          <p:cNvSpPr txBox="1">
            <a:spLocks noChangeArrowheads="1"/>
          </p:cNvSpPr>
          <p:nvPr/>
        </p:nvSpPr>
        <p:spPr bwMode="auto">
          <a:xfrm>
            <a:off x="2738438" y="2598738"/>
            <a:ext cx="12573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r>
              <a:rPr lang="en-US" b="1">
                <a:latin typeface="Calibri" pitchFamily="34" charset="0"/>
              </a:rPr>
              <a:t>Transit hub</a:t>
            </a:r>
          </a:p>
        </p:txBody>
      </p:sp>
      <p:sp>
        <p:nvSpPr>
          <p:cNvPr id="7177" name="Text Box 9"/>
          <p:cNvSpPr txBox="1">
            <a:spLocks noChangeArrowheads="1"/>
          </p:cNvSpPr>
          <p:nvPr/>
        </p:nvSpPr>
        <p:spPr bwMode="auto">
          <a:xfrm>
            <a:off x="5427663" y="5878513"/>
            <a:ext cx="238283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r>
              <a:rPr lang="en-US" b="1">
                <a:solidFill>
                  <a:srgbClr val="FFFFFF"/>
                </a:solidFill>
                <a:latin typeface="Calibri" pitchFamily="34" charset="0"/>
              </a:rPr>
              <a:t>Correctional institution</a:t>
            </a:r>
          </a:p>
        </p:txBody>
      </p:sp>
    </p:spTree>
    <p:extLst>
      <p:ext uri="{BB962C8B-B14F-4D97-AF65-F5344CB8AC3E}">
        <p14:creationId xmlns:p14="http://schemas.microsoft.com/office/powerpoint/2010/main" val="428066904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0"/>
            <a:ext cx="8229600" cy="1143000"/>
          </a:xfrm>
        </p:spPr>
        <p:txBody>
          <a:bodyPr/>
          <a:lstStyle/>
          <a:p>
            <a:pPr eaLnBrk="1" hangingPunct="1"/>
            <a:r>
              <a:rPr lang="en-US" sz="3200" dirty="0" smtClean="0">
                <a:latin typeface="Constantia" pitchFamily="18" charset="0"/>
              </a:rPr>
              <a:t>Comfort Spaces</a:t>
            </a:r>
          </a:p>
        </p:txBody>
      </p:sp>
      <p:pic>
        <p:nvPicPr>
          <p:cNvPr id="819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3886200"/>
            <a:ext cx="4762500" cy="2686050"/>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pic>
        <p:nvPicPr>
          <p:cNvPr id="8196" name="Picture 3" descr="St Leger Compound 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066800"/>
            <a:ext cx="4572000" cy="4491038"/>
          </a:xfrm>
          <a:prstGeom prst="rect">
            <a:avLst/>
          </a:prstGeom>
          <a:noFill/>
          <a:ln w="38100">
            <a:solidFill>
              <a:srgbClr val="009900"/>
            </a:solidFill>
            <a:miter lim="800000"/>
            <a:headEnd/>
            <a:tailEnd/>
          </a:ln>
          <a:extLst>
            <a:ext uri="{909E8E84-426E-40dd-AFC4-6F175D3DCCD1}">
              <a14:hiddenFill xmlns:a14="http://schemas.microsoft.com/office/drawing/2010/main">
                <a:solidFill>
                  <a:srgbClr val="FFFFFF"/>
                </a:solidFill>
              </a14:hiddenFill>
            </a:ext>
          </a:extLst>
        </p:spPr>
      </p:pic>
      <p:sp>
        <p:nvSpPr>
          <p:cNvPr id="8197" name="Text Box 5"/>
          <p:cNvSpPr txBox="1">
            <a:spLocks noChangeArrowheads="1"/>
          </p:cNvSpPr>
          <p:nvPr/>
        </p:nvSpPr>
        <p:spPr bwMode="auto">
          <a:xfrm>
            <a:off x="4937125" y="1103313"/>
            <a:ext cx="4206875" cy="201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l" eaLnBrk="1" hangingPunct="1"/>
            <a:r>
              <a:rPr lang="en-US">
                <a:latin typeface="Calibri" pitchFamily="34" charset="0"/>
              </a:rPr>
              <a:t>Hammer (2011) claims that offenders use some places to routinely meet, provide recreation, stash tools and goods, and in other ways facilitate crime else where.  Offenders may avoid crimes at these locations to protect them from police intervention.</a:t>
            </a:r>
          </a:p>
        </p:txBody>
      </p:sp>
      <p:sp>
        <p:nvSpPr>
          <p:cNvPr id="8198" name="Text Box 6"/>
          <p:cNvSpPr txBox="1">
            <a:spLocks noChangeArrowheads="1"/>
          </p:cNvSpPr>
          <p:nvPr/>
        </p:nvSpPr>
        <p:spPr bwMode="auto">
          <a:xfrm>
            <a:off x="1574800" y="5016500"/>
            <a:ext cx="1187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l" eaLnBrk="1" hangingPunct="1"/>
            <a:r>
              <a:rPr lang="en-US" dirty="0"/>
              <a:t>Cincinnati</a:t>
            </a:r>
          </a:p>
        </p:txBody>
      </p:sp>
      <p:sp>
        <p:nvSpPr>
          <p:cNvPr id="8199" name="Rectangle 7"/>
          <p:cNvSpPr>
            <a:spLocks noChangeArrowheads="1"/>
          </p:cNvSpPr>
          <p:nvPr/>
        </p:nvSpPr>
        <p:spPr bwMode="auto">
          <a:xfrm>
            <a:off x="5791200" y="6174066"/>
            <a:ext cx="1295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r>
              <a:rPr lang="en-US" dirty="0">
                <a:solidFill>
                  <a:srgbClr val="FFFF00"/>
                </a:solidFill>
              </a:rPr>
              <a:t>Abbottabad</a:t>
            </a:r>
            <a:endParaRPr lang="en-US" dirty="0">
              <a:solidFill>
                <a:srgbClr val="FFFF00"/>
              </a:solidFill>
              <a:latin typeface="Calibri" pitchFamily="34" charset="0"/>
            </a:endParaRPr>
          </a:p>
        </p:txBody>
      </p:sp>
      <p:sp>
        <p:nvSpPr>
          <p:cNvPr id="23561" name="AutoShape 9"/>
          <p:cNvSpPr>
            <a:spLocks noChangeArrowheads="1"/>
          </p:cNvSpPr>
          <p:nvPr/>
        </p:nvSpPr>
        <p:spPr bwMode="auto">
          <a:xfrm>
            <a:off x="1447800" y="2133600"/>
            <a:ext cx="838200" cy="596900"/>
          </a:xfrm>
          <a:prstGeom prst="parallelogram">
            <a:avLst>
              <a:gd name="adj" fmla="val 11988"/>
            </a:avLst>
          </a:prstGeom>
          <a:gradFill rotWithShape="1">
            <a:gsLst>
              <a:gs pos="0">
                <a:schemeClr val="bg2">
                  <a:alpha val="39999"/>
                </a:schemeClr>
              </a:gs>
              <a:gs pos="100000">
                <a:schemeClr val="bg2">
                  <a:gamma/>
                  <a:tint val="95294"/>
                  <a:invGamma/>
                  <a:alpha val="39999"/>
                </a:schemeClr>
              </a:gs>
            </a:gsLst>
            <a:lin ang="5400000" scaled="1"/>
          </a:gradFill>
          <a:ln w="9525">
            <a:noFill/>
            <a:miter lim="800000"/>
            <a:headEnd/>
            <a:tailEnd/>
          </a:ln>
          <a:effectLst/>
        </p:spPr>
        <p:txBody>
          <a:bodyPr wrap="none" anchor="ctr"/>
          <a:lstStyle/>
          <a:p>
            <a:pPr>
              <a:defRPr/>
            </a:pPr>
            <a:endParaRPr lang="en-US"/>
          </a:p>
        </p:txBody>
      </p:sp>
    </p:spTree>
    <p:extLst>
      <p:ext uri="{BB962C8B-B14F-4D97-AF65-F5344CB8AC3E}">
        <p14:creationId xmlns:p14="http://schemas.microsoft.com/office/powerpoint/2010/main" val="173441280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p:cNvSpPr>
          <p:nvPr>
            <p:ph type="title"/>
          </p:nvPr>
        </p:nvSpPr>
        <p:spPr>
          <a:xfrm>
            <a:off x="457200" y="0"/>
            <a:ext cx="8229600" cy="1143000"/>
          </a:xfrm>
        </p:spPr>
        <p:txBody>
          <a:bodyPr/>
          <a:lstStyle/>
          <a:p>
            <a:pPr eaLnBrk="1" hangingPunct="1"/>
            <a:r>
              <a:rPr lang="en-US" sz="3200" smtClean="0">
                <a:latin typeface="Constantia" pitchFamily="18" charset="0"/>
              </a:rPr>
              <a:t>Forms of Comfort Spaces</a:t>
            </a:r>
          </a:p>
        </p:txBody>
      </p:sp>
      <p:sp>
        <p:nvSpPr>
          <p:cNvPr id="9219" name="Rectangle 5"/>
          <p:cNvSpPr>
            <a:spLocks noGrp="1"/>
          </p:cNvSpPr>
          <p:nvPr>
            <p:ph type="body" idx="1"/>
          </p:nvPr>
        </p:nvSpPr>
        <p:spPr>
          <a:xfrm>
            <a:off x="381000" y="1117600"/>
            <a:ext cx="8559800" cy="4525963"/>
          </a:xfrm>
        </p:spPr>
        <p:txBody>
          <a:bodyPr/>
          <a:lstStyle/>
          <a:p>
            <a:pPr eaLnBrk="1" hangingPunct="1">
              <a:lnSpc>
                <a:spcPct val="90000"/>
              </a:lnSpc>
            </a:pPr>
            <a:r>
              <a:rPr lang="en-US" smtClean="0">
                <a:cs typeface="Times New Roman" pitchFamily="18" charset="0"/>
              </a:rPr>
              <a:t>Staging -- </a:t>
            </a:r>
            <a:r>
              <a:rPr lang="en-US" sz="2400" smtClean="0">
                <a:cs typeface="Times New Roman" pitchFamily="18" charset="0"/>
              </a:rPr>
              <a:t>provide safe haven in close proximity to customers and targets (and offending locations in general). They give an offender a space in which to observe neighborhood activities without great risk of apprehension by police. </a:t>
            </a:r>
          </a:p>
          <a:p>
            <a:pPr eaLnBrk="1" hangingPunct="1">
              <a:lnSpc>
                <a:spcPct val="90000"/>
              </a:lnSpc>
            </a:pPr>
            <a:endParaRPr lang="en-US" sz="2400" smtClean="0">
              <a:cs typeface="Times New Roman" pitchFamily="18" charset="0"/>
            </a:endParaRPr>
          </a:p>
          <a:p>
            <a:pPr eaLnBrk="1" hangingPunct="1">
              <a:lnSpc>
                <a:spcPct val="90000"/>
              </a:lnSpc>
            </a:pPr>
            <a:r>
              <a:rPr lang="en-US" smtClean="0">
                <a:cs typeface="Times New Roman" pitchFamily="18" charset="0"/>
              </a:rPr>
              <a:t>Supplying – </a:t>
            </a:r>
            <a:r>
              <a:rPr lang="en-US" sz="2400" smtClean="0">
                <a:cs typeface="Times New Roman" pitchFamily="18" charset="0"/>
              </a:rPr>
              <a:t>stash location for supplying black market sites, often in close proximity to crime sites.  May also stash goods stolen from crime sites.  </a:t>
            </a:r>
          </a:p>
          <a:p>
            <a:pPr eaLnBrk="1" hangingPunct="1">
              <a:lnSpc>
                <a:spcPct val="90000"/>
              </a:lnSpc>
            </a:pPr>
            <a:endParaRPr lang="en-US" sz="2400" smtClean="0">
              <a:cs typeface="Times New Roman" pitchFamily="18" charset="0"/>
            </a:endParaRPr>
          </a:p>
          <a:p>
            <a:pPr eaLnBrk="1" hangingPunct="1">
              <a:lnSpc>
                <a:spcPct val="90000"/>
              </a:lnSpc>
            </a:pPr>
            <a:r>
              <a:rPr lang="en-US" smtClean="0">
                <a:cs typeface="Times New Roman" pitchFamily="18" charset="0"/>
              </a:rPr>
              <a:t>Meeting – </a:t>
            </a:r>
            <a:r>
              <a:rPr lang="en-US" sz="2400" smtClean="0">
                <a:cs typeface="Times New Roman" pitchFamily="18" charset="0"/>
              </a:rPr>
              <a:t>provides a comfortable private place for offenders to meet and socialize. </a:t>
            </a:r>
          </a:p>
        </p:txBody>
      </p:sp>
    </p:spTree>
    <p:extLst>
      <p:ext uri="{BB962C8B-B14F-4D97-AF65-F5344CB8AC3E}">
        <p14:creationId xmlns:p14="http://schemas.microsoft.com/office/powerpoint/2010/main" val="129868635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Grp="1"/>
          </p:cNvSpPr>
          <p:nvPr>
            <p:ph type="title"/>
          </p:nvPr>
        </p:nvSpPr>
        <p:spPr>
          <a:xfrm>
            <a:off x="363538" y="0"/>
            <a:ext cx="8229600" cy="1143000"/>
          </a:xfrm>
        </p:spPr>
        <p:txBody>
          <a:bodyPr/>
          <a:lstStyle/>
          <a:p>
            <a:pPr eaLnBrk="1" hangingPunct="1"/>
            <a:r>
              <a:rPr lang="en-US" sz="3200" smtClean="0">
                <a:latin typeface="Constantia" pitchFamily="18" charset="0"/>
              </a:rPr>
              <a:t>General Geography of Comfort Spaces</a:t>
            </a:r>
          </a:p>
        </p:txBody>
      </p:sp>
      <p:sp>
        <p:nvSpPr>
          <p:cNvPr id="10243" name="Text Box 14"/>
          <p:cNvSpPr txBox="1">
            <a:spLocks noChangeArrowheads="1"/>
          </p:cNvSpPr>
          <p:nvPr/>
        </p:nvSpPr>
        <p:spPr bwMode="auto">
          <a:xfrm>
            <a:off x="2306638" y="2878138"/>
            <a:ext cx="965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l" eaLnBrk="1" hangingPunct="1"/>
            <a:r>
              <a:rPr lang="en-US">
                <a:latin typeface="Calibri" pitchFamily="34" charset="0"/>
              </a:rPr>
              <a:t>Meeting</a:t>
            </a:r>
          </a:p>
        </p:txBody>
      </p:sp>
      <p:sp>
        <p:nvSpPr>
          <p:cNvPr id="10244" name="Text Box 15"/>
          <p:cNvSpPr txBox="1">
            <a:spLocks noChangeArrowheads="1"/>
          </p:cNvSpPr>
          <p:nvPr/>
        </p:nvSpPr>
        <p:spPr bwMode="auto">
          <a:xfrm>
            <a:off x="2776538" y="2382838"/>
            <a:ext cx="108743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l" eaLnBrk="1" hangingPunct="1"/>
            <a:r>
              <a:rPr lang="en-US">
                <a:latin typeface="Calibri" pitchFamily="34" charset="0"/>
              </a:rPr>
              <a:t>Supplying</a:t>
            </a:r>
          </a:p>
        </p:txBody>
      </p:sp>
      <p:sp>
        <p:nvSpPr>
          <p:cNvPr id="10245" name="Text Box 16"/>
          <p:cNvSpPr txBox="1">
            <a:spLocks noChangeArrowheads="1"/>
          </p:cNvSpPr>
          <p:nvPr/>
        </p:nvSpPr>
        <p:spPr bwMode="auto">
          <a:xfrm>
            <a:off x="4719638" y="2293938"/>
            <a:ext cx="863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l" eaLnBrk="1" hangingPunct="1"/>
            <a:r>
              <a:rPr lang="en-US">
                <a:latin typeface="Calibri" pitchFamily="34" charset="0"/>
              </a:rPr>
              <a:t>Staging</a:t>
            </a:r>
          </a:p>
        </p:txBody>
      </p:sp>
      <p:sp>
        <p:nvSpPr>
          <p:cNvPr id="10246" name="Line 18"/>
          <p:cNvSpPr>
            <a:spLocks noChangeShapeType="1"/>
          </p:cNvSpPr>
          <p:nvPr/>
        </p:nvSpPr>
        <p:spPr bwMode="auto">
          <a:xfrm>
            <a:off x="2801938" y="3251200"/>
            <a:ext cx="876300" cy="317500"/>
          </a:xfrm>
          <a:prstGeom prst="line">
            <a:avLst/>
          </a:prstGeom>
          <a:noFill/>
          <a:ln w="9525">
            <a:solidFill>
              <a:srgbClr val="DF59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247" name="Line 19"/>
          <p:cNvSpPr>
            <a:spLocks noChangeShapeType="1"/>
          </p:cNvSpPr>
          <p:nvPr/>
        </p:nvSpPr>
        <p:spPr bwMode="auto">
          <a:xfrm>
            <a:off x="3309938" y="2755900"/>
            <a:ext cx="1168400" cy="635000"/>
          </a:xfrm>
          <a:prstGeom prst="line">
            <a:avLst/>
          </a:prstGeom>
          <a:noFill/>
          <a:ln w="9525">
            <a:solidFill>
              <a:srgbClr val="DF59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10248" name="Group 30"/>
          <p:cNvGrpSpPr>
            <a:grpSpLocks noChangeAspect="1"/>
          </p:cNvGrpSpPr>
          <p:nvPr/>
        </p:nvGrpSpPr>
        <p:grpSpPr bwMode="auto">
          <a:xfrm>
            <a:off x="5448300" y="2628900"/>
            <a:ext cx="1658938" cy="1781175"/>
            <a:chOff x="2763" y="1856"/>
            <a:chExt cx="1453" cy="1560"/>
          </a:xfrm>
        </p:grpSpPr>
        <p:sp>
          <p:nvSpPr>
            <p:cNvPr id="10259" name="Freeform 31"/>
            <p:cNvSpPr>
              <a:spLocks noChangeAspect="1"/>
            </p:cNvSpPr>
            <p:nvPr/>
          </p:nvSpPr>
          <p:spPr bwMode="auto">
            <a:xfrm>
              <a:off x="2763" y="1856"/>
              <a:ext cx="1453" cy="1560"/>
            </a:xfrm>
            <a:custGeom>
              <a:avLst/>
              <a:gdLst>
                <a:gd name="T0" fmla="*/ 316 w 1509"/>
                <a:gd name="T1" fmla="*/ 1388 h 1624"/>
                <a:gd name="T2" fmla="*/ 249 w 1509"/>
                <a:gd name="T3" fmla="*/ 1358 h 1624"/>
                <a:gd name="T4" fmla="*/ 227 w 1509"/>
                <a:gd name="T5" fmla="*/ 1351 h 1624"/>
                <a:gd name="T6" fmla="*/ 213 w 1509"/>
                <a:gd name="T7" fmla="*/ 1328 h 1624"/>
                <a:gd name="T8" fmla="*/ 190 w 1509"/>
                <a:gd name="T9" fmla="*/ 1314 h 1624"/>
                <a:gd name="T10" fmla="*/ 161 w 1509"/>
                <a:gd name="T11" fmla="*/ 1277 h 1624"/>
                <a:gd name="T12" fmla="*/ 109 w 1509"/>
                <a:gd name="T13" fmla="*/ 1218 h 1624"/>
                <a:gd name="T14" fmla="*/ 57 w 1509"/>
                <a:gd name="T15" fmla="*/ 1056 h 1624"/>
                <a:gd name="T16" fmla="*/ 175 w 1509"/>
                <a:gd name="T17" fmla="*/ 487 h 1624"/>
                <a:gd name="T18" fmla="*/ 249 w 1509"/>
                <a:gd name="T19" fmla="*/ 362 h 1624"/>
                <a:gd name="T20" fmla="*/ 324 w 1509"/>
                <a:gd name="T21" fmla="*/ 280 h 1624"/>
                <a:gd name="T22" fmla="*/ 346 w 1509"/>
                <a:gd name="T23" fmla="*/ 236 h 1624"/>
                <a:gd name="T24" fmla="*/ 412 w 1509"/>
                <a:gd name="T25" fmla="*/ 184 h 1624"/>
                <a:gd name="T26" fmla="*/ 516 w 1509"/>
                <a:gd name="T27" fmla="*/ 96 h 1624"/>
                <a:gd name="T28" fmla="*/ 546 w 1509"/>
                <a:gd name="T29" fmla="*/ 52 h 1624"/>
                <a:gd name="T30" fmla="*/ 554 w 1509"/>
                <a:gd name="T31" fmla="*/ 30 h 1624"/>
                <a:gd name="T32" fmla="*/ 606 w 1509"/>
                <a:gd name="T33" fmla="*/ 0 h 1624"/>
                <a:gd name="T34" fmla="*/ 710 w 1509"/>
                <a:gd name="T35" fmla="*/ 8 h 1624"/>
                <a:gd name="T36" fmla="*/ 754 w 1509"/>
                <a:gd name="T37" fmla="*/ 22 h 1624"/>
                <a:gd name="T38" fmla="*/ 784 w 1509"/>
                <a:gd name="T39" fmla="*/ 96 h 1624"/>
                <a:gd name="T40" fmla="*/ 791 w 1509"/>
                <a:gd name="T41" fmla="*/ 140 h 1624"/>
                <a:gd name="T42" fmla="*/ 843 w 1509"/>
                <a:gd name="T43" fmla="*/ 214 h 1624"/>
                <a:gd name="T44" fmla="*/ 865 w 1509"/>
                <a:gd name="T45" fmla="*/ 236 h 1624"/>
                <a:gd name="T46" fmla="*/ 895 w 1509"/>
                <a:gd name="T47" fmla="*/ 295 h 1624"/>
                <a:gd name="T48" fmla="*/ 910 w 1509"/>
                <a:gd name="T49" fmla="*/ 369 h 1624"/>
                <a:gd name="T50" fmla="*/ 976 w 1509"/>
                <a:gd name="T51" fmla="*/ 487 h 1624"/>
                <a:gd name="T52" fmla="*/ 1058 w 1509"/>
                <a:gd name="T53" fmla="*/ 591 h 1624"/>
                <a:gd name="T54" fmla="*/ 1087 w 1509"/>
                <a:gd name="T55" fmla="*/ 613 h 1624"/>
                <a:gd name="T56" fmla="*/ 1103 w 1509"/>
                <a:gd name="T57" fmla="*/ 635 h 1624"/>
                <a:gd name="T58" fmla="*/ 1155 w 1509"/>
                <a:gd name="T59" fmla="*/ 649 h 1624"/>
                <a:gd name="T60" fmla="*/ 1243 w 1509"/>
                <a:gd name="T61" fmla="*/ 716 h 1624"/>
                <a:gd name="T62" fmla="*/ 1310 w 1509"/>
                <a:gd name="T63" fmla="*/ 783 h 1624"/>
                <a:gd name="T64" fmla="*/ 1399 w 1509"/>
                <a:gd name="T65" fmla="*/ 1034 h 1624"/>
                <a:gd name="T66" fmla="*/ 1339 w 1509"/>
                <a:gd name="T67" fmla="*/ 1226 h 1624"/>
                <a:gd name="T68" fmla="*/ 1287 w 1509"/>
                <a:gd name="T69" fmla="*/ 1292 h 1624"/>
                <a:gd name="T70" fmla="*/ 1265 w 1509"/>
                <a:gd name="T71" fmla="*/ 1328 h 1624"/>
                <a:gd name="T72" fmla="*/ 1258 w 1509"/>
                <a:gd name="T73" fmla="*/ 1351 h 1624"/>
                <a:gd name="T74" fmla="*/ 1177 w 1509"/>
                <a:gd name="T75" fmla="*/ 1388 h 1624"/>
                <a:gd name="T76" fmla="*/ 969 w 1509"/>
                <a:gd name="T77" fmla="*/ 1499 h 1624"/>
                <a:gd name="T78" fmla="*/ 554 w 1509"/>
                <a:gd name="T79" fmla="*/ 1491 h 1624"/>
                <a:gd name="T80" fmla="*/ 398 w 1509"/>
                <a:gd name="T81" fmla="*/ 1417 h 1624"/>
                <a:gd name="T82" fmla="*/ 316 w 1509"/>
                <a:gd name="T83" fmla="*/ 1388 h 162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509"/>
                <a:gd name="T127" fmla="*/ 0 h 1624"/>
                <a:gd name="T128" fmla="*/ 1509 w 1509"/>
                <a:gd name="T129" fmla="*/ 1624 h 162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509" h="1624">
                  <a:moveTo>
                    <a:pt x="341" y="1504"/>
                  </a:moveTo>
                  <a:cubicBezTo>
                    <a:pt x="303" y="1479"/>
                    <a:pt x="326" y="1491"/>
                    <a:pt x="269" y="1472"/>
                  </a:cubicBezTo>
                  <a:cubicBezTo>
                    <a:pt x="261" y="1469"/>
                    <a:pt x="245" y="1464"/>
                    <a:pt x="245" y="1464"/>
                  </a:cubicBezTo>
                  <a:cubicBezTo>
                    <a:pt x="240" y="1456"/>
                    <a:pt x="236" y="1447"/>
                    <a:pt x="229" y="1440"/>
                  </a:cubicBezTo>
                  <a:cubicBezTo>
                    <a:pt x="222" y="1433"/>
                    <a:pt x="211" y="1432"/>
                    <a:pt x="205" y="1424"/>
                  </a:cubicBezTo>
                  <a:cubicBezTo>
                    <a:pt x="161" y="1369"/>
                    <a:pt x="242" y="1430"/>
                    <a:pt x="173" y="1384"/>
                  </a:cubicBezTo>
                  <a:cubicBezTo>
                    <a:pt x="136" y="1328"/>
                    <a:pt x="157" y="1347"/>
                    <a:pt x="117" y="1320"/>
                  </a:cubicBezTo>
                  <a:cubicBezTo>
                    <a:pt x="78" y="1261"/>
                    <a:pt x="82" y="1208"/>
                    <a:pt x="61" y="1144"/>
                  </a:cubicBezTo>
                  <a:cubicBezTo>
                    <a:pt x="65" y="969"/>
                    <a:pt x="0" y="654"/>
                    <a:pt x="189" y="528"/>
                  </a:cubicBezTo>
                  <a:cubicBezTo>
                    <a:pt x="220" y="481"/>
                    <a:pt x="227" y="434"/>
                    <a:pt x="269" y="392"/>
                  </a:cubicBezTo>
                  <a:cubicBezTo>
                    <a:pt x="283" y="351"/>
                    <a:pt x="314" y="327"/>
                    <a:pt x="349" y="304"/>
                  </a:cubicBezTo>
                  <a:cubicBezTo>
                    <a:pt x="359" y="289"/>
                    <a:pt x="362" y="270"/>
                    <a:pt x="373" y="256"/>
                  </a:cubicBezTo>
                  <a:cubicBezTo>
                    <a:pt x="386" y="240"/>
                    <a:pt x="427" y="212"/>
                    <a:pt x="445" y="200"/>
                  </a:cubicBezTo>
                  <a:cubicBezTo>
                    <a:pt x="469" y="165"/>
                    <a:pt x="520" y="129"/>
                    <a:pt x="557" y="104"/>
                  </a:cubicBezTo>
                  <a:cubicBezTo>
                    <a:pt x="568" y="88"/>
                    <a:pt x="583" y="74"/>
                    <a:pt x="589" y="56"/>
                  </a:cubicBezTo>
                  <a:cubicBezTo>
                    <a:pt x="592" y="48"/>
                    <a:pt x="591" y="38"/>
                    <a:pt x="597" y="32"/>
                  </a:cubicBezTo>
                  <a:cubicBezTo>
                    <a:pt x="612" y="17"/>
                    <a:pt x="635" y="12"/>
                    <a:pt x="653" y="0"/>
                  </a:cubicBezTo>
                  <a:cubicBezTo>
                    <a:pt x="690" y="3"/>
                    <a:pt x="728" y="2"/>
                    <a:pt x="765" y="8"/>
                  </a:cubicBezTo>
                  <a:cubicBezTo>
                    <a:pt x="782" y="11"/>
                    <a:pt x="813" y="24"/>
                    <a:pt x="813" y="24"/>
                  </a:cubicBezTo>
                  <a:cubicBezTo>
                    <a:pt x="826" y="50"/>
                    <a:pt x="840" y="74"/>
                    <a:pt x="845" y="104"/>
                  </a:cubicBezTo>
                  <a:cubicBezTo>
                    <a:pt x="848" y="120"/>
                    <a:pt x="847" y="137"/>
                    <a:pt x="853" y="152"/>
                  </a:cubicBezTo>
                  <a:cubicBezTo>
                    <a:pt x="857" y="161"/>
                    <a:pt x="898" y="219"/>
                    <a:pt x="909" y="232"/>
                  </a:cubicBezTo>
                  <a:cubicBezTo>
                    <a:pt x="916" y="241"/>
                    <a:pt x="927" y="246"/>
                    <a:pt x="933" y="256"/>
                  </a:cubicBezTo>
                  <a:cubicBezTo>
                    <a:pt x="946" y="276"/>
                    <a:pt x="965" y="320"/>
                    <a:pt x="965" y="320"/>
                  </a:cubicBezTo>
                  <a:cubicBezTo>
                    <a:pt x="967" y="334"/>
                    <a:pt x="970" y="381"/>
                    <a:pt x="981" y="400"/>
                  </a:cubicBezTo>
                  <a:cubicBezTo>
                    <a:pt x="1005" y="444"/>
                    <a:pt x="1032" y="482"/>
                    <a:pt x="1053" y="528"/>
                  </a:cubicBezTo>
                  <a:cubicBezTo>
                    <a:pt x="1077" y="581"/>
                    <a:pt x="1083" y="626"/>
                    <a:pt x="1141" y="640"/>
                  </a:cubicBezTo>
                  <a:cubicBezTo>
                    <a:pt x="1152" y="648"/>
                    <a:pt x="1164" y="655"/>
                    <a:pt x="1173" y="664"/>
                  </a:cubicBezTo>
                  <a:cubicBezTo>
                    <a:pt x="1180" y="671"/>
                    <a:pt x="1181" y="682"/>
                    <a:pt x="1189" y="688"/>
                  </a:cubicBezTo>
                  <a:cubicBezTo>
                    <a:pt x="1194" y="692"/>
                    <a:pt x="1243" y="703"/>
                    <a:pt x="1245" y="704"/>
                  </a:cubicBezTo>
                  <a:cubicBezTo>
                    <a:pt x="1280" y="728"/>
                    <a:pt x="1300" y="762"/>
                    <a:pt x="1341" y="776"/>
                  </a:cubicBezTo>
                  <a:cubicBezTo>
                    <a:pt x="1361" y="806"/>
                    <a:pt x="1388" y="823"/>
                    <a:pt x="1413" y="848"/>
                  </a:cubicBezTo>
                  <a:cubicBezTo>
                    <a:pt x="1443" y="939"/>
                    <a:pt x="1466" y="1034"/>
                    <a:pt x="1509" y="1120"/>
                  </a:cubicBezTo>
                  <a:cubicBezTo>
                    <a:pt x="1499" y="1208"/>
                    <a:pt x="1504" y="1269"/>
                    <a:pt x="1445" y="1328"/>
                  </a:cubicBezTo>
                  <a:cubicBezTo>
                    <a:pt x="1434" y="1361"/>
                    <a:pt x="1408" y="1370"/>
                    <a:pt x="1389" y="1400"/>
                  </a:cubicBezTo>
                  <a:cubicBezTo>
                    <a:pt x="1381" y="1413"/>
                    <a:pt x="1372" y="1426"/>
                    <a:pt x="1365" y="1440"/>
                  </a:cubicBezTo>
                  <a:cubicBezTo>
                    <a:pt x="1361" y="1448"/>
                    <a:pt x="1363" y="1458"/>
                    <a:pt x="1357" y="1464"/>
                  </a:cubicBezTo>
                  <a:cubicBezTo>
                    <a:pt x="1336" y="1485"/>
                    <a:pt x="1294" y="1486"/>
                    <a:pt x="1269" y="1504"/>
                  </a:cubicBezTo>
                  <a:cubicBezTo>
                    <a:pt x="1196" y="1556"/>
                    <a:pt x="1134" y="1602"/>
                    <a:pt x="1045" y="1624"/>
                  </a:cubicBezTo>
                  <a:cubicBezTo>
                    <a:pt x="896" y="1621"/>
                    <a:pt x="746" y="1623"/>
                    <a:pt x="597" y="1616"/>
                  </a:cubicBezTo>
                  <a:cubicBezTo>
                    <a:pt x="536" y="1613"/>
                    <a:pt x="480" y="1562"/>
                    <a:pt x="429" y="1536"/>
                  </a:cubicBezTo>
                  <a:cubicBezTo>
                    <a:pt x="401" y="1522"/>
                    <a:pt x="364" y="1527"/>
                    <a:pt x="341" y="1504"/>
                  </a:cubicBezTo>
                  <a:close/>
                </a:path>
              </a:pathLst>
            </a:custGeom>
            <a:solidFill>
              <a:srgbClr val="CCFF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260" name="Freeform 32"/>
            <p:cNvSpPr>
              <a:spLocks noChangeAspect="1"/>
            </p:cNvSpPr>
            <p:nvPr/>
          </p:nvSpPr>
          <p:spPr bwMode="auto">
            <a:xfrm>
              <a:off x="2900" y="2095"/>
              <a:ext cx="1204" cy="1233"/>
            </a:xfrm>
            <a:custGeom>
              <a:avLst/>
              <a:gdLst>
                <a:gd name="T0" fmla="*/ 183 w 1412"/>
                <a:gd name="T1" fmla="*/ 998 h 1393"/>
                <a:gd name="T2" fmla="*/ 130 w 1412"/>
                <a:gd name="T3" fmla="*/ 979 h 1393"/>
                <a:gd name="T4" fmla="*/ 125 w 1412"/>
                <a:gd name="T5" fmla="*/ 959 h 1393"/>
                <a:gd name="T6" fmla="*/ 101 w 1412"/>
                <a:gd name="T7" fmla="*/ 941 h 1393"/>
                <a:gd name="T8" fmla="*/ 55 w 1412"/>
                <a:gd name="T9" fmla="*/ 878 h 1393"/>
                <a:gd name="T10" fmla="*/ 14 w 1412"/>
                <a:gd name="T11" fmla="*/ 740 h 1393"/>
                <a:gd name="T12" fmla="*/ 49 w 1412"/>
                <a:gd name="T13" fmla="*/ 289 h 1393"/>
                <a:gd name="T14" fmla="*/ 67 w 1412"/>
                <a:gd name="T15" fmla="*/ 214 h 1393"/>
                <a:gd name="T16" fmla="*/ 200 w 1412"/>
                <a:gd name="T17" fmla="*/ 89 h 1393"/>
                <a:gd name="T18" fmla="*/ 334 w 1412"/>
                <a:gd name="T19" fmla="*/ 32 h 1393"/>
                <a:gd name="T20" fmla="*/ 427 w 1412"/>
                <a:gd name="T21" fmla="*/ 1 h 1393"/>
                <a:gd name="T22" fmla="*/ 561 w 1412"/>
                <a:gd name="T23" fmla="*/ 7 h 1393"/>
                <a:gd name="T24" fmla="*/ 625 w 1412"/>
                <a:gd name="T25" fmla="*/ 89 h 1393"/>
                <a:gd name="T26" fmla="*/ 730 w 1412"/>
                <a:gd name="T27" fmla="*/ 251 h 1393"/>
                <a:gd name="T28" fmla="*/ 782 w 1412"/>
                <a:gd name="T29" fmla="*/ 358 h 1393"/>
                <a:gd name="T30" fmla="*/ 841 w 1412"/>
                <a:gd name="T31" fmla="*/ 389 h 1393"/>
                <a:gd name="T32" fmla="*/ 864 w 1412"/>
                <a:gd name="T33" fmla="*/ 402 h 1393"/>
                <a:gd name="T34" fmla="*/ 905 w 1412"/>
                <a:gd name="T35" fmla="*/ 446 h 1393"/>
                <a:gd name="T36" fmla="*/ 975 w 1412"/>
                <a:gd name="T37" fmla="*/ 528 h 1393"/>
                <a:gd name="T38" fmla="*/ 986 w 1412"/>
                <a:gd name="T39" fmla="*/ 552 h 1393"/>
                <a:gd name="T40" fmla="*/ 1010 w 1412"/>
                <a:gd name="T41" fmla="*/ 590 h 1393"/>
                <a:gd name="T42" fmla="*/ 1027 w 1412"/>
                <a:gd name="T43" fmla="*/ 659 h 1393"/>
                <a:gd name="T44" fmla="*/ 934 w 1412"/>
                <a:gd name="T45" fmla="*/ 929 h 1393"/>
                <a:gd name="T46" fmla="*/ 858 w 1412"/>
                <a:gd name="T47" fmla="*/ 1010 h 1393"/>
                <a:gd name="T48" fmla="*/ 672 w 1412"/>
                <a:gd name="T49" fmla="*/ 1035 h 1393"/>
                <a:gd name="T50" fmla="*/ 561 w 1412"/>
                <a:gd name="T51" fmla="*/ 1091 h 1393"/>
                <a:gd name="T52" fmla="*/ 387 w 1412"/>
                <a:gd name="T53" fmla="*/ 1085 h 1393"/>
                <a:gd name="T54" fmla="*/ 288 w 1412"/>
                <a:gd name="T55" fmla="*/ 1029 h 1393"/>
                <a:gd name="T56" fmla="*/ 229 w 1412"/>
                <a:gd name="T57" fmla="*/ 1004 h 1393"/>
                <a:gd name="T58" fmla="*/ 183 w 1412"/>
                <a:gd name="T59" fmla="*/ 998 h 139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412"/>
                <a:gd name="T91" fmla="*/ 0 h 1393"/>
                <a:gd name="T92" fmla="*/ 1412 w 1412"/>
                <a:gd name="T93" fmla="*/ 1393 h 139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412" h="1393">
                  <a:moveTo>
                    <a:pt x="252" y="1273"/>
                  </a:moveTo>
                  <a:cubicBezTo>
                    <a:pt x="229" y="1269"/>
                    <a:pt x="197" y="1271"/>
                    <a:pt x="180" y="1249"/>
                  </a:cubicBezTo>
                  <a:cubicBezTo>
                    <a:pt x="175" y="1242"/>
                    <a:pt x="177" y="1231"/>
                    <a:pt x="172" y="1225"/>
                  </a:cubicBezTo>
                  <a:cubicBezTo>
                    <a:pt x="163" y="1215"/>
                    <a:pt x="149" y="1210"/>
                    <a:pt x="140" y="1201"/>
                  </a:cubicBezTo>
                  <a:cubicBezTo>
                    <a:pt x="119" y="1180"/>
                    <a:pt x="91" y="1148"/>
                    <a:pt x="76" y="1121"/>
                  </a:cubicBezTo>
                  <a:cubicBezTo>
                    <a:pt x="44" y="1066"/>
                    <a:pt x="40" y="1004"/>
                    <a:pt x="20" y="945"/>
                  </a:cubicBezTo>
                  <a:cubicBezTo>
                    <a:pt x="28" y="754"/>
                    <a:pt x="0" y="549"/>
                    <a:pt x="68" y="369"/>
                  </a:cubicBezTo>
                  <a:cubicBezTo>
                    <a:pt x="79" y="340"/>
                    <a:pt x="74" y="300"/>
                    <a:pt x="92" y="273"/>
                  </a:cubicBezTo>
                  <a:cubicBezTo>
                    <a:pt x="140" y="200"/>
                    <a:pt x="202" y="154"/>
                    <a:pt x="276" y="113"/>
                  </a:cubicBezTo>
                  <a:cubicBezTo>
                    <a:pt x="337" y="79"/>
                    <a:pt x="390" y="55"/>
                    <a:pt x="460" y="41"/>
                  </a:cubicBezTo>
                  <a:cubicBezTo>
                    <a:pt x="502" y="20"/>
                    <a:pt x="544" y="16"/>
                    <a:pt x="588" y="1"/>
                  </a:cubicBezTo>
                  <a:cubicBezTo>
                    <a:pt x="649" y="4"/>
                    <a:pt x="711" y="0"/>
                    <a:pt x="772" y="9"/>
                  </a:cubicBezTo>
                  <a:cubicBezTo>
                    <a:pt x="795" y="12"/>
                    <a:pt x="833" y="95"/>
                    <a:pt x="860" y="113"/>
                  </a:cubicBezTo>
                  <a:cubicBezTo>
                    <a:pt x="907" y="183"/>
                    <a:pt x="932" y="273"/>
                    <a:pt x="1004" y="321"/>
                  </a:cubicBezTo>
                  <a:cubicBezTo>
                    <a:pt x="1021" y="372"/>
                    <a:pt x="1046" y="412"/>
                    <a:pt x="1076" y="457"/>
                  </a:cubicBezTo>
                  <a:cubicBezTo>
                    <a:pt x="1093" y="482"/>
                    <a:pt x="1129" y="484"/>
                    <a:pt x="1156" y="497"/>
                  </a:cubicBezTo>
                  <a:cubicBezTo>
                    <a:pt x="1167" y="502"/>
                    <a:pt x="1188" y="513"/>
                    <a:pt x="1188" y="513"/>
                  </a:cubicBezTo>
                  <a:cubicBezTo>
                    <a:pt x="1225" y="568"/>
                    <a:pt x="1202" y="555"/>
                    <a:pt x="1244" y="569"/>
                  </a:cubicBezTo>
                  <a:cubicBezTo>
                    <a:pt x="1278" y="603"/>
                    <a:pt x="1306" y="639"/>
                    <a:pt x="1340" y="673"/>
                  </a:cubicBezTo>
                  <a:cubicBezTo>
                    <a:pt x="1348" y="681"/>
                    <a:pt x="1350" y="695"/>
                    <a:pt x="1356" y="705"/>
                  </a:cubicBezTo>
                  <a:cubicBezTo>
                    <a:pt x="1366" y="721"/>
                    <a:pt x="1377" y="737"/>
                    <a:pt x="1388" y="753"/>
                  </a:cubicBezTo>
                  <a:cubicBezTo>
                    <a:pt x="1405" y="778"/>
                    <a:pt x="1412" y="841"/>
                    <a:pt x="1412" y="841"/>
                  </a:cubicBezTo>
                  <a:cubicBezTo>
                    <a:pt x="1399" y="1000"/>
                    <a:pt x="1395" y="1074"/>
                    <a:pt x="1284" y="1185"/>
                  </a:cubicBezTo>
                  <a:cubicBezTo>
                    <a:pt x="1237" y="1232"/>
                    <a:pt x="1243" y="1262"/>
                    <a:pt x="1180" y="1289"/>
                  </a:cubicBezTo>
                  <a:cubicBezTo>
                    <a:pt x="1102" y="1322"/>
                    <a:pt x="1007" y="1313"/>
                    <a:pt x="924" y="1321"/>
                  </a:cubicBezTo>
                  <a:cubicBezTo>
                    <a:pt x="870" y="1343"/>
                    <a:pt x="820" y="1361"/>
                    <a:pt x="772" y="1393"/>
                  </a:cubicBezTo>
                  <a:cubicBezTo>
                    <a:pt x="692" y="1390"/>
                    <a:pt x="612" y="1390"/>
                    <a:pt x="532" y="1385"/>
                  </a:cubicBezTo>
                  <a:cubicBezTo>
                    <a:pt x="487" y="1382"/>
                    <a:pt x="435" y="1335"/>
                    <a:pt x="396" y="1313"/>
                  </a:cubicBezTo>
                  <a:cubicBezTo>
                    <a:pt x="363" y="1294"/>
                    <a:pt x="355" y="1294"/>
                    <a:pt x="316" y="1281"/>
                  </a:cubicBezTo>
                  <a:cubicBezTo>
                    <a:pt x="291" y="1273"/>
                    <a:pt x="214" y="1273"/>
                    <a:pt x="252" y="1273"/>
                  </a:cubicBez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261" name="Freeform 33"/>
            <p:cNvSpPr>
              <a:spLocks noChangeAspect="1"/>
            </p:cNvSpPr>
            <p:nvPr/>
          </p:nvSpPr>
          <p:spPr bwMode="auto">
            <a:xfrm>
              <a:off x="3024" y="2098"/>
              <a:ext cx="1025" cy="1191"/>
            </a:xfrm>
            <a:custGeom>
              <a:avLst/>
              <a:gdLst>
                <a:gd name="T0" fmla="*/ 72 w 1281"/>
                <a:gd name="T1" fmla="*/ 1038 h 1191"/>
                <a:gd name="T2" fmla="*/ 62 w 1281"/>
                <a:gd name="T3" fmla="*/ 1006 h 1191"/>
                <a:gd name="T4" fmla="*/ 41 w 1281"/>
                <a:gd name="T5" fmla="*/ 958 h 1191"/>
                <a:gd name="T6" fmla="*/ 26 w 1281"/>
                <a:gd name="T7" fmla="*/ 878 h 1191"/>
                <a:gd name="T8" fmla="*/ 15 w 1281"/>
                <a:gd name="T9" fmla="*/ 830 h 1191"/>
                <a:gd name="T10" fmla="*/ 10 w 1281"/>
                <a:gd name="T11" fmla="*/ 726 h 1191"/>
                <a:gd name="T12" fmla="*/ 36 w 1281"/>
                <a:gd name="T13" fmla="*/ 246 h 1191"/>
                <a:gd name="T14" fmla="*/ 62 w 1281"/>
                <a:gd name="T15" fmla="*/ 134 h 1191"/>
                <a:gd name="T16" fmla="*/ 82 w 1281"/>
                <a:gd name="T17" fmla="*/ 118 h 1191"/>
                <a:gd name="T18" fmla="*/ 215 w 1281"/>
                <a:gd name="T19" fmla="*/ 46 h 1191"/>
                <a:gd name="T20" fmla="*/ 410 w 1281"/>
                <a:gd name="T21" fmla="*/ 70 h 1191"/>
                <a:gd name="T22" fmla="*/ 518 w 1281"/>
                <a:gd name="T23" fmla="*/ 302 h 1191"/>
                <a:gd name="T24" fmla="*/ 574 w 1281"/>
                <a:gd name="T25" fmla="*/ 438 h 1191"/>
                <a:gd name="T26" fmla="*/ 599 w 1281"/>
                <a:gd name="T27" fmla="*/ 526 h 1191"/>
                <a:gd name="T28" fmla="*/ 630 w 1281"/>
                <a:gd name="T29" fmla="*/ 542 h 1191"/>
                <a:gd name="T30" fmla="*/ 727 w 1281"/>
                <a:gd name="T31" fmla="*/ 582 h 1191"/>
                <a:gd name="T32" fmla="*/ 758 w 1281"/>
                <a:gd name="T33" fmla="*/ 606 h 1191"/>
                <a:gd name="T34" fmla="*/ 768 w 1281"/>
                <a:gd name="T35" fmla="*/ 638 h 1191"/>
                <a:gd name="T36" fmla="*/ 799 w 1281"/>
                <a:gd name="T37" fmla="*/ 678 h 1191"/>
                <a:gd name="T38" fmla="*/ 819 w 1281"/>
                <a:gd name="T39" fmla="*/ 766 h 1191"/>
                <a:gd name="T40" fmla="*/ 815 w 1281"/>
                <a:gd name="T41" fmla="*/ 926 h 1191"/>
                <a:gd name="T42" fmla="*/ 768 w 1281"/>
                <a:gd name="T43" fmla="*/ 974 h 1191"/>
                <a:gd name="T44" fmla="*/ 595 w 1281"/>
                <a:gd name="T45" fmla="*/ 1030 h 1191"/>
                <a:gd name="T46" fmla="*/ 394 w 1281"/>
                <a:gd name="T47" fmla="*/ 1126 h 1191"/>
                <a:gd name="T48" fmla="*/ 164 w 1281"/>
                <a:gd name="T49" fmla="*/ 1054 h 1191"/>
                <a:gd name="T50" fmla="*/ 154 w 1281"/>
                <a:gd name="T51" fmla="*/ 1030 h 1191"/>
                <a:gd name="T52" fmla="*/ 113 w 1281"/>
                <a:gd name="T53" fmla="*/ 1014 h 1191"/>
                <a:gd name="T54" fmla="*/ 72 w 1281"/>
                <a:gd name="T55" fmla="*/ 1038 h 119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281"/>
                <a:gd name="T85" fmla="*/ 0 h 1191"/>
                <a:gd name="T86" fmla="*/ 1281 w 1281"/>
                <a:gd name="T87" fmla="*/ 1191 h 119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281" h="1191">
                  <a:moveTo>
                    <a:pt x="112" y="1038"/>
                  </a:moveTo>
                  <a:cubicBezTo>
                    <a:pt x="107" y="1027"/>
                    <a:pt x="102" y="1016"/>
                    <a:pt x="96" y="1006"/>
                  </a:cubicBezTo>
                  <a:cubicBezTo>
                    <a:pt x="86" y="990"/>
                    <a:pt x="64" y="958"/>
                    <a:pt x="64" y="958"/>
                  </a:cubicBezTo>
                  <a:cubicBezTo>
                    <a:pt x="52" y="910"/>
                    <a:pt x="59" y="936"/>
                    <a:pt x="40" y="878"/>
                  </a:cubicBezTo>
                  <a:cubicBezTo>
                    <a:pt x="35" y="862"/>
                    <a:pt x="24" y="830"/>
                    <a:pt x="24" y="830"/>
                  </a:cubicBezTo>
                  <a:cubicBezTo>
                    <a:pt x="21" y="795"/>
                    <a:pt x="16" y="761"/>
                    <a:pt x="16" y="726"/>
                  </a:cubicBezTo>
                  <a:cubicBezTo>
                    <a:pt x="16" y="568"/>
                    <a:pt x="0" y="396"/>
                    <a:pt x="56" y="246"/>
                  </a:cubicBezTo>
                  <a:cubicBezTo>
                    <a:pt x="68" y="214"/>
                    <a:pt x="69" y="161"/>
                    <a:pt x="96" y="134"/>
                  </a:cubicBezTo>
                  <a:cubicBezTo>
                    <a:pt x="104" y="126"/>
                    <a:pt x="118" y="125"/>
                    <a:pt x="128" y="118"/>
                  </a:cubicBezTo>
                  <a:cubicBezTo>
                    <a:pt x="193" y="72"/>
                    <a:pt x="256" y="57"/>
                    <a:pt x="336" y="46"/>
                  </a:cubicBezTo>
                  <a:cubicBezTo>
                    <a:pt x="473" y="0"/>
                    <a:pt x="535" y="49"/>
                    <a:pt x="640" y="70"/>
                  </a:cubicBezTo>
                  <a:cubicBezTo>
                    <a:pt x="709" y="139"/>
                    <a:pt x="726" y="247"/>
                    <a:pt x="808" y="302"/>
                  </a:cubicBezTo>
                  <a:cubicBezTo>
                    <a:pt x="836" y="349"/>
                    <a:pt x="871" y="388"/>
                    <a:pt x="896" y="438"/>
                  </a:cubicBezTo>
                  <a:cubicBezTo>
                    <a:pt x="908" y="497"/>
                    <a:pt x="896" y="467"/>
                    <a:pt x="936" y="526"/>
                  </a:cubicBezTo>
                  <a:cubicBezTo>
                    <a:pt x="945" y="540"/>
                    <a:pt x="968" y="537"/>
                    <a:pt x="984" y="542"/>
                  </a:cubicBezTo>
                  <a:cubicBezTo>
                    <a:pt x="1033" y="558"/>
                    <a:pt x="1085" y="569"/>
                    <a:pt x="1136" y="582"/>
                  </a:cubicBezTo>
                  <a:cubicBezTo>
                    <a:pt x="1151" y="592"/>
                    <a:pt x="1171" y="593"/>
                    <a:pt x="1184" y="606"/>
                  </a:cubicBezTo>
                  <a:cubicBezTo>
                    <a:pt x="1192" y="614"/>
                    <a:pt x="1193" y="628"/>
                    <a:pt x="1200" y="638"/>
                  </a:cubicBezTo>
                  <a:cubicBezTo>
                    <a:pt x="1214" y="658"/>
                    <a:pt x="1229" y="665"/>
                    <a:pt x="1248" y="678"/>
                  </a:cubicBezTo>
                  <a:cubicBezTo>
                    <a:pt x="1263" y="707"/>
                    <a:pt x="1270" y="735"/>
                    <a:pt x="1280" y="766"/>
                  </a:cubicBezTo>
                  <a:cubicBezTo>
                    <a:pt x="1277" y="819"/>
                    <a:pt x="1281" y="873"/>
                    <a:pt x="1272" y="926"/>
                  </a:cubicBezTo>
                  <a:cubicBezTo>
                    <a:pt x="1267" y="954"/>
                    <a:pt x="1200" y="974"/>
                    <a:pt x="1200" y="974"/>
                  </a:cubicBezTo>
                  <a:cubicBezTo>
                    <a:pt x="1128" y="1046"/>
                    <a:pt x="1025" y="1026"/>
                    <a:pt x="928" y="1030"/>
                  </a:cubicBezTo>
                  <a:cubicBezTo>
                    <a:pt x="828" y="1080"/>
                    <a:pt x="727" y="1115"/>
                    <a:pt x="616" y="1126"/>
                  </a:cubicBezTo>
                  <a:cubicBezTo>
                    <a:pt x="422" y="1191"/>
                    <a:pt x="375" y="1133"/>
                    <a:pt x="256" y="1054"/>
                  </a:cubicBezTo>
                  <a:cubicBezTo>
                    <a:pt x="251" y="1046"/>
                    <a:pt x="249" y="1034"/>
                    <a:pt x="240" y="1030"/>
                  </a:cubicBezTo>
                  <a:cubicBezTo>
                    <a:pt x="220" y="1020"/>
                    <a:pt x="176" y="1014"/>
                    <a:pt x="176" y="1014"/>
                  </a:cubicBezTo>
                  <a:cubicBezTo>
                    <a:pt x="114" y="1023"/>
                    <a:pt x="128" y="1005"/>
                    <a:pt x="112" y="1038"/>
                  </a:cubicBez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262" name="Freeform 34"/>
            <p:cNvSpPr>
              <a:spLocks noChangeAspect="1"/>
            </p:cNvSpPr>
            <p:nvPr/>
          </p:nvSpPr>
          <p:spPr bwMode="auto">
            <a:xfrm>
              <a:off x="3100" y="2238"/>
              <a:ext cx="780" cy="882"/>
            </a:xfrm>
            <a:custGeom>
              <a:avLst/>
              <a:gdLst>
                <a:gd name="T0" fmla="*/ 212 w 780"/>
                <a:gd name="T1" fmla="*/ 882 h 882"/>
                <a:gd name="T2" fmla="*/ 436 w 780"/>
                <a:gd name="T3" fmla="*/ 850 h 882"/>
                <a:gd name="T4" fmla="*/ 684 w 780"/>
                <a:gd name="T5" fmla="*/ 706 h 882"/>
                <a:gd name="T6" fmla="*/ 732 w 780"/>
                <a:gd name="T7" fmla="*/ 674 h 882"/>
                <a:gd name="T8" fmla="*/ 780 w 780"/>
                <a:gd name="T9" fmla="*/ 642 h 882"/>
                <a:gd name="T10" fmla="*/ 724 w 780"/>
                <a:gd name="T11" fmla="*/ 538 h 882"/>
                <a:gd name="T12" fmla="*/ 708 w 780"/>
                <a:gd name="T13" fmla="*/ 514 h 882"/>
                <a:gd name="T14" fmla="*/ 684 w 780"/>
                <a:gd name="T15" fmla="*/ 498 h 882"/>
                <a:gd name="T16" fmla="*/ 676 w 780"/>
                <a:gd name="T17" fmla="*/ 474 h 882"/>
                <a:gd name="T18" fmla="*/ 612 w 780"/>
                <a:gd name="T19" fmla="*/ 402 h 882"/>
                <a:gd name="T20" fmla="*/ 588 w 780"/>
                <a:gd name="T21" fmla="*/ 354 h 882"/>
                <a:gd name="T22" fmla="*/ 548 w 780"/>
                <a:gd name="T23" fmla="*/ 298 h 882"/>
                <a:gd name="T24" fmla="*/ 452 w 780"/>
                <a:gd name="T25" fmla="*/ 130 h 882"/>
                <a:gd name="T26" fmla="*/ 412 w 780"/>
                <a:gd name="T27" fmla="*/ 90 h 882"/>
                <a:gd name="T28" fmla="*/ 324 w 780"/>
                <a:gd name="T29" fmla="*/ 26 h 882"/>
                <a:gd name="T30" fmla="*/ 148 w 780"/>
                <a:gd name="T31" fmla="*/ 50 h 882"/>
                <a:gd name="T32" fmla="*/ 100 w 780"/>
                <a:gd name="T33" fmla="*/ 242 h 882"/>
                <a:gd name="T34" fmla="*/ 92 w 780"/>
                <a:gd name="T35" fmla="*/ 290 h 882"/>
                <a:gd name="T36" fmla="*/ 76 w 780"/>
                <a:gd name="T37" fmla="*/ 338 h 882"/>
                <a:gd name="T38" fmla="*/ 84 w 780"/>
                <a:gd name="T39" fmla="*/ 426 h 882"/>
                <a:gd name="T40" fmla="*/ 100 w 780"/>
                <a:gd name="T41" fmla="*/ 450 h 882"/>
                <a:gd name="T42" fmla="*/ 68 w 780"/>
                <a:gd name="T43" fmla="*/ 530 h 882"/>
                <a:gd name="T44" fmla="*/ 20 w 780"/>
                <a:gd name="T45" fmla="*/ 674 h 882"/>
                <a:gd name="T46" fmla="*/ 20 w 780"/>
                <a:gd name="T47" fmla="*/ 810 h 882"/>
                <a:gd name="T48" fmla="*/ 68 w 780"/>
                <a:gd name="T49" fmla="*/ 842 h 882"/>
                <a:gd name="T50" fmla="*/ 92 w 780"/>
                <a:gd name="T51" fmla="*/ 858 h 882"/>
                <a:gd name="T52" fmla="*/ 212 w 780"/>
                <a:gd name="T53" fmla="*/ 882 h 88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80"/>
                <a:gd name="T82" fmla="*/ 0 h 882"/>
                <a:gd name="T83" fmla="*/ 780 w 780"/>
                <a:gd name="T84" fmla="*/ 882 h 88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80" h="882">
                  <a:moveTo>
                    <a:pt x="212" y="882"/>
                  </a:moveTo>
                  <a:cubicBezTo>
                    <a:pt x="283" y="858"/>
                    <a:pt x="362" y="868"/>
                    <a:pt x="436" y="850"/>
                  </a:cubicBezTo>
                  <a:cubicBezTo>
                    <a:pt x="515" y="798"/>
                    <a:pt x="594" y="736"/>
                    <a:pt x="684" y="706"/>
                  </a:cubicBezTo>
                  <a:cubicBezTo>
                    <a:pt x="737" y="653"/>
                    <a:pt x="680" y="703"/>
                    <a:pt x="732" y="674"/>
                  </a:cubicBezTo>
                  <a:cubicBezTo>
                    <a:pt x="749" y="665"/>
                    <a:pt x="780" y="642"/>
                    <a:pt x="780" y="642"/>
                  </a:cubicBezTo>
                  <a:cubicBezTo>
                    <a:pt x="772" y="577"/>
                    <a:pt x="774" y="571"/>
                    <a:pt x="724" y="538"/>
                  </a:cubicBezTo>
                  <a:cubicBezTo>
                    <a:pt x="719" y="530"/>
                    <a:pt x="715" y="521"/>
                    <a:pt x="708" y="514"/>
                  </a:cubicBezTo>
                  <a:cubicBezTo>
                    <a:pt x="701" y="507"/>
                    <a:pt x="690" y="506"/>
                    <a:pt x="684" y="498"/>
                  </a:cubicBezTo>
                  <a:cubicBezTo>
                    <a:pt x="679" y="491"/>
                    <a:pt x="681" y="481"/>
                    <a:pt x="676" y="474"/>
                  </a:cubicBezTo>
                  <a:cubicBezTo>
                    <a:pt x="659" y="449"/>
                    <a:pt x="632" y="426"/>
                    <a:pt x="612" y="402"/>
                  </a:cubicBezTo>
                  <a:cubicBezTo>
                    <a:pt x="583" y="368"/>
                    <a:pt x="606" y="390"/>
                    <a:pt x="588" y="354"/>
                  </a:cubicBezTo>
                  <a:cubicBezTo>
                    <a:pt x="582" y="342"/>
                    <a:pt x="553" y="305"/>
                    <a:pt x="548" y="298"/>
                  </a:cubicBezTo>
                  <a:cubicBezTo>
                    <a:pt x="519" y="210"/>
                    <a:pt x="520" y="198"/>
                    <a:pt x="452" y="130"/>
                  </a:cubicBezTo>
                  <a:cubicBezTo>
                    <a:pt x="399" y="77"/>
                    <a:pt x="476" y="133"/>
                    <a:pt x="412" y="90"/>
                  </a:cubicBezTo>
                  <a:cubicBezTo>
                    <a:pt x="390" y="56"/>
                    <a:pt x="361" y="38"/>
                    <a:pt x="324" y="26"/>
                  </a:cubicBezTo>
                  <a:cubicBezTo>
                    <a:pt x="265" y="29"/>
                    <a:pt x="179" y="0"/>
                    <a:pt x="148" y="50"/>
                  </a:cubicBezTo>
                  <a:cubicBezTo>
                    <a:pt x="116" y="102"/>
                    <a:pt x="112" y="187"/>
                    <a:pt x="100" y="242"/>
                  </a:cubicBezTo>
                  <a:cubicBezTo>
                    <a:pt x="96" y="258"/>
                    <a:pt x="96" y="274"/>
                    <a:pt x="92" y="290"/>
                  </a:cubicBezTo>
                  <a:cubicBezTo>
                    <a:pt x="88" y="306"/>
                    <a:pt x="76" y="338"/>
                    <a:pt x="76" y="338"/>
                  </a:cubicBezTo>
                  <a:cubicBezTo>
                    <a:pt x="79" y="367"/>
                    <a:pt x="78" y="397"/>
                    <a:pt x="84" y="426"/>
                  </a:cubicBezTo>
                  <a:cubicBezTo>
                    <a:pt x="86" y="435"/>
                    <a:pt x="99" y="440"/>
                    <a:pt x="100" y="450"/>
                  </a:cubicBezTo>
                  <a:cubicBezTo>
                    <a:pt x="106" y="514"/>
                    <a:pt x="103" y="507"/>
                    <a:pt x="68" y="530"/>
                  </a:cubicBezTo>
                  <a:cubicBezTo>
                    <a:pt x="61" y="590"/>
                    <a:pt x="52" y="626"/>
                    <a:pt x="20" y="674"/>
                  </a:cubicBezTo>
                  <a:cubicBezTo>
                    <a:pt x="13" y="717"/>
                    <a:pt x="0" y="768"/>
                    <a:pt x="20" y="810"/>
                  </a:cubicBezTo>
                  <a:cubicBezTo>
                    <a:pt x="28" y="827"/>
                    <a:pt x="52" y="831"/>
                    <a:pt x="68" y="842"/>
                  </a:cubicBezTo>
                  <a:cubicBezTo>
                    <a:pt x="76" y="847"/>
                    <a:pt x="82" y="857"/>
                    <a:pt x="92" y="858"/>
                  </a:cubicBezTo>
                  <a:cubicBezTo>
                    <a:pt x="217" y="866"/>
                    <a:pt x="212" y="826"/>
                    <a:pt x="212" y="882"/>
                  </a:cubicBezTo>
                  <a:close/>
                </a:path>
              </a:pathLst>
            </a:cu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263" name="Freeform 35"/>
            <p:cNvSpPr>
              <a:spLocks noChangeAspect="1"/>
            </p:cNvSpPr>
            <p:nvPr/>
          </p:nvSpPr>
          <p:spPr bwMode="auto">
            <a:xfrm>
              <a:off x="3207" y="2352"/>
              <a:ext cx="492" cy="736"/>
            </a:xfrm>
            <a:custGeom>
              <a:avLst/>
              <a:gdLst>
                <a:gd name="T0" fmla="*/ 153 w 492"/>
                <a:gd name="T1" fmla="*/ 736 h 736"/>
                <a:gd name="T2" fmla="*/ 281 w 492"/>
                <a:gd name="T3" fmla="*/ 664 h 736"/>
                <a:gd name="T4" fmla="*/ 385 w 492"/>
                <a:gd name="T5" fmla="*/ 552 h 736"/>
                <a:gd name="T6" fmla="*/ 433 w 492"/>
                <a:gd name="T7" fmla="*/ 520 h 736"/>
                <a:gd name="T8" fmla="*/ 457 w 492"/>
                <a:gd name="T9" fmla="*/ 504 h 736"/>
                <a:gd name="T10" fmla="*/ 441 w 492"/>
                <a:gd name="T11" fmla="*/ 384 h 736"/>
                <a:gd name="T12" fmla="*/ 409 w 492"/>
                <a:gd name="T13" fmla="*/ 272 h 736"/>
                <a:gd name="T14" fmla="*/ 313 w 492"/>
                <a:gd name="T15" fmla="*/ 104 h 736"/>
                <a:gd name="T16" fmla="*/ 177 w 492"/>
                <a:gd name="T17" fmla="*/ 0 h 736"/>
                <a:gd name="T18" fmla="*/ 97 w 492"/>
                <a:gd name="T19" fmla="*/ 32 h 736"/>
                <a:gd name="T20" fmla="*/ 65 w 492"/>
                <a:gd name="T21" fmla="*/ 112 h 736"/>
                <a:gd name="T22" fmla="*/ 81 w 492"/>
                <a:gd name="T23" fmla="*/ 336 h 736"/>
                <a:gd name="T24" fmla="*/ 33 w 492"/>
                <a:gd name="T25" fmla="*/ 472 h 736"/>
                <a:gd name="T26" fmla="*/ 25 w 492"/>
                <a:gd name="T27" fmla="*/ 680 h 736"/>
                <a:gd name="T28" fmla="*/ 129 w 492"/>
                <a:gd name="T29" fmla="*/ 704 h 736"/>
                <a:gd name="T30" fmla="*/ 153 w 492"/>
                <a:gd name="T31" fmla="*/ 736 h 7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92"/>
                <a:gd name="T49" fmla="*/ 0 h 736"/>
                <a:gd name="T50" fmla="*/ 492 w 492"/>
                <a:gd name="T51" fmla="*/ 736 h 7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92" h="736">
                  <a:moveTo>
                    <a:pt x="153" y="736"/>
                  </a:moveTo>
                  <a:cubicBezTo>
                    <a:pt x="195" y="715"/>
                    <a:pt x="242" y="690"/>
                    <a:pt x="281" y="664"/>
                  </a:cubicBezTo>
                  <a:cubicBezTo>
                    <a:pt x="295" y="643"/>
                    <a:pt x="372" y="561"/>
                    <a:pt x="385" y="552"/>
                  </a:cubicBezTo>
                  <a:cubicBezTo>
                    <a:pt x="401" y="541"/>
                    <a:pt x="417" y="531"/>
                    <a:pt x="433" y="520"/>
                  </a:cubicBezTo>
                  <a:cubicBezTo>
                    <a:pt x="441" y="515"/>
                    <a:pt x="457" y="504"/>
                    <a:pt x="457" y="504"/>
                  </a:cubicBezTo>
                  <a:cubicBezTo>
                    <a:pt x="492" y="452"/>
                    <a:pt x="457" y="432"/>
                    <a:pt x="441" y="384"/>
                  </a:cubicBezTo>
                  <a:cubicBezTo>
                    <a:pt x="435" y="333"/>
                    <a:pt x="436" y="312"/>
                    <a:pt x="409" y="272"/>
                  </a:cubicBezTo>
                  <a:cubicBezTo>
                    <a:pt x="394" y="211"/>
                    <a:pt x="367" y="140"/>
                    <a:pt x="313" y="104"/>
                  </a:cubicBezTo>
                  <a:cubicBezTo>
                    <a:pt x="281" y="56"/>
                    <a:pt x="232" y="18"/>
                    <a:pt x="177" y="0"/>
                  </a:cubicBezTo>
                  <a:cubicBezTo>
                    <a:pt x="145" y="8"/>
                    <a:pt x="124" y="14"/>
                    <a:pt x="97" y="32"/>
                  </a:cubicBezTo>
                  <a:cubicBezTo>
                    <a:pt x="80" y="58"/>
                    <a:pt x="75" y="83"/>
                    <a:pt x="65" y="112"/>
                  </a:cubicBezTo>
                  <a:cubicBezTo>
                    <a:pt x="55" y="183"/>
                    <a:pt x="59" y="269"/>
                    <a:pt x="81" y="336"/>
                  </a:cubicBezTo>
                  <a:cubicBezTo>
                    <a:pt x="75" y="414"/>
                    <a:pt x="89" y="435"/>
                    <a:pt x="33" y="472"/>
                  </a:cubicBezTo>
                  <a:cubicBezTo>
                    <a:pt x="17" y="534"/>
                    <a:pt x="0" y="620"/>
                    <a:pt x="25" y="680"/>
                  </a:cubicBezTo>
                  <a:cubicBezTo>
                    <a:pt x="30" y="693"/>
                    <a:pt x="124" y="703"/>
                    <a:pt x="129" y="704"/>
                  </a:cubicBezTo>
                  <a:cubicBezTo>
                    <a:pt x="147" y="731"/>
                    <a:pt x="138" y="721"/>
                    <a:pt x="153" y="736"/>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264" name="Freeform 36"/>
            <p:cNvSpPr>
              <a:spLocks noChangeAspect="1"/>
            </p:cNvSpPr>
            <p:nvPr/>
          </p:nvSpPr>
          <p:spPr bwMode="auto">
            <a:xfrm rot="-10372549">
              <a:off x="3305" y="2424"/>
              <a:ext cx="277" cy="560"/>
            </a:xfrm>
            <a:custGeom>
              <a:avLst/>
              <a:gdLst>
                <a:gd name="T0" fmla="*/ 3 w 397"/>
                <a:gd name="T1" fmla="*/ 153 h 736"/>
                <a:gd name="T2" fmla="*/ 27 w 397"/>
                <a:gd name="T3" fmla="*/ 246 h 736"/>
                <a:gd name="T4" fmla="*/ 82 w 397"/>
                <a:gd name="T5" fmla="*/ 384 h 736"/>
                <a:gd name="T6" fmla="*/ 105 w 397"/>
                <a:gd name="T7" fmla="*/ 408 h 736"/>
                <a:gd name="T8" fmla="*/ 128 w 397"/>
                <a:gd name="T9" fmla="*/ 426 h 736"/>
                <a:gd name="T10" fmla="*/ 183 w 397"/>
                <a:gd name="T11" fmla="*/ 398 h 736"/>
                <a:gd name="T12" fmla="*/ 174 w 397"/>
                <a:gd name="T13" fmla="*/ 287 h 736"/>
                <a:gd name="T14" fmla="*/ 163 w 397"/>
                <a:gd name="T15" fmla="*/ 259 h 736"/>
                <a:gd name="T16" fmla="*/ 147 w 397"/>
                <a:gd name="T17" fmla="*/ 250 h 736"/>
                <a:gd name="T18" fmla="*/ 136 w 397"/>
                <a:gd name="T19" fmla="*/ 236 h 736"/>
                <a:gd name="T20" fmla="*/ 132 w 397"/>
                <a:gd name="T21" fmla="*/ 222 h 736"/>
                <a:gd name="T22" fmla="*/ 120 w 397"/>
                <a:gd name="T23" fmla="*/ 204 h 736"/>
                <a:gd name="T24" fmla="*/ 112 w 397"/>
                <a:gd name="T25" fmla="*/ 162 h 736"/>
                <a:gd name="T26" fmla="*/ 117 w 397"/>
                <a:gd name="T27" fmla="*/ 129 h 736"/>
                <a:gd name="T28" fmla="*/ 140 w 397"/>
                <a:gd name="T29" fmla="*/ 116 h 736"/>
                <a:gd name="T30" fmla="*/ 179 w 397"/>
                <a:gd name="T31" fmla="*/ 88 h 736"/>
                <a:gd name="T32" fmla="*/ 128 w 397"/>
                <a:gd name="T33" fmla="*/ 0 h 736"/>
                <a:gd name="T34" fmla="*/ 93 w 397"/>
                <a:gd name="T35" fmla="*/ 5 h 736"/>
                <a:gd name="T36" fmla="*/ 77 w 397"/>
                <a:gd name="T37" fmla="*/ 28 h 736"/>
                <a:gd name="T38" fmla="*/ 66 w 397"/>
                <a:gd name="T39" fmla="*/ 37 h 736"/>
                <a:gd name="T40" fmla="*/ 35 w 397"/>
                <a:gd name="T41" fmla="*/ 78 h 736"/>
                <a:gd name="T42" fmla="*/ 11 w 397"/>
                <a:gd name="T43" fmla="*/ 116 h 736"/>
                <a:gd name="T44" fmla="*/ 3 w 397"/>
                <a:gd name="T45" fmla="*/ 153 h 7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97"/>
                <a:gd name="T70" fmla="*/ 0 h 736"/>
                <a:gd name="T71" fmla="*/ 397 w 397"/>
                <a:gd name="T72" fmla="*/ 736 h 7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97" h="736">
                  <a:moveTo>
                    <a:pt x="7" y="264"/>
                  </a:moveTo>
                  <a:cubicBezTo>
                    <a:pt x="19" y="324"/>
                    <a:pt x="28" y="370"/>
                    <a:pt x="55" y="424"/>
                  </a:cubicBezTo>
                  <a:cubicBezTo>
                    <a:pt x="72" y="511"/>
                    <a:pt x="103" y="600"/>
                    <a:pt x="167" y="664"/>
                  </a:cubicBezTo>
                  <a:cubicBezTo>
                    <a:pt x="182" y="679"/>
                    <a:pt x="199" y="691"/>
                    <a:pt x="215" y="704"/>
                  </a:cubicBezTo>
                  <a:cubicBezTo>
                    <a:pt x="230" y="716"/>
                    <a:pt x="263" y="736"/>
                    <a:pt x="263" y="736"/>
                  </a:cubicBezTo>
                  <a:cubicBezTo>
                    <a:pt x="327" y="728"/>
                    <a:pt x="334" y="729"/>
                    <a:pt x="375" y="688"/>
                  </a:cubicBezTo>
                  <a:cubicBezTo>
                    <a:pt x="397" y="621"/>
                    <a:pt x="391" y="561"/>
                    <a:pt x="359" y="496"/>
                  </a:cubicBezTo>
                  <a:cubicBezTo>
                    <a:pt x="349" y="476"/>
                    <a:pt x="355" y="464"/>
                    <a:pt x="335" y="448"/>
                  </a:cubicBezTo>
                  <a:cubicBezTo>
                    <a:pt x="326" y="440"/>
                    <a:pt x="313" y="439"/>
                    <a:pt x="303" y="432"/>
                  </a:cubicBezTo>
                  <a:cubicBezTo>
                    <a:pt x="294" y="425"/>
                    <a:pt x="287" y="416"/>
                    <a:pt x="279" y="408"/>
                  </a:cubicBezTo>
                  <a:cubicBezTo>
                    <a:pt x="276" y="400"/>
                    <a:pt x="275" y="391"/>
                    <a:pt x="271" y="384"/>
                  </a:cubicBezTo>
                  <a:cubicBezTo>
                    <a:pt x="264" y="372"/>
                    <a:pt x="252" y="364"/>
                    <a:pt x="247" y="352"/>
                  </a:cubicBezTo>
                  <a:cubicBezTo>
                    <a:pt x="237" y="330"/>
                    <a:pt x="237" y="304"/>
                    <a:pt x="231" y="280"/>
                  </a:cubicBezTo>
                  <a:cubicBezTo>
                    <a:pt x="234" y="261"/>
                    <a:pt x="231" y="241"/>
                    <a:pt x="239" y="224"/>
                  </a:cubicBezTo>
                  <a:cubicBezTo>
                    <a:pt x="246" y="209"/>
                    <a:pt x="275" y="206"/>
                    <a:pt x="287" y="200"/>
                  </a:cubicBezTo>
                  <a:cubicBezTo>
                    <a:pt x="314" y="186"/>
                    <a:pt x="342" y="169"/>
                    <a:pt x="367" y="152"/>
                  </a:cubicBezTo>
                  <a:cubicBezTo>
                    <a:pt x="344" y="114"/>
                    <a:pt x="301" y="25"/>
                    <a:pt x="263" y="0"/>
                  </a:cubicBezTo>
                  <a:cubicBezTo>
                    <a:pt x="239" y="3"/>
                    <a:pt x="214" y="2"/>
                    <a:pt x="191" y="8"/>
                  </a:cubicBezTo>
                  <a:cubicBezTo>
                    <a:pt x="151" y="18"/>
                    <a:pt x="178" y="24"/>
                    <a:pt x="159" y="48"/>
                  </a:cubicBezTo>
                  <a:cubicBezTo>
                    <a:pt x="153" y="56"/>
                    <a:pt x="143" y="59"/>
                    <a:pt x="135" y="64"/>
                  </a:cubicBezTo>
                  <a:cubicBezTo>
                    <a:pt x="96" y="123"/>
                    <a:pt x="118" y="100"/>
                    <a:pt x="71" y="136"/>
                  </a:cubicBezTo>
                  <a:cubicBezTo>
                    <a:pt x="60" y="168"/>
                    <a:pt x="51" y="181"/>
                    <a:pt x="23" y="200"/>
                  </a:cubicBezTo>
                  <a:cubicBezTo>
                    <a:pt x="0" y="235"/>
                    <a:pt x="7" y="214"/>
                    <a:pt x="7" y="264"/>
                  </a:cubicBezTo>
                  <a:close/>
                </a:path>
              </a:pathLst>
            </a:custGeom>
            <a:solidFill>
              <a:srgbClr val="CC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0249" name="Oval 11"/>
          <p:cNvSpPr>
            <a:spLocks noChangeAspect="1" noChangeArrowheads="1"/>
          </p:cNvSpPr>
          <p:nvPr/>
        </p:nvSpPr>
        <p:spPr bwMode="auto">
          <a:xfrm>
            <a:off x="5341938" y="3429000"/>
            <a:ext cx="158750" cy="158750"/>
          </a:xfrm>
          <a:prstGeom prst="ellipse">
            <a:avLst/>
          </a:prstGeom>
          <a:solidFill>
            <a:srgbClr val="33CCCC"/>
          </a:solidFill>
          <a:ln w="9525">
            <a:solidFill>
              <a:schemeClr val="bg1"/>
            </a:solidFill>
            <a:round/>
            <a:headEnd/>
            <a:tailEnd/>
          </a:ln>
        </p:spPr>
        <p:txBody>
          <a:bodyPr wrap="none" anchor="ctr"/>
          <a:lstStyle/>
          <a:p>
            <a:endParaRPr lang="en-US"/>
          </a:p>
        </p:txBody>
      </p:sp>
      <p:sp>
        <p:nvSpPr>
          <p:cNvPr id="10250" name="Line 20"/>
          <p:cNvSpPr>
            <a:spLocks noChangeShapeType="1"/>
          </p:cNvSpPr>
          <p:nvPr/>
        </p:nvSpPr>
        <p:spPr bwMode="auto">
          <a:xfrm>
            <a:off x="5164138" y="2679700"/>
            <a:ext cx="266700" cy="787400"/>
          </a:xfrm>
          <a:prstGeom prst="line">
            <a:avLst/>
          </a:prstGeom>
          <a:noFill/>
          <a:ln w="9525">
            <a:solidFill>
              <a:srgbClr val="DF59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251" name="Oval 37"/>
          <p:cNvSpPr>
            <a:spLocks noChangeAspect="1" noChangeArrowheads="1"/>
          </p:cNvSpPr>
          <p:nvPr/>
        </p:nvSpPr>
        <p:spPr bwMode="auto">
          <a:xfrm>
            <a:off x="4503738" y="3403600"/>
            <a:ext cx="158750" cy="158750"/>
          </a:xfrm>
          <a:prstGeom prst="ellipse">
            <a:avLst/>
          </a:prstGeom>
          <a:solidFill>
            <a:srgbClr val="33CCCC"/>
          </a:solidFill>
          <a:ln w="9525">
            <a:solidFill>
              <a:schemeClr val="bg1"/>
            </a:solidFill>
            <a:round/>
            <a:headEnd/>
            <a:tailEnd/>
          </a:ln>
        </p:spPr>
        <p:txBody>
          <a:bodyPr wrap="none" anchor="ctr"/>
          <a:lstStyle/>
          <a:p>
            <a:endParaRPr lang="en-US"/>
          </a:p>
        </p:txBody>
      </p:sp>
      <p:sp>
        <p:nvSpPr>
          <p:cNvPr id="10252" name="Oval 38"/>
          <p:cNvSpPr>
            <a:spLocks noChangeAspect="1" noChangeArrowheads="1"/>
          </p:cNvSpPr>
          <p:nvPr/>
        </p:nvSpPr>
        <p:spPr bwMode="auto">
          <a:xfrm>
            <a:off x="3640138" y="3543300"/>
            <a:ext cx="158750" cy="158750"/>
          </a:xfrm>
          <a:prstGeom prst="ellipse">
            <a:avLst/>
          </a:prstGeom>
          <a:solidFill>
            <a:srgbClr val="33CCCC"/>
          </a:solidFill>
          <a:ln w="9525">
            <a:solidFill>
              <a:schemeClr val="bg1"/>
            </a:solidFill>
            <a:round/>
            <a:headEnd/>
            <a:tailEnd/>
          </a:ln>
        </p:spPr>
        <p:txBody>
          <a:bodyPr wrap="none" anchor="ctr"/>
          <a:lstStyle/>
          <a:p>
            <a:endParaRPr lang="en-US"/>
          </a:p>
        </p:txBody>
      </p:sp>
      <p:sp>
        <p:nvSpPr>
          <p:cNvPr id="10253" name="Oval 40"/>
          <p:cNvSpPr>
            <a:spLocks noChangeArrowheads="1"/>
          </p:cNvSpPr>
          <p:nvPr/>
        </p:nvSpPr>
        <p:spPr bwMode="auto">
          <a:xfrm>
            <a:off x="5435600" y="2667000"/>
            <a:ext cx="1714500" cy="1816100"/>
          </a:xfrm>
          <a:prstGeom prst="ellipse">
            <a:avLst/>
          </a:prstGeom>
          <a:noFill/>
          <a:ln w="19050">
            <a:solidFill>
              <a:srgbClr val="C00000"/>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254" name="Oval 41"/>
          <p:cNvSpPr>
            <a:spLocks noChangeArrowheads="1"/>
          </p:cNvSpPr>
          <p:nvPr/>
        </p:nvSpPr>
        <p:spPr bwMode="auto">
          <a:xfrm>
            <a:off x="4749800" y="2057400"/>
            <a:ext cx="2997200" cy="3022600"/>
          </a:xfrm>
          <a:prstGeom prst="ellipse">
            <a:avLst/>
          </a:prstGeom>
          <a:noFill/>
          <a:ln w="19050">
            <a:solidFill>
              <a:srgbClr val="C00000"/>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255" name="Oval 42"/>
          <p:cNvSpPr>
            <a:spLocks noChangeArrowheads="1"/>
          </p:cNvSpPr>
          <p:nvPr/>
        </p:nvSpPr>
        <p:spPr bwMode="auto">
          <a:xfrm>
            <a:off x="4165600" y="1536700"/>
            <a:ext cx="4165600" cy="4064000"/>
          </a:xfrm>
          <a:prstGeom prst="ellipse">
            <a:avLst/>
          </a:prstGeom>
          <a:noFill/>
          <a:ln w="19050">
            <a:solidFill>
              <a:srgbClr val="C00000"/>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256" name="Oval 43"/>
          <p:cNvSpPr>
            <a:spLocks noChangeArrowheads="1"/>
          </p:cNvSpPr>
          <p:nvPr/>
        </p:nvSpPr>
        <p:spPr bwMode="auto">
          <a:xfrm>
            <a:off x="3594100" y="850900"/>
            <a:ext cx="5257800" cy="5295900"/>
          </a:xfrm>
          <a:prstGeom prst="ellipse">
            <a:avLst/>
          </a:prstGeom>
          <a:noFill/>
          <a:ln w="19050">
            <a:solidFill>
              <a:srgbClr val="C00000"/>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257" name="Text Box 9"/>
          <p:cNvSpPr txBox="1">
            <a:spLocks noChangeAspect="1" noChangeArrowheads="1"/>
          </p:cNvSpPr>
          <p:nvPr/>
        </p:nvSpPr>
        <p:spPr bwMode="auto">
          <a:xfrm>
            <a:off x="5451475" y="3314700"/>
            <a:ext cx="16430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b="1" dirty="0">
                <a:latin typeface="Calibri" pitchFamily="34" charset="0"/>
              </a:rPr>
              <a:t>Crime Site &amp; hot spot</a:t>
            </a:r>
          </a:p>
        </p:txBody>
      </p:sp>
      <p:sp>
        <p:nvSpPr>
          <p:cNvPr id="10258" name="Text Box 44"/>
          <p:cNvSpPr txBox="1">
            <a:spLocks noChangeArrowheads="1"/>
          </p:cNvSpPr>
          <p:nvPr/>
        </p:nvSpPr>
        <p:spPr bwMode="auto">
          <a:xfrm>
            <a:off x="225425" y="4595813"/>
            <a:ext cx="348615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l" eaLnBrk="1" hangingPunct="1"/>
            <a:r>
              <a:rPr lang="en-US" dirty="0">
                <a:latin typeface="Calibri" pitchFamily="34" charset="0"/>
              </a:rPr>
              <a:t>Depending on the crime, transport, and local circumstances staging places may have to be closer to crime sites than other comfort spaces, and meeting places can be located further away.</a:t>
            </a:r>
          </a:p>
        </p:txBody>
      </p:sp>
    </p:spTree>
    <p:extLst>
      <p:ext uri="{BB962C8B-B14F-4D97-AF65-F5344CB8AC3E}">
        <p14:creationId xmlns:p14="http://schemas.microsoft.com/office/powerpoint/2010/main" val="203542427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0"/>
            <a:ext cx="8229600" cy="914400"/>
          </a:xfrm>
        </p:spPr>
        <p:txBody>
          <a:bodyPr/>
          <a:lstStyle/>
          <a:p>
            <a:pPr eaLnBrk="1" hangingPunct="1"/>
            <a:r>
              <a:rPr lang="en-US" sz="3200" dirty="0" smtClean="0">
                <a:latin typeface="Constantia" pitchFamily="18" charset="0"/>
              </a:rPr>
              <a:t>Corrupting Spots</a:t>
            </a:r>
          </a:p>
        </p:txBody>
      </p:sp>
      <p:pic>
        <p:nvPicPr>
          <p:cNvPr id="112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6238" y="2071688"/>
            <a:ext cx="4267200" cy="2840037"/>
          </a:xfrm>
          <a:prstGeom prst="rect">
            <a:avLst/>
          </a:prstGeom>
          <a:noFill/>
          <a:ln w="9525">
            <a:solidFill>
              <a:srgbClr val="00B0F0"/>
            </a:solidFill>
            <a:miter lim="800000"/>
            <a:headEnd/>
            <a:tailEnd/>
          </a:ln>
          <a:extLst>
            <a:ext uri="{909E8E84-426E-40dd-AFC4-6F175D3DCCD1}">
              <a14:hiddenFill xmlns:a14="http://schemas.microsoft.com/office/drawing/2010/main">
                <a:solidFill>
                  <a:srgbClr val="FFFFFF"/>
                </a:solidFill>
              </a14:hiddenFill>
            </a:ext>
          </a:extLst>
        </p:spPr>
      </p:pic>
      <p:pic>
        <p:nvPicPr>
          <p:cNvPr id="1126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99125" y="2801938"/>
            <a:ext cx="2495550" cy="16605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1269" name="TextBox 16"/>
          <p:cNvSpPr txBox="1">
            <a:spLocks noChangeArrowheads="1"/>
          </p:cNvSpPr>
          <p:nvPr/>
        </p:nvSpPr>
        <p:spPr bwMode="auto">
          <a:xfrm>
            <a:off x="2687638" y="5207000"/>
            <a:ext cx="570071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l" eaLnBrk="1" hangingPunct="1"/>
            <a:r>
              <a:rPr lang="en-US" sz="1600" b="1">
                <a:solidFill>
                  <a:srgbClr val="F8F8F8"/>
                </a:solidFill>
                <a:latin typeface="Times New Roman" pitchFamily="18" charset="0"/>
                <a:cs typeface="Times New Roman" pitchFamily="18" charset="0"/>
              </a:rPr>
              <a:t>Cincinnati -- </a:t>
            </a:r>
            <a:r>
              <a:rPr lang="en-US" sz="1600">
                <a:solidFill>
                  <a:srgbClr val="F8F8F8"/>
                </a:solidFill>
                <a:latin typeface="Times New Roman" pitchFamily="18" charset="0"/>
                <a:cs typeface="Times New Roman" pitchFamily="18" charset="0"/>
              </a:rPr>
              <a:t>Cincy Recycling</a:t>
            </a:r>
            <a:r>
              <a:rPr lang="en-US" sz="1600" b="1">
                <a:solidFill>
                  <a:srgbClr val="F8F8F8"/>
                </a:solidFill>
                <a:latin typeface="Times New Roman" pitchFamily="18" charset="0"/>
                <a:cs typeface="Times New Roman" pitchFamily="18" charset="0"/>
              </a:rPr>
              <a:t> </a:t>
            </a:r>
            <a:r>
              <a:rPr lang="en-US" sz="1600">
                <a:solidFill>
                  <a:srgbClr val="F8F8F8"/>
                </a:solidFill>
                <a:latin typeface="Times New Roman" pitchFamily="18" charset="0"/>
                <a:cs typeface="Times New Roman" pitchFamily="18" charset="0"/>
              </a:rPr>
              <a:t>owner being arrested on six charges of failing to keep records.</a:t>
            </a:r>
          </a:p>
        </p:txBody>
      </p:sp>
      <p:sp>
        <p:nvSpPr>
          <p:cNvPr id="11270" name="TextBox 17"/>
          <p:cNvSpPr txBox="1">
            <a:spLocks noChangeArrowheads="1"/>
          </p:cNvSpPr>
          <p:nvPr/>
        </p:nvSpPr>
        <p:spPr bwMode="auto">
          <a:xfrm>
            <a:off x="333375" y="6346825"/>
            <a:ext cx="78454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l" eaLnBrk="1" hangingPunct="1"/>
            <a:r>
              <a:rPr lang="en-US" sz="1200">
                <a:solidFill>
                  <a:srgbClr val="C0C0C0"/>
                </a:solidFill>
                <a:latin typeface="Calibri" pitchFamily="34" charset="0"/>
              </a:rPr>
              <a:t>http://news.cincinnati.com/article/20100419/NEWS010701/4200357/Cincinnati-police-busting-scrap-dealers</a:t>
            </a:r>
          </a:p>
        </p:txBody>
      </p:sp>
      <p:sp>
        <p:nvSpPr>
          <p:cNvPr id="11271" name="Text Box 11"/>
          <p:cNvSpPr txBox="1">
            <a:spLocks noChangeArrowheads="1"/>
          </p:cNvSpPr>
          <p:nvPr/>
        </p:nvSpPr>
        <p:spPr bwMode="auto">
          <a:xfrm>
            <a:off x="228600" y="914400"/>
            <a:ext cx="86264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l" eaLnBrk="1" hangingPunct="1"/>
            <a:r>
              <a:rPr lang="en-US">
                <a:latin typeface="Calibri" pitchFamily="34" charset="0"/>
              </a:rPr>
              <a:t>Corrupting spots support transactions that facilitate crime elsewhere.  Two examples of corrupting spots for metal theft are shown here.  Though crime occurs in these spots, its consensual so is not reported.</a:t>
            </a:r>
          </a:p>
        </p:txBody>
      </p:sp>
    </p:spTree>
    <p:extLst>
      <p:ext uri="{BB962C8B-B14F-4D97-AF65-F5344CB8AC3E}">
        <p14:creationId xmlns:p14="http://schemas.microsoft.com/office/powerpoint/2010/main" val="127695391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943600"/>
            <a:ext cx="5029200" cy="914400"/>
          </a:xfrm>
        </p:spPr>
        <p:txBody>
          <a:bodyPr/>
          <a:lstStyle/>
          <a:p>
            <a:pPr algn="l" eaLnBrk="1" hangingPunct="1"/>
            <a:r>
              <a:rPr lang="en-US" sz="800" smtClean="0"/>
              <a:t>Picture Sources</a:t>
            </a:r>
            <a:br>
              <a:rPr lang="en-US" sz="800" smtClean="0"/>
            </a:br>
            <a:r>
              <a:rPr lang="en-US" sz="800" smtClean="0"/>
              <a:t>http://www.callthiele.com/news/072208-thiele-introduces-warning-watchdog.htm</a:t>
            </a:r>
            <a:br>
              <a:rPr lang="en-US" sz="800" smtClean="0"/>
            </a:br>
            <a:r>
              <a:rPr lang="en-US" sz="800" smtClean="0"/>
              <a:t>http://www.businessinsider.com/the-crowd-is-back-into-commodities-copper-theft-is-back-2009-11</a:t>
            </a:r>
            <a:br>
              <a:rPr lang="en-US" sz="800" smtClean="0"/>
            </a:br>
            <a:r>
              <a:rPr lang="en-US" sz="800" smtClean="0"/>
              <a:t>http://mareinet.com/2011/01/30/stop-copper-theft-open-letter-to-the-law-makers/</a:t>
            </a:r>
            <a:br>
              <a:rPr lang="en-US" sz="800" smtClean="0"/>
            </a:br>
            <a:r>
              <a:rPr lang="en-US" sz="800" smtClean="0"/>
              <a:t> http://www.aikenstandard.com/</a:t>
            </a:r>
            <a:br>
              <a:rPr lang="en-US" sz="800" smtClean="0"/>
            </a:br>
            <a:r>
              <a:rPr lang="en-US" sz="800" smtClean="0"/>
              <a:t> http://www.hubbardtwppd.org/Safety%20Tips/catalytic.htm </a:t>
            </a:r>
          </a:p>
        </p:txBody>
      </p:sp>
      <p:sp>
        <p:nvSpPr>
          <p:cNvPr id="13315" name="Content Placeholder 2"/>
          <p:cNvSpPr>
            <a:spLocks noGrp="1"/>
          </p:cNvSpPr>
          <p:nvPr>
            <p:ph idx="4294967295"/>
          </p:nvPr>
        </p:nvSpPr>
        <p:spPr>
          <a:xfrm>
            <a:off x="381000" y="152400"/>
            <a:ext cx="8229600" cy="609600"/>
          </a:xfrm>
        </p:spPr>
        <p:txBody>
          <a:bodyPr/>
          <a:lstStyle/>
          <a:p>
            <a:pPr algn="ctr" eaLnBrk="1" hangingPunct="1">
              <a:buFont typeface="Arial" charset="0"/>
              <a:buNone/>
            </a:pPr>
            <a:r>
              <a:rPr lang="en-US" dirty="0" smtClean="0">
                <a:latin typeface="Constantia" pitchFamily="18" charset="0"/>
              </a:rPr>
              <a:t>Crime Places and Copper Theft</a:t>
            </a:r>
          </a:p>
        </p:txBody>
      </p:sp>
      <p:pic>
        <p:nvPicPr>
          <p:cNvPr id="46082" name="Picture 2" descr="Click to learn how the Warning Warning security system can help prevent costly condenser repairs due to copper tubing theft.">
            <a:hlinkClick r:id="rId3" tooltip="Click to learn how the Warning Warning security system can help prevent costly condenser repairs due to copper tubing theft."/>
          </p:cNvPr>
          <p:cNvPicPr>
            <a:picLocks noChangeAspect="1" noChangeArrowheads="1"/>
          </p:cNvPicPr>
          <p:nvPr/>
        </p:nvPicPr>
        <p:blipFill>
          <a:blip r:embed="rId4" cstate="print"/>
          <a:srcRect/>
          <a:stretch>
            <a:fillRect/>
          </a:stretch>
        </p:blipFill>
        <p:spPr bwMode="auto">
          <a:xfrm>
            <a:off x="3429000" y="1396425"/>
            <a:ext cx="2619375" cy="204787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6084" name="Picture 4" descr="Copper Cable"/>
          <p:cNvPicPr>
            <a:picLocks noChangeAspect="1" noChangeArrowheads="1"/>
          </p:cNvPicPr>
          <p:nvPr/>
        </p:nvPicPr>
        <p:blipFill>
          <a:blip r:embed="rId5" cstate="print"/>
          <a:srcRect/>
          <a:stretch>
            <a:fillRect/>
          </a:stretch>
        </p:blipFill>
        <p:spPr bwMode="auto">
          <a:xfrm>
            <a:off x="6019800" y="1396425"/>
            <a:ext cx="2743200" cy="20574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TextBox 6"/>
          <p:cNvSpPr txBox="1">
            <a:spLocks noChangeArrowheads="1"/>
          </p:cNvSpPr>
          <p:nvPr/>
        </p:nvSpPr>
        <p:spPr bwMode="auto">
          <a:xfrm>
            <a:off x="3733800" y="863600"/>
            <a:ext cx="2057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a:t>Copper condensing </a:t>
            </a:r>
          </a:p>
          <a:p>
            <a:pPr eaLnBrk="1" hangingPunct="1"/>
            <a:r>
              <a:rPr lang="en-US" sz="1600"/>
              <a:t>air-conditioning units</a:t>
            </a:r>
          </a:p>
        </p:txBody>
      </p:sp>
      <p:pic>
        <p:nvPicPr>
          <p:cNvPr id="46086" name="Picture 6" descr="copper theft">
            <a:hlinkClick r:id="rId6"/>
          </p:cNvPr>
          <p:cNvPicPr>
            <a:picLocks noChangeAspect="1" noChangeArrowheads="1"/>
          </p:cNvPicPr>
          <p:nvPr/>
        </p:nvPicPr>
        <p:blipFill>
          <a:blip r:embed="rId7" cstate="print"/>
          <a:srcRect/>
          <a:stretch>
            <a:fillRect/>
          </a:stretch>
        </p:blipFill>
        <p:spPr bwMode="auto">
          <a:xfrm>
            <a:off x="3429000" y="3453826"/>
            <a:ext cx="2590800" cy="19431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6088" name="Picture 8" descr="http://www.aikenstandard.com/assets/6787413/copper.jpg"/>
          <p:cNvPicPr>
            <a:picLocks noChangeAspect="1" noChangeArrowheads="1"/>
          </p:cNvPicPr>
          <p:nvPr/>
        </p:nvPicPr>
        <p:blipFill>
          <a:blip r:embed="rId8" cstate="print"/>
          <a:srcRect l="9192" r="8077"/>
          <a:stretch>
            <a:fillRect/>
          </a:stretch>
        </p:blipFill>
        <p:spPr bwMode="auto">
          <a:xfrm>
            <a:off x="6019800" y="3453825"/>
            <a:ext cx="2743200" cy="19812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1" name="TextBox 10"/>
          <p:cNvSpPr txBox="1">
            <a:spLocks noChangeArrowheads="1"/>
          </p:cNvSpPr>
          <p:nvPr/>
        </p:nvSpPr>
        <p:spPr bwMode="auto">
          <a:xfrm>
            <a:off x="3657600" y="5359400"/>
            <a:ext cx="2057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a:t>Vacant/foreclosed properties</a:t>
            </a:r>
          </a:p>
        </p:txBody>
      </p:sp>
      <p:sp>
        <p:nvSpPr>
          <p:cNvPr id="12" name="TextBox 11"/>
          <p:cNvSpPr txBox="1">
            <a:spLocks noChangeArrowheads="1"/>
          </p:cNvSpPr>
          <p:nvPr/>
        </p:nvSpPr>
        <p:spPr bwMode="auto">
          <a:xfrm>
            <a:off x="6477000" y="5435600"/>
            <a:ext cx="2057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a:t>Churches</a:t>
            </a:r>
          </a:p>
        </p:txBody>
      </p:sp>
      <p:sp>
        <p:nvSpPr>
          <p:cNvPr id="13" name="TextBox 12"/>
          <p:cNvSpPr txBox="1">
            <a:spLocks noChangeArrowheads="1"/>
          </p:cNvSpPr>
          <p:nvPr/>
        </p:nvSpPr>
        <p:spPr bwMode="auto">
          <a:xfrm>
            <a:off x="6172200" y="863600"/>
            <a:ext cx="2438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a:t>Light/telephone poles &amp; power stations</a:t>
            </a:r>
          </a:p>
        </p:txBody>
      </p:sp>
      <p:pic>
        <p:nvPicPr>
          <p:cNvPr id="46090" name="Picture 10" descr="http://www.hubbardtwppd.org/images/How_Stolen.jpg"/>
          <p:cNvPicPr>
            <a:picLocks noChangeAspect="1" noChangeArrowheads="1"/>
          </p:cNvPicPr>
          <p:nvPr/>
        </p:nvPicPr>
        <p:blipFill>
          <a:blip r:embed="rId9"/>
          <a:srcRect/>
          <a:stretch>
            <a:fillRect/>
          </a:stretch>
        </p:blipFill>
        <p:spPr bwMode="auto">
          <a:xfrm>
            <a:off x="5029200" y="2533650"/>
            <a:ext cx="1905000" cy="1428750"/>
          </a:xfrm>
          <a:prstGeom prst="rect">
            <a:avLst/>
          </a:prstGeom>
          <a:ln w="38100" cap="sq">
            <a:solidFill>
              <a:schemeClr val="bg1">
                <a:lumMod val="75000"/>
                <a:lumOff val="25000"/>
              </a:schemeClr>
            </a:solidFill>
            <a:prstDash val="solid"/>
            <a:miter lim="800000"/>
          </a:ln>
          <a:effectLst>
            <a:outerShdw blurRad="50800" dist="38100" dir="2700000" algn="tl" rotWithShape="0">
              <a:srgbClr val="000000">
                <a:alpha val="43000"/>
              </a:srgbClr>
            </a:outerShdw>
          </a:effectLst>
        </p:spPr>
      </p:pic>
      <p:sp>
        <p:nvSpPr>
          <p:cNvPr id="16" name="Content Placeholder 2"/>
          <p:cNvSpPr txBox="1">
            <a:spLocks/>
          </p:cNvSpPr>
          <p:nvPr/>
        </p:nvSpPr>
        <p:spPr bwMode="auto">
          <a:xfrm>
            <a:off x="0" y="2057400"/>
            <a:ext cx="2362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spcBef>
                <a:spcPct val="20000"/>
              </a:spcBef>
              <a:buFont typeface="Arial" charset="0"/>
              <a:buNone/>
            </a:pPr>
            <a:r>
              <a:rPr lang="en-US" sz="3600">
                <a:latin typeface="Calibri" pitchFamily="34" charset="0"/>
              </a:rPr>
              <a:t>Crime Sites</a:t>
            </a:r>
          </a:p>
        </p:txBody>
      </p:sp>
      <p:cxnSp>
        <p:nvCxnSpPr>
          <p:cNvPr id="18" name="Straight Arrow Connector 17"/>
          <p:cNvCxnSpPr>
            <a:cxnSpLocks noChangeShapeType="1"/>
          </p:cNvCxnSpPr>
          <p:nvPr/>
        </p:nvCxnSpPr>
        <p:spPr bwMode="auto">
          <a:xfrm>
            <a:off x="2286000" y="2438400"/>
            <a:ext cx="1066800" cy="0"/>
          </a:xfrm>
          <a:prstGeom prst="straightConnector1">
            <a:avLst/>
          </a:prstGeom>
          <a:noFill/>
          <a:ln w="38100" algn="ctr">
            <a:solidFill>
              <a:srgbClr val="C0C0C0"/>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8517134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46082"/>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46084"/>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46086"/>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nodeType="clickEffect">
                                  <p:stCondLst>
                                    <p:cond delay="0"/>
                                  </p:stCondLst>
                                  <p:childTnLst>
                                    <p:set>
                                      <p:cBhvr>
                                        <p:cTn id="33" dur="1" fill="hold">
                                          <p:stCondLst>
                                            <p:cond delay="0"/>
                                          </p:stCondLst>
                                        </p:cTn>
                                        <p:tgtEl>
                                          <p:spTgt spid="46088"/>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nodeType="clickEffect">
                                  <p:stCondLst>
                                    <p:cond delay="0"/>
                                  </p:stCondLst>
                                  <p:childTnLst>
                                    <p:set>
                                      <p:cBhvr>
                                        <p:cTn id="39" dur="1" fill="hold">
                                          <p:stCondLst>
                                            <p:cond delay="0"/>
                                          </p:stCondLst>
                                        </p:cTn>
                                        <p:tgtEl>
                                          <p:spTgt spid="46090"/>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11" grpId="0"/>
      <p:bldP spid="12" grpId="0"/>
      <p:bldP spid="13"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2"/>
          <p:cNvSpPr>
            <a:spLocks noGrp="1"/>
          </p:cNvSpPr>
          <p:nvPr>
            <p:ph idx="4294967295"/>
          </p:nvPr>
        </p:nvSpPr>
        <p:spPr>
          <a:xfrm>
            <a:off x="1450975" y="-14288"/>
            <a:ext cx="6992938" cy="533401"/>
          </a:xfrm>
        </p:spPr>
        <p:txBody>
          <a:bodyPr>
            <a:normAutofit lnSpcReduction="10000"/>
          </a:bodyPr>
          <a:lstStyle/>
          <a:p>
            <a:pPr algn="ctr" eaLnBrk="1" hangingPunct="1">
              <a:buFont typeface="Arial" charset="0"/>
              <a:buNone/>
            </a:pPr>
            <a:r>
              <a:rPr lang="en-US" b="1" smtClean="0">
                <a:latin typeface="Constantia" pitchFamily="18" charset="0"/>
              </a:rPr>
              <a:t>Crime Places and Copper Theft</a:t>
            </a:r>
          </a:p>
        </p:txBody>
      </p:sp>
      <p:grpSp>
        <p:nvGrpSpPr>
          <p:cNvPr id="14339" name="Group 16"/>
          <p:cNvGrpSpPr>
            <a:grpSpLocks/>
          </p:cNvGrpSpPr>
          <p:nvPr/>
        </p:nvGrpSpPr>
        <p:grpSpPr bwMode="auto">
          <a:xfrm>
            <a:off x="228600" y="2895600"/>
            <a:ext cx="2209800" cy="1676400"/>
            <a:chOff x="3429000" y="1396425"/>
            <a:chExt cx="5334000" cy="4038600"/>
          </a:xfrm>
        </p:grpSpPr>
        <p:pic>
          <p:nvPicPr>
            <p:cNvPr id="46082" name="Picture 2" descr="Click to learn how the Warning Warning security system can help prevent costly condenser repairs due to copper tubing theft.">
              <a:hlinkClick r:id="rId3" tooltip="Click to learn how the Warning Warning security system can help prevent costly condenser repairs due to copper tubing theft."/>
            </p:cNvPr>
            <p:cNvPicPr>
              <a:picLocks noChangeAspect="1" noChangeArrowheads="1"/>
            </p:cNvPicPr>
            <p:nvPr/>
          </p:nvPicPr>
          <p:blipFill>
            <a:blip r:embed="rId4" cstate="print"/>
            <a:srcRect/>
            <a:stretch>
              <a:fillRect/>
            </a:stretch>
          </p:blipFill>
          <p:spPr bwMode="auto">
            <a:xfrm>
              <a:off x="3429000" y="1396425"/>
              <a:ext cx="2619375" cy="204787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6084" name="Picture 4" descr="Copper Cable"/>
            <p:cNvPicPr>
              <a:picLocks noChangeAspect="1" noChangeArrowheads="1"/>
            </p:cNvPicPr>
            <p:nvPr/>
          </p:nvPicPr>
          <p:blipFill>
            <a:blip r:embed="rId5" cstate="print"/>
            <a:srcRect/>
            <a:stretch>
              <a:fillRect/>
            </a:stretch>
          </p:blipFill>
          <p:spPr bwMode="auto">
            <a:xfrm>
              <a:off x="6019800" y="1396425"/>
              <a:ext cx="2743200" cy="20574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6086" name="Picture 6" descr="copper theft">
              <a:hlinkClick r:id="rId6"/>
            </p:cNvPr>
            <p:cNvPicPr>
              <a:picLocks noChangeAspect="1" noChangeArrowheads="1"/>
            </p:cNvPicPr>
            <p:nvPr/>
          </p:nvPicPr>
          <p:blipFill>
            <a:blip r:embed="rId7" cstate="print"/>
            <a:srcRect/>
            <a:stretch>
              <a:fillRect/>
            </a:stretch>
          </p:blipFill>
          <p:spPr bwMode="auto">
            <a:xfrm>
              <a:off x="3429000" y="3453826"/>
              <a:ext cx="2590800" cy="19431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6088" name="Picture 8" descr="http://www.aikenstandard.com/assets/6787413/copper.jpg"/>
            <p:cNvPicPr>
              <a:picLocks noChangeAspect="1" noChangeArrowheads="1"/>
            </p:cNvPicPr>
            <p:nvPr/>
          </p:nvPicPr>
          <p:blipFill>
            <a:blip r:embed="rId8" cstate="print"/>
            <a:srcRect l="9192" r="8077"/>
            <a:stretch>
              <a:fillRect/>
            </a:stretch>
          </p:blipFill>
          <p:spPr bwMode="auto">
            <a:xfrm>
              <a:off x="6019800" y="3453825"/>
              <a:ext cx="2743200" cy="19812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6090" name="Picture 10" descr="http://www.hubbardtwppd.org/images/How_Stolen.jpg"/>
            <p:cNvPicPr>
              <a:picLocks noChangeAspect="1" noChangeArrowheads="1"/>
            </p:cNvPicPr>
            <p:nvPr/>
          </p:nvPicPr>
          <p:blipFill>
            <a:blip r:embed="rId9"/>
            <a:srcRect/>
            <a:stretch>
              <a:fillRect/>
            </a:stretch>
          </p:blipFill>
          <p:spPr bwMode="auto">
            <a:xfrm>
              <a:off x="5030733" y="2532282"/>
              <a:ext cx="1904454" cy="1430338"/>
            </a:xfrm>
            <a:prstGeom prst="rect">
              <a:avLst/>
            </a:prstGeom>
            <a:ln w="38100" cap="sq">
              <a:solidFill>
                <a:schemeClr val="bg1">
                  <a:lumMod val="75000"/>
                  <a:lumOff val="25000"/>
                </a:schemeClr>
              </a:solidFill>
              <a:prstDash val="solid"/>
              <a:miter lim="800000"/>
            </a:ln>
            <a:effectLst>
              <a:outerShdw blurRad="50800" dist="38100" dir="2700000" algn="tl" rotWithShape="0">
                <a:srgbClr val="000000">
                  <a:alpha val="43000"/>
                </a:srgbClr>
              </a:outerShdw>
            </a:effectLst>
          </p:spPr>
        </p:pic>
      </p:grpSp>
      <p:sp>
        <p:nvSpPr>
          <p:cNvPr id="16" name="Content Placeholder 2"/>
          <p:cNvSpPr txBox="1">
            <a:spLocks/>
          </p:cNvSpPr>
          <p:nvPr/>
        </p:nvSpPr>
        <p:spPr bwMode="auto">
          <a:xfrm>
            <a:off x="152400" y="2057400"/>
            <a:ext cx="2286000" cy="685800"/>
          </a:xfrm>
          <a:prstGeom prst="rect">
            <a:avLst/>
          </a:prstGeom>
          <a:noFill/>
          <a:ln w="9525">
            <a:noFill/>
            <a:miter lim="800000"/>
            <a:headEnd/>
            <a:tailEnd/>
          </a:ln>
        </p:spPr>
        <p:txBody>
          <a:bodyPr/>
          <a:lstStyle/>
          <a:p>
            <a:pPr eaLnBrk="0" hangingPunct="0">
              <a:spcBef>
                <a:spcPct val="20000"/>
              </a:spcBef>
              <a:buFont typeface="Arial" charset="0"/>
              <a:buNone/>
              <a:defRPr/>
            </a:pPr>
            <a:r>
              <a:rPr lang="en-US" sz="3600" dirty="0"/>
              <a:t>Crime Sites</a:t>
            </a:r>
            <a:endParaRPr lang="en-US" dirty="0"/>
          </a:p>
          <a:p>
            <a:pPr marL="342900" indent="-342900" eaLnBrk="0" hangingPunct="0">
              <a:spcBef>
                <a:spcPct val="20000"/>
              </a:spcBef>
              <a:buFont typeface="Arial" charset="0"/>
              <a:buNone/>
              <a:defRPr/>
            </a:pPr>
            <a:endParaRPr lang="en-US" sz="3600" dirty="0">
              <a:latin typeface="+mn-lt"/>
              <a:cs typeface="+mn-cs"/>
            </a:endParaRPr>
          </a:p>
        </p:txBody>
      </p:sp>
      <p:sp>
        <p:nvSpPr>
          <p:cNvPr id="19" name="Content Placeholder 2"/>
          <p:cNvSpPr txBox="1">
            <a:spLocks/>
          </p:cNvSpPr>
          <p:nvPr/>
        </p:nvSpPr>
        <p:spPr bwMode="auto">
          <a:xfrm>
            <a:off x="2895600" y="4495800"/>
            <a:ext cx="2743200" cy="533400"/>
          </a:xfrm>
          <a:prstGeom prst="rect">
            <a:avLst/>
          </a:prstGeom>
          <a:noFill/>
          <a:ln w="9525">
            <a:noFill/>
            <a:miter lim="800000"/>
            <a:headEnd/>
            <a:tailEnd/>
          </a:ln>
        </p:spPr>
        <p:txBody>
          <a:bodyPr/>
          <a:lstStyle/>
          <a:p>
            <a:pPr marL="342900" indent="-342900" eaLnBrk="0" hangingPunct="0">
              <a:spcBef>
                <a:spcPct val="20000"/>
              </a:spcBef>
              <a:buFont typeface="Arial" charset="0"/>
              <a:buNone/>
              <a:defRPr/>
            </a:pPr>
            <a:r>
              <a:rPr lang="en-US" sz="2400" dirty="0">
                <a:latin typeface="+mn-lt"/>
                <a:cs typeface="+mn-cs"/>
              </a:rPr>
              <a:t>Comfort Space</a:t>
            </a:r>
          </a:p>
        </p:txBody>
      </p:sp>
      <p:pic>
        <p:nvPicPr>
          <p:cNvPr id="20" name="Picture 1"/>
          <p:cNvPicPr>
            <a:picLocks noChangeAspect="1" noChangeArrowheads="1"/>
          </p:cNvPicPr>
          <p:nvPr/>
        </p:nvPicPr>
        <p:blipFill>
          <a:blip r:embed="rId10">
            <a:extLst>
              <a:ext uri="{28A0092B-C50C-407E-A947-70E740481C1C}">
                <a14:useLocalDpi xmlns:a14="http://schemas.microsoft.com/office/drawing/2010/main" val="0"/>
              </a:ext>
            </a:extLst>
          </a:blip>
          <a:srcRect l="10909" t="37161" r="7272"/>
          <a:stretch>
            <a:fillRect/>
          </a:stretch>
        </p:blipFill>
        <p:spPr bwMode="auto">
          <a:xfrm>
            <a:off x="2895600" y="4865688"/>
            <a:ext cx="2752725" cy="1241425"/>
          </a:xfrm>
          <a:prstGeom prst="rect">
            <a:avLst/>
          </a:prstGeom>
          <a:noFill/>
          <a:ln w="9525">
            <a:solidFill>
              <a:srgbClr val="DF59FF"/>
            </a:solidFill>
            <a:miter lim="800000"/>
            <a:headEnd/>
            <a:tailEnd/>
          </a:ln>
          <a:extLst>
            <a:ext uri="{909E8E84-426E-40dd-AFC4-6F175D3DCCD1}">
              <a14:hiddenFill xmlns:a14="http://schemas.microsoft.com/office/drawing/2010/main">
                <a:solidFill>
                  <a:srgbClr val="FFFFFF"/>
                </a:solidFill>
              </a14:hiddenFill>
            </a:ext>
          </a:extLst>
        </p:spPr>
      </p:pic>
      <p:sp>
        <p:nvSpPr>
          <p:cNvPr id="21" name="TextBox 20"/>
          <p:cNvSpPr txBox="1">
            <a:spLocks noChangeArrowheads="1"/>
          </p:cNvSpPr>
          <p:nvPr/>
        </p:nvSpPr>
        <p:spPr bwMode="auto">
          <a:xfrm>
            <a:off x="2895600" y="6107113"/>
            <a:ext cx="27432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r>
              <a:rPr lang="en-US" b="1"/>
              <a:t>Supplying location</a:t>
            </a:r>
          </a:p>
          <a:p>
            <a:pPr eaLnBrk="1" hangingPunct="1"/>
            <a:r>
              <a:rPr lang="en-US"/>
              <a:t>where metal is stored</a:t>
            </a:r>
          </a:p>
        </p:txBody>
      </p:sp>
      <p:cxnSp>
        <p:nvCxnSpPr>
          <p:cNvPr id="27" name="Elbow Connector 26"/>
          <p:cNvCxnSpPr/>
          <p:nvPr/>
        </p:nvCxnSpPr>
        <p:spPr>
          <a:xfrm>
            <a:off x="1371600" y="4953000"/>
            <a:ext cx="1066800" cy="914400"/>
          </a:xfrm>
          <a:prstGeom prst="bentConnector3">
            <a:avLst>
              <a:gd name="adj1" fmla="val 420"/>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9" name="Content Placeholder 2"/>
          <p:cNvSpPr txBox="1">
            <a:spLocks/>
          </p:cNvSpPr>
          <p:nvPr/>
        </p:nvSpPr>
        <p:spPr bwMode="auto">
          <a:xfrm>
            <a:off x="6324600" y="990600"/>
            <a:ext cx="2438400" cy="457200"/>
          </a:xfrm>
          <a:prstGeom prst="rect">
            <a:avLst/>
          </a:prstGeom>
          <a:noFill/>
          <a:ln w="9525">
            <a:noFill/>
            <a:miter lim="800000"/>
            <a:headEnd/>
            <a:tailEnd/>
          </a:ln>
        </p:spPr>
        <p:txBody>
          <a:bodyPr/>
          <a:lstStyle/>
          <a:p>
            <a:pPr marL="342900" indent="-342900" eaLnBrk="0" hangingPunct="0">
              <a:spcBef>
                <a:spcPct val="20000"/>
              </a:spcBef>
              <a:buFont typeface="Arial" charset="0"/>
              <a:buNone/>
              <a:defRPr/>
            </a:pPr>
            <a:r>
              <a:rPr lang="en-US" sz="2400" dirty="0">
                <a:latin typeface="+mn-lt"/>
                <a:cs typeface="+mn-cs"/>
              </a:rPr>
              <a:t>Corrupting Spot</a:t>
            </a:r>
          </a:p>
        </p:txBody>
      </p:sp>
      <p:sp>
        <p:nvSpPr>
          <p:cNvPr id="31" name="TextBox 30"/>
          <p:cNvSpPr txBox="1">
            <a:spLocks noChangeArrowheads="1"/>
          </p:cNvSpPr>
          <p:nvPr/>
        </p:nvSpPr>
        <p:spPr bwMode="auto">
          <a:xfrm>
            <a:off x="6400800" y="3048000"/>
            <a:ext cx="2362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r>
              <a:rPr lang="en-US"/>
              <a:t>Recycling Plant</a:t>
            </a:r>
          </a:p>
        </p:txBody>
      </p:sp>
      <p:cxnSp>
        <p:nvCxnSpPr>
          <p:cNvPr id="32" name="Elbow Connector 31"/>
          <p:cNvCxnSpPr/>
          <p:nvPr/>
        </p:nvCxnSpPr>
        <p:spPr>
          <a:xfrm flipV="1">
            <a:off x="5943600" y="5715000"/>
            <a:ext cx="1600200" cy="533400"/>
          </a:xfrm>
          <a:prstGeom prst="bentConnector3">
            <a:avLst>
              <a:gd name="adj1" fmla="val 100265"/>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36" name="Picture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324600" y="1371600"/>
            <a:ext cx="2462213" cy="1676400"/>
          </a:xfrm>
          <a:prstGeom prst="rect">
            <a:avLst/>
          </a:prstGeom>
          <a:noFill/>
          <a:ln w="9525">
            <a:solidFill>
              <a:srgbClr val="00B0F0"/>
            </a:solidFill>
            <a:miter lim="800000"/>
            <a:headEnd/>
            <a:tailEnd/>
          </a:ln>
          <a:extLst>
            <a:ext uri="{909E8E84-426E-40dd-AFC4-6F175D3DCCD1}">
              <a14:hiddenFill xmlns:a14="http://schemas.microsoft.com/office/drawing/2010/main">
                <a:solidFill>
                  <a:srgbClr val="FFFFFF"/>
                </a:solidFill>
              </a14:hiddenFill>
            </a:ext>
          </a:extLst>
        </p:spPr>
      </p:pic>
      <p:cxnSp>
        <p:nvCxnSpPr>
          <p:cNvPr id="38" name="Straight Connector 37"/>
          <p:cNvCxnSpPr/>
          <p:nvPr/>
        </p:nvCxnSpPr>
        <p:spPr>
          <a:xfrm>
            <a:off x="2514600" y="609600"/>
            <a:ext cx="76200" cy="6019800"/>
          </a:xfrm>
          <a:prstGeom prst="line">
            <a:avLst/>
          </a:prstGeom>
          <a:ln w="381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4350" name="Rectangle 38"/>
          <p:cNvSpPr>
            <a:spLocks noChangeArrowheads="1"/>
          </p:cNvSpPr>
          <p:nvPr/>
        </p:nvSpPr>
        <p:spPr bwMode="auto">
          <a:xfrm>
            <a:off x="152400" y="457200"/>
            <a:ext cx="21165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en-US" sz="2800" b="1"/>
              <a:t>What we see</a:t>
            </a:r>
          </a:p>
        </p:txBody>
      </p:sp>
      <p:sp>
        <p:nvSpPr>
          <p:cNvPr id="41" name="Rectangle 40"/>
          <p:cNvSpPr>
            <a:spLocks noChangeArrowheads="1"/>
          </p:cNvSpPr>
          <p:nvPr/>
        </p:nvSpPr>
        <p:spPr bwMode="auto">
          <a:xfrm>
            <a:off x="2819400" y="457200"/>
            <a:ext cx="4191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r>
              <a:rPr lang="en-US" sz="2800" b="1" dirty="0"/>
              <a:t>What we don’t see</a:t>
            </a:r>
          </a:p>
        </p:txBody>
      </p:sp>
      <p:sp>
        <p:nvSpPr>
          <p:cNvPr id="42" name="Content Placeholder 2"/>
          <p:cNvSpPr txBox="1">
            <a:spLocks/>
          </p:cNvSpPr>
          <p:nvPr/>
        </p:nvSpPr>
        <p:spPr bwMode="auto">
          <a:xfrm>
            <a:off x="2743200" y="990600"/>
            <a:ext cx="2743200" cy="533400"/>
          </a:xfrm>
          <a:prstGeom prst="rect">
            <a:avLst/>
          </a:prstGeom>
          <a:noFill/>
          <a:ln w="9525">
            <a:noFill/>
            <a:miter lim="800000"/>
            <a:headEnd/>
            <a:tailEnd/>
          </a:ln>
        </p:spPr>
        <p:txBody>
          <a:bodyPr/>
          <a:lstStyle/>
          <a:p>
            <a:pPr marL="342900" indent="-342900" eaLnBrk="0" hangingPunct="0">
              <a:spcBef>
                <a:spcPct val="20000"/>
              </a:spcBef>
              <a:buFont typeface="Arial" charset="0"/>
              <a:buNone/>
              <a:defRPr/>
            </a:pPr>
            <a:r>
              <a:rPr lang="en-US" sz="2400" dirty="0">
                <a:latin typeface="+mn-lt"/>
                <a:cs typeface="+mn-cs"/>
              </a:rPr>
              <a:t>Comfort Space</a:t>
            </a:r>
          </a:p>
        </p:txBody>
      </p:sp>
      <p:sp>
        <p:nvSpPr>
          <p:cNvPr id="44" name="TextBox 43"/>
          <p:cNvSpPr txBox="1">
            <a:spLocks noChangeArrowheads="1"/>
          </p:cNvSpPr>
          <p:nvPr/>
        </p:nvSpPr>
        <p:spPr bwMode="auto">
          <a:xfrm>
            <a:off x="2743200" y="2678113"/>
            <a:ext cx="27432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r>
              <a:rPr lang="en-US" b="1"/>
              <a:t>Staging location</a:t>
            </a:r>
          </a:p>
          <a:p>
            <a:pPr eaLnBrk="1" hangingPunct="1"/>
            <a:r>
              <a:rPr lang="en-US"/>
              <a:t>where offenders park &amp; meet close to crime sites</a:t>
            </a:r>
          </a:p>
        </p:txBody>
      </p:sp>
      <p:pic>
        <p:nvPicPr>
          <p:cNvPr id="59394" name="Picture 2" descr="http://www.manaboutcouch.com/archives/images/DSC00056.JPG"/>
          <p:cNvPicPr>
            <a:picLocks noChangeAspect="1" noChangeArrowheads="1"/>
          </p:cNvPicPr>
          <p:nvPr/>
        </p:nvPicPr>
        <p:blipFill>
          <a:blip r:embed="rId12">
            <a:extLst>
              <a:ext uri="{28A0092B-C50C-407E-A947-70E740481C1C}">
                <a14:useLocalDpi xmlns:a14="http://schemas.microsoft.com/office/drawing/2010/main" val="0"/>
              </a:ext>
            </a:extLst>
          </a:blip>
          <a:srcRect t="14635"/>
          <a:stretch>
            <a:fillRect/>
          </a:stretch>
        </p:blipFill>
        <p:spPr bwMode="auto">
          <a:xfrm>
            <a:off x="2819400" y="1371600"/>
            <a:ext cx="2590800" cy="1333500"/>
          </a:xfrm>
          <a:prstGeom prst="rect">
            <a:avLst/>
          </a:prstGeom>
          <a:noFill/>
          <a:ln w="9525">
            <a:solidFill>
              <a:srgbClr val="FF3399"/>
            </a:solidFill>
            <a:miter lim="800000"/>
            <a:headEnd/>
            <a:tailEnd/>
          </a:ln>
          <a:extLst>
            <a:ext uri="{909E8E84-426E-40dd-AFC4-6F175D3DCCD1}">
              <a14:hiddenFill xmlns:a14="http://schemas.microsoft.com/office/drawing/2010/main">
                <a:solidFill>
                  <a:srgbClr val="FFFFFF"/>
                </a:solidFill>
              </a14:hiddenFill>
            </a:ext>
          </a:extLst>
        </p:spPr>
      </p:pic>
      <p:cxnSp>
        <p:nvCxnSpPr>
          <p:cNvPr id="45" name="Elbow Connector 44"/>
          <p:cNvCxnSpPr/>
          <p:nvPr/>
        </p:nvCxnSpPr>
        <p:spPr>
          <a:xfrm rot="10800000" flipV="1">
            <a:off x="1295400" y="1219200"/>
            <a:ext cx="990600" cy="838200"/>
          </a:xfrm>
          <a:prstGeom prst="bentConnector3">
            <a:avLst>
              <a:gd name="adj1" fmla="val 100428"/>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9" name="Content Placeholder 2"/>
          <p:cNvSpPr txBox="1">
            <a:spLocks/>
          </p:cNvSpPr>
          <p:nvPr/>
        </p:nvSpPr>
        <p:spPr bwMode="auto">
          <a:xfrm>
            <a:off x="6324600" y="3790950"/>
            <a:ext cx="2590800" cy="457200"/>
          </a:xfrm>
          <a:prstGeom prst="rect">
            <a:avLst/>
          </a:prstGeom>
          <a:noFill/>
          <a:ln w="9525">
            <a:noFill/>
            <a:miter lim="800000"/>
            <a:headEnd/>
            <a:tailEnd/>
          </a:ln>
        </p:spPr>
        <p:txBody>
          <a:bodyPr/>
          <a:lstStyle/>
          <a:p>
            <a:pPr marL="342900" indent="-342900" eaLnBrk="0" hangingPunct="0">
              <a:spcBef>
                <a:spcPct val="20000"/>
              </a:spcBef>
              <a:buFont typeface="Arial" charset="0"/>
              <a:buNone/>
              <a:defRPr/>
            </a:pPr>
            <a:r>
              <a:rPr lang="en-US" sz="2400" dirty="0">
                <a:latin typeface="+mn-lt"/>
                <a:cs typeface="+mn-cs"/>
              </a:rPr>
              <a:t>Convergent Setting</a:t>
            </a:r>
          </a:p>
        </p:txBody>
      </p:sp>
      <p:pic>
        <p:nvPicPr>
          <p:cNvPr id="59395" name="Picture 3"/>
          <p:cNvPicPr>
            <a:picLocks noChangeAspect="1" noChangeArrowheads="1"/>
          </p:cNvPicPr>
          <p:nvPr/>
        </p:nvPicPr>
        <p:blipFill>
          <a:blip r:embed="rId13" cstate="print">
            <a:extLst>
              <a:ext uri="{28A0092B-C50C-407E-A947-70E740481C1C}">
                <a14:useLocalDpi xmlns:a14="http://schemas.microsoft.com/office/drawing/2010/main" val="0"/>
              </a:ext>
            </a:extLst>
          </a:blip>
          <a:srcRect t="24445" r="60962" b="58519"/>
          <a:stretch>
            <a:fillRect/>
          </a:stretch>
        </p:blipFill>
        <p:spPr bwMode="auto">
          <a:xfrm>
            <a:off x="5999163" y="4171950"/>
            <a:ext cx="3068637" cy="752475"/>
          </a:xfrm>
          <a:prstGeom prst="rect">
            <a:avLst/>
          </a:prstGeom>
          <a:noFill/>
          <a:ln w="9525">
            <a:solidFill>
              <a:srgbClr val="FFC000"/>
            </a:solidFill>
            <a:miter lim="800000"/>
            <a:headEnd/>
            <a:tailEnd/>
          </a:ln>
          <a:extLst>
            <a:ext uri="{909E8E84-426E-40dd-AFC4-6F175D3DCCD1}">
              <a14:hiddenFill xmlns:a14="http://schemas.microsoft.com/office/drawing/2010/main">
                <a:solidFill>
                  <a:srgbClr val="FFFFFF"/>
                </a:solidFill>
              </a14:hiddenFill>
            </a:ext>
          </a:extLst>
        </p:spPr>
      </p:pic>
      <p:pic>
        <p:nvPicPr>
          <p:cNvPr id="59397" name="Picture 5" descr="http://blog.bridgelinedigital.com/wp-content/uploads/2009/09/logo_craigslist.gif"/>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781800" y="4953000"/>
            <a:ext cx="15811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7" name="Straight Arrow Connector 66"/>
          <p:cNvCxnSpPr/>
          <p:nvPr/>
        </p:nvCxnSpPr>
        <p:spPr>
          <a:xfrm flipV="1">
            <a:off x="7620000" y="3352800"/>
            <a:ext cx="0" cy="53340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flipH="1">
            <a:off x="5562600" y="2057400"/>
            <a:ext cx="609600" cy="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27889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939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939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939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9" grpId="0"/>
      <p:bldP spid="31" grpId="0"/>
      <p:bldP spid="41" grpId="0"/>
      <p:bldP spid="42" grpId="0"/>
      <p:bldP spid="44" grpId="0"/>
      <p:bldP spid="5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0"/>
            <a:ext cx="8229600" cy="1143000"/>
          </a:xfrm>
        </p:spPr>
        <p:txBody>
          <a:bodyPr>
            <a:normAutofit/>
          </a:bodyPr>
          <a:lstStyle/>
          <a:p>
            <a:pPr eaLnBrk="1" hangingPunct="1"/>
            <a:r>
              <a:rPr lang="en-US" sz="2800" b="1" dirty="0" smtClean="0">
                <a:latin typeface="+mn-lt"/>
              </a:rPr>
              <a:t>Proprietary Places have Different Roles </a:t>
            </a:r>
            <a:br>
              <a:rPr lang="en-US" sz="2800" b="1" dirty="0" smtClean="0">
                <a:latin typeface="+mn-lt"/>
              </a:rPr>
            </a:br>
            <a:r>
              <a:rPr lang="en-US" sz="2800" b="1" dirty="0" smtClean="0">
                <a:latin typeface="+mn-lt"/>
              </a:rPr>
              <a:t>in Crime Processes</a:t>
            </a:r>
          </a:p>
        </p:txBody>
      </p:sp>
      <p:graphicFrame>
        <p:nvGraphicFramePr>
          <p:cNvPr id="25796" name="Group 196"/>
          <p:cNvGraphicFramePr>
            <a:graphicFrameLocks noGrp="1"/>
          </p:cNvGraphicFramePr>
          <p:nvPr>
            <p:ph idx="1"/>
          </p:nvPr>
        </p:nvGraphicFramePr>
        <p:xfrm>
          <a:off x="441325" y="1277938"/>
          <a:ext cx="8229600" cy="4040304"/>
        </p:xfrm>
        <a:graphic>
          <a:graphicData uri="http://schemas.openxmlformats.org/drawingml/2006/table">
            <a:tbl>
              <a:tblPr/>
              <a:tblGrid>
                <a:gridCol w="1524000"/>
                <a:gridCol w="1768475"/>
                <a:gridCol w="1644650"/>
                <a:gridCol w="1646238"/>
                <a:gridCol w="1646237"/>
              </a:tblGrid>
              <a:tr h="36573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rgbClr val="FFFFFF"/>
                        </a:solidFill>
                        <a:effectLst/>
                        <a:latin typeface="Calibri" pitchFamily="34" charset="0"/>
                        <a:cs typeface="Arial"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a:noFill/>
                    </a:lnTlToBr>
                    <a:lnBlToTr>
                      <a:noFill/>
                    </a:lnBlToTr>
                    <a:solidFill>
                      <a:srgbClr val="CC00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Calibri" pitchFamily="34" charset="0"/>
                          <a:cs typeface="Arial" charset="0"/>
                        </a:rPr>
                        <a:t>Long Before</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a:noFill/>
                    </a:lnTlToBr>
                    <a:lnBlToTr>
                      <a:noFill/>
                    </a:lnBlToTr>
                    <a:solidFill>
                      <a:srgbClr val="CC00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Calibri" pitchFamily="34" charset="0"/>
                          <a:cs typeface="Arial" charset="0"/>
                        </a:rPr>
                        <a:t>Just  Before</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a:noFill/>
                    </a:lnTlToBr>
                    <a:lnBlToTr>
                      <a:noFill/>
                    </a:lnBlToTr>
                    <a:solidFill>
                      <a:srgbClr val="CC00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Calibri" pitchFamily="34" charset="0"/>
                          <a:cs typeface="Arial" charset="0"/>
                        </a:rPr>
                        <a:t>During</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a:noFill/>
                    </a:lnTlToBr>
                    <a:lnBlToTr>
                      <a:noFill/>
                    </a:lnBlToTr>
                    <a:solidFill>
                      <a:srgbClr val="CC00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Calibri" pitchFamily="34" charset="0"/>
                          <a:cs typeface="Arial" charset="0"/>
                        </a:rPr>
                        <a:t>After</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a:noFill/>
                    </a:lnTlToBr>
                    <a:lnBlToTr>
                      <a:noFill/>
                    </a:lnBlToTr>
                    <a:solidFill>
                      <a:srgbClr val="CC00FF"/>
                    </a:solidFill>
                  </a:tcPr>
                </a:tc>
              </a:tr>
              <a:tr h="64004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folHlink"/>
                          </a:solidFill>
                          <a:effectLst/>
                          <a:latin typeface="Calibri" pitchFamily="34" charset="0"/>
                          <a:cs typeface="Arial" charset="0"/>
                        </a:rPr>
                        <a:t>Convergent Setting</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smtClean="0">
                          <a:ln>
                            <a:noFill/>
                          </a:ln>
                          <a:solidFill>
                            <a:srgbClr val="000000"/>
                          </a:solidFill>
                          <a:effectLst/>
                          <a:latin typeface="Berlin Sans FB" pitchFamily="34" charset="0"/>
                          <a:cs typeface="Arial" charset="0"/>
                        </a:rPr>
                        <a:t>X</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smtClean="0">
                          <a:ln>
                            <a:noFill/>
                          </a:ln>
                          <a:solidFill>
                            <a:srgbClr val="000000"/>
                          </a:solidFill>
                          <a:effectLst/>
                          <a:latin typeface="Berlin Sans FB" pitchFamily="34" charset="0"/>
                          <a:cs typeface="Arial" charset="0"/>
                        </a:rPr>
                        <a:t>X</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smtClean="0">
                          <a:ln>
                            <a:noFill/>
                          </a:ln>
                          <a:solidFill>
                            <a:srgbClr val="888888"/>
                          </a:solidFill>
                          <a:effectLst/>
                          <a:latin typeface="Berlin Sans FB" pitchFamily="34" charset="0"/>
                          <a:cs typeface="Arial" charset="0"/>
                        </a:rPr>
                        <a:t>X</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smtClean="0">
                          <a:ln>
                            <a:noFill/>
                          </a:ln>
                          <a:solidFill>
                            <a:srgbClr val="000000"/>
                          </a:solidFill>
                          <a:effectLst/>
                          <a:latin typeface="Berlin Sans FB" pitchFamily="34" charset="0"/>
                          <a:cs typeface="Arial" charset="0"/>
                        </a:rPr>
                        <a:t>X</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0D8E8"/>
                    </a:solidFill>
                  </a:tcPr>
                </a:tc>
              </a:tr>
              <a:tr h="64004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folHlink"/>
                          </a:solidFill>
                          <a:effectLst/>
                          <a:latin typeface="Calibri" pitchFamily="34" charset="0"/>
                          <a:cs typeface="Arial" charset="0"/>
                        </a:rPr>
                        <a:t>Comfort Space</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smtClean="0">
                          <a:ln>
                            <a:noFill/>
                          </a:ln>
                          <a:solidFill>
                            <a:srgbClr val="000000"/>
                          </a:solidFill>
                          <a:effectLst/>
                          <a:latin typeface="Berlin Sans FB" pitchFamily="34" charset="0"/>
                          <a:cs typeface="Arial" charset="0"/>
                        </a:rPr>
                        <a:t>X</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smtClean="0">
                          <a:ln>
                            <a:noFill/>
                          </a:ln>
                          <a:solidFill>
                            <a:srgbClr val="000000"/>
                          </a:solidFill>
                          <a:effectLst/>
                          <a:latin typeface="Berlin Sans FB" pitchFamily="34" charset="0"/>
                          <a:cs typeface="Arial" charset="0"/>
                        </a:rPr>
                        <a:t>X</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smtClean="0">
                        <a:ln>
                          <a:noFill/>
                        </a:ln>
                        <a:solidFill>
                          <a:srgbClr val="000000"/>
                        </a:solidFill>
                        <a:effectLst/>
                        <a:latin typeface="Berlin Sans FB" pitchFamily="34" charset="0"/>
                        <a:cs typeface="Arial"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smtClean="0">
                          <a:ln>
                            <a:noFill/>
                          </a:ln>
                          <a:solidFill>
                            <a:srgbClr val="000000"/>
                          </a:solidFill>
                          <a:effectLst/>
                          <a:latin typeface="Berlin Sans FB" pitchFamily="34" charset="0"/>
                          <a:cs typeface="Arial" charset="0"/>
                        </a:rPr>
                        <a:t>X</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9EDF4"/>
                    </a:solidFill>
                  </a:tcPr>
                </a:tc>
              </a:tr>
              <a:tr h="37142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CC66FF"/>
                          </a:solidFill>
                          <a:effectLst/>
                          <a:latin typeface="Calibri" pitchFamily="34" charset="0"/>
                          <a:cs typeface="Arial" charset="0"/>
                        </a:rPr>
                        <a:t>      Meeting</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5F5F5F"/>
                          </a:solidFill>
                          <a:effectLst/>
                          <a:latin typeface="Berlin Sans FB" pitchFamily="34" charset="0"/>
                          <a:cs typeface="Arial" charset="0"/>
                        </a:rPr>
                        <a:t>X</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5F5F5F"/>
                          </a:solidFill>
                          <a:effectLst/>
                          <a:latin typeface="Berlin Sans FB" pitchFamily="34" charset="0"/>
                          <a:cs typeface="Arial" charset="0"/>
                        </a:rPr>
                        <a:t>X</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5F5F5F"/>
                        </a:solidFill>
                        <a:effectLst/>
                        <a:latin typeface="Berlin Sans FB" pitchFamily="34" charset="0"/>
                        <a:cs typeface="Arial"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5F5F5F"/>
                          </a:solidFill>
                          <a:effectLst/>
                          <a:latin typeface="Berlin Sans FB" pitchFamily="34" charset="0"/>
                          <a:cs typeface="Arial" charset="0"/>
                        </a:rPr>
                        <a:t>X</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9EDF4"/>
                    </a:solidFill>
                  </a:tcPr>
                </a:tc>
              </a:tr>
              <a:tr h="37142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CC66FF"/>
                          </a:solidFill>
                          <a:effectLst/>
                          <a:latin typeface="Calibri" pitchFamily="34" charset="0"/>
                          <a:cs typeface="Arial" charset="0"/>
                        </a:rPr>
                        <a:t>      Supplying</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5F5F5F"/>
                          </a:solidFill>
                          <a:effectLst/>
                          <a:latin typeface="Berlin Sans FB" pitchFamily="34" charset="0"/>
                          <a:cs typeface="Arial" charset="0"/>
                        </a:rPr>
                        <a:t>X</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5F5F5F"/>
                          </a:solidFill>
                          <a:effectLst/>
                          <a:latin typeface="Berlin Sans FB" pitchFamily="34" charset="0"/>
                          <a:cs typeface="Arial" charset="0"/>
                        </a:rPr>
                        <a:t>X</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5F5F5F"/>
                        </a:solidFill>
                        <a:effectLst/>
                        <a:latin typeface="Berlin Sans FB" pitchFamily="34" charset="0"/>
                        <a:cs typeface="Arial"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5F5F5F"/>
                          </a:solidFill>
                          <a:effectLst/>
                          <a:latin typeface="Berlin Sans FB" pitchFamily="34" charset="0"/>
                          <a:cs typeface="Arial" charset="0"/>
                        </a:rPr>
                        <a:t>X</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9EDF4"/>
                    </a:solidFill>
                  </a:tcPr>
                </a:tc>
              </a:tr>
              <a:tr h="37142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CC66FF"/>
                          </a:solidFill>
                          <a:effectLst/>
                          <a:latin typeface="Calibri" pitchFamily="34" charset="0"/>
                          <a:cs typeface="Arial" charset="0"/>
                        </a:rPr>
                        <a:t>      Staging</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5F5F5F"/>
                        </a:solidFill>
                        <a:effectLst/>
                        <a:latin typeface="Berlin Sans FB" pitchFamily="34" charset="0"/>
                        <a:cs typeface="Arial"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5F5F5F"/>
                          </a:solidFill>
                          <a:effectLst/>
                          <a:latin typeface="Berlin Sans FB" pitchFamily="34" charset="0"/>
                          <a:cs typeface="Arial" charset="0"/>
                        </a:rPr>
                        <a:t>X</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5F5F5F"/>
                        </a:solidFill>
                        <a:effectLst/>
                        <a:latin typeface="Berlin Sans FB" pitchFamily="34" charset="0"/>
                        <a:cs typeface="Arial"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5F5F5F"/>
                        </a:solidFill>
                        <a:effectLst/>
                        <a:latin typeface="Berlin Sans FB" pitchFamily="34" charset="0"/>
                        <a:cs typeface="Arial"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E9EDF4"/>
                    </a:solidFill>
                  </a:tcPr>
                </a:tc>
              </a:tr>
              <a:tr h="64004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folHlink"/>
                          </a:solidFill>
                          <a:effectLst/>
                          <a:latin typeface="Calibri" pitchFamily="34" charset="0"/>
                          <a:cs typeface="Arial" charset="0"/>
                        </a:rPr>
                        <a:t>Corrupting Spot</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smtClean="0">
                          <a:ln>
                            <a:noFill/>
                          </a:ln>
                          <a:solidFill>
                            <a:srgbClr val="000000"/>
                          </a:solidFill>
                          <a:effectLst/>
                          <a:latin typeface="Berlin Sans FB" pitchFamily="34" charset="0"/>
                          <a:cs typeface="Arial" charset="0"/>
                        </a:rPr>
                        <a:t>X</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smtClean="0">
                        <a:ln>
                          <a:noFill/>
                        </a:ln>
                        <a:solidFill>
                          <a:srgbClr val="000000"/>
                        </a:solidFill>
                        <a:effectLst/>
                        <a:latin typeface="Berlin Sans FB" pitchFamily="34" charset="0"/>
                        <a:cs typeface="Arial"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smtClean="0">
                        <a:ln>
                          <a:noFill/>
                        </a:ln>
                        <a:solidFill>
                          <a:srgbClr val="000000"/>
                        </a:solidFill>
                        <a:effectLst/>
                        <a:latin typeface="Berlin Sans FB" pitchFamily="34" charset="0"/>
                        <a:cs typeface="Arial"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smtClean="0">
                          <a:ln>
                            <a:noFill/>
                          </a:ln>
                          <a:solidFill>
                            <a:srgbClr val="000000"/>
                          </a:solidFill>
                          <a:effectLst/>
                          <a:latin typeface="Berlin Sans FB" pitchFamily="34" charset="0"/>
                          <a:cs typeface="Arial" charset="0"/>
                        </a:rPr>
                        <a:t>X</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lnTlToBr>
                      <a:noFill/>
                    </a:lnTlToBr>
                    <a:lnBlToTr>
                      <a:noFill/>
                    </a:lnBlToTr>
                    <a:solidFill>
                      <a:srgbClr val="D0D8E8"/>
                    </a:solidFill>
                  </a:tcPr>
                </a:tc>
              </a:tr>
              <a:tr h="64004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folHlink"/>
                          </a:solidFill>
                          <a:effectLst/>
                          <a:latin typeface="Calibri" pitchFamily="34" charset="0"/>
                          <a:cs typeface="Arial" charset="0"/>
                        </a:rPr>
                        <a:t>Crime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folHlink"/>
                          </a:solidFill>
                          <a:effectLst/>
                          <a:latin typeface="Calibri" pitchFamily="34" charset="0"/>
                          <a:cs typeface="Arial" charset="0"/>
                        </a:rPr>
                        <a:t>Site</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smtClean="0">
                        <a:ln>
                          <a:noFill/>
                        </a:ln>
                        <a:solidFill>
                          <a:srgbClr val="000000"/>
                        </a:solidFill>
                        <a:effectLst/>
                        <a:latin typeface="Berlin Sans FB" pitchFamily="34" charset="0"/>
                        <a:cs typeface="Arial"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smtClean="0">
                        <a:ln>
                          <a:noFill/>
                        </a:ln>
                        <a:solidFill>
                          <a:srgbClr val="000000"/>
                        </a:solidFill>
                        <a:effectLst/>
                        <a:latin typeface="Berlin Sans FB" pitchFamily="34" charset="0"/>
                        <a:cs typeface="Arial"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smtClean="0">
                          <a:ln>
                            <a:noFill/>
                          </a:ln>
                          <a:solidFill>
                            <a:srgbClr val="000000"/>
                          </a:solidFill>
                          <a:effectLst/>
                          <a:latin typeface="Berlin Sans FB" pitchFamily="34" charset="0"/>
                          <a:cs typeface="Arial" charset="0"/>
                        </a:rPr>
                        <a:t>X</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smtClean="0">
                        <a:ln>
                          <a:noFill/>
                        </a:ln>
                        <a:solidFill>
                          <a:srgbClr val="000000"/>
                        </a:solidFill>
                        <a:effectLst/>
                        <a:latin typeface="Berlin Sans FB" pitchFamily="34" charset="0"/>
                        <a:cs typeface="Arial"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
        <p:nvSpPr>
          <p:cNvPr id="19508" name="Text Box 42"/>
          <p:cNvSpPr txBox="1">
            <a:spLocks noChangeArrowheads="1"/>
          </p:cNvSpPr>
          <p:nvPr/>
        </p:nvSpPr>
        <p:spPr bwMode="auto">
          <a:xfrm>
            <a:off x="400050" y="5548313"/>
            <a:ext cx="79263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l" eaLnBrk="1" hangingPunct="1"/>
            <a:r>
              <a:rPr lang="en-US" sz="2400" dirty="0">
                <a:solidFill>
                  <a:schemeClr val="tx1">
                    <a:lumMod val="95000"/>
                    <a:lumOff val="5000"/>
                  </a:schemeClr>
                </a:solidFill>
                <a:latin typeface="Calibri" pitchFamily="34" charset="0"/>
              </a:rPr>
              <a:t>If we focus solely on crime sites, we ignore other stages of the crime process.</a:t>
            </a:r>
          </a:p>
        </p:txBody>
      </p:sp>
    </p:spTree>
    <p:extLst>
      <p:ext uri="{BB962C8B-B14F-4D97-AF65-F5344CB8AC3E}">
        <p14:creationId xmlns:p14="http://schemas.microsoft.com/office/powerpoint/2010/main" val="292812507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TotalTime>
  <Words>1506</Words>
  <Application>Microsoft Macintosh PowerPoint</Application>
  <PresentationFormat>On-screen Show (4:3)</PresentationFormat>
  <Paragraphs>257</Paragraphs>
  <Slides>16</Slides>
  <Notes>10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18" baseType="lpstr">
      <vt:lpstr>Office Theme</vt:lpstr>
      <vt:lpstr>Bitmap Image</vt:lpstr>
      <vt:lpstr>Discovery of Places</vt:lpstr>
      <vt:lpstr>PowerPoint Presentation</vt:lpstr>
      <vt:lpstr>90 Years of Mistaken Ideas</vt:lpstr>
      <vt:lpstr>Sherman and Places 1989</vt:lpstr>
      <vt:lpstr>PowerPoint Presentation</vt:lpstr>
      <vt:lpstr>PowerPoint Presentation</vt:lpstr>
      <vt:lpstr>PowerPoint Presentation</vt:lpstr>
      <vt:lpstr>Crime Sites</vt:lpstr>
      <vt:lpstr>Convergent Settings</vt:lpstr>
      <vt:lpstr>Comfort Spaces</vt:lpstr>
      <vt:lpstr>Forms of Comfort Spaces</vt:lpstr>
      <vt:lpstr>General Geography of Comfort Spaces</vt:lpstr>
      <vt:lpstr>Corrupting Spots</vt:lpstr>
      <vt:lpstr>Picture Sources http://www.callthiele.com/news/072208-thiele-introduces-warning-watchdog.htm http://www.businessinsider.com/the-crowd-is-back-into-commodities-copper-theft-is-back-2009-11 http://mareinet.com/2011/01/30/stop-copper-theft-open-letter-to-the-law-makers/  http://www.aikenstandard.com/  http://www.hubbardtwppd.org/Safety%20Tips/catalytic.htm </vt:lpstr>
      <vt:lpstr>PowerPoint Presentation</vt:lpstr>
      <vt:lpstr>Proprietary Places have Different Roles  in Crime Processes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Discovery of Places</dc:title>
  <dc:creator>eckj</dc:creator>
  <cp:lastModifiedBy>Heejin Lee</cp:lastModifiedBy>
  <cp:revision>7</cp:revision>
  <dcterms:created xsi:type="dcterms:W3CDTF">2012-09-05T13:26:25Z</dcterms:created>
  <dcterms:modified xsi:type="dcterms:W3CDTF">2016-02-18T04:29:58Z</dcterms:modified>
</cp:coreProperties>
</file>