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00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90" r:id="rId21"/>
    <p:sldId id="291" r:id="rId22"/>
    <p:sldId id="292" r:id="rId23"/>
    <p:sldId id="293" r:id="rId24"/>
    <p:sldId id="294" r:id="rId25"/>
    <p:sldId id="299" r:id="rId26"/>
    <p:sldId id="295" r:id="rId27"/>
    <p:sldId id="296" r:id="rId28"/>
    <p:sldId id="297" r:id="rId29"/>
    <p:sldId id="298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75" r:id="rId41"/>
    <p:sldId id="276" r:id="rId42"/>
    <p:sldId id="277" r:id="rId4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3" autoAdjust="0"/>
    <p:restoredTop sz="96416"/>
  </p:normalViewPr>
  <p:slideViewPr>
    <p:cSldViewPr>
      <p:cViewPr varScale="1">
        <p:scale>
          <a:sx n="59" d="100"/>
          <a:sy n="59" d="100"/>
        </p:scale>
        <p:origin x="1524" y="56"/>
      </p:cViewPr>
      <p:guideLst>
        <p:guide orient="horz" pos="2158"/>
        <p:guide pos="287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10E51-38C0-4FD9-9717-090E7494CF0B}" type="datetimeFigureOut">
              <a:rPr lang="ko-KR" altLang="en-US" smtClean="0"/>
              <a:t>2019-10-04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3AF76-E362-434D-A247-1D7D6291D22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03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3AF76-E362-434D-A247-1D7D6291D22B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5180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03AF76-E362-434D-A247-1D7D6291D22B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9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8CB31-1A66-4EA0-A8BC-52A8BB2E89F4}" type="datetimeFigureOut">
              <a:rPr lang="ko-KR" altLang="en-US" smtClean="0"/>
              <a:pPr/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2DB7-B3BC-4D11-A229-15B49BA7E9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2개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비교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내용 및 설명" type="objTx" preserve="1">
  <p:cSld name="내용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세로 본문" type="vertTx" preserve="1">
  <p:cSld name="제목 및 세로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45A8CB31-1A66-4EA0-A8BC-52A8BB2E89F4}" type="datetime1">
              <a:rPr lang="ko-KR" altLang="en-US"/>
              <a:pPr lvl="0">
                <a:defRPr lang="ko-KR" altLang="en-US"/>
              </a:pPr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B2FC2DB7-B3BC-4D11-A229-15B49BA7E999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8CB31-1A66-4EA0-A8BC-52A8BB2E89F4}" type="datetimeFigureOut">
              <a:rPr lang="ko-KR" altLang="en-US" smtClean="0"/>
              <a:pPr/>
              <a:t>2019-10-04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2DB7-B3BC-4D11-A229-15B49BA7E99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각 삼각형 6"/>
          <p:cNvSpPr/>
          <p:nvPr/>
        </p:nvSpPr>
        <p:spPr>
          <a:xfrm>
            <a:off x="6643702" y="0"/>
            <a:ext cx="2500330" cy="6858000"/>
          </a:xfrm>
          <a:prstGeom prst="rtTriangl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5" name="직각 삼각형 4"/>
          <p:cNvSpPr/>
          <p:nvPr/>
        </p:nvSpPr>
        <p:spPr>
          <a:xfrm>
            <a:off x="0" y="4786322"/>
            <a:ext cx="9144000" cy="2071678"/>
          </a:xfrm>
          <a:prstGeom prst="rt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이등변 삼각형 9"/>
          <p:cNvSpPr/>
          <p:nvPr/>
        </p:nvSpPr>
        <p:spPr>
          <a:xfrm rot="808804">
            <a:off x="6953439" y="5274957"/>
            <a:ext cx="2450004" cy="1357322"/>
          </a:xfrm>
          <a:prstGeom prst="triangle">
            <a:avLst>
              <a:gd name="adj" fmla="val 6274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357554" y="2297410"/>
            <a:ext cx="3950750" cy="386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01 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환경설계를 통한 범죄예방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57554" y="3017490"/>
            <a:ext cx="3143272" cy="390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02 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환경설계의 시행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7554" y="3737570"/>
            <a:ext cx="4143404" cy="394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03 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물리적 디자인의 영향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7554" y="4457650"/>
            <a:ext cx="4214842" cy="388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04 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물품 설계(</a:t>
            </a: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product design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33046" y="1225840"/>
            <a:ext cx="3114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rgbClr val="34B39A"/>
                </a:solidFill>
                <a:latin typeface="HY견고딕"/>
                <a:ea typeface="HY견고딕"/>
              </a:rPr>
              <a:t>CONTENTS</a:t>
            </a:r>
            <a:endParaRPr lang="ko-KR" altLang="en-US" sz="2000" b="1">
              <a:ln w="9525">
                <a:solidFill>
                  <a:schemeClr val="bg1">
                    <a:alpha val="0"/>
                  </a:schemeClr>
                </a:solidFill>
              </a:ln>
              <a:solidFill>
                <a:srgbClr val="34B39A"/>
              </a:solidFill>
              <a:latin typeface="HY견고딕"/>
              <a:ea typeface="HY견고딕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3381494" y="5085184"/>
            <a:ext cx="4214842" cy="395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en-US" altLang="ko-KR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05 </a:t>
            </a:r>
            <a:r>
              <a:rPr lang="ko-KR" altLang="en-US" sz="2000" b="1">
                <a:ln w="9525"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HY견고딕"/>
                <a:ea typeface="HY견고딕"/>
              </a:rPr>
              <a:t>비문화성, 무질서, 그리고 범죄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제목 1"/>
          <p:cNvSpPr>
            <a:spLocks noGrp="1"/>
          </p:cNvSpPr>
          <p:nvPr/>
        </p:nvSpPr>
        <p:spPr>
          <a:xfrm>
            <a:off x="2330039" y="1904303"/>
            <a:ext cx="4630057" cy="346891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 algn="ctr" defTabSz="844630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1.</a:t>
            </a:r>
            <a: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환경설계를</a:t>
            </a:r>
          </a:p>
          <a:p>
            <a:pPr lvl="0" algn="ctr" defTabSz="844630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통한</a:t>
            </a:r>
          </a:p>
          <a:p>
            <a:pPr lvl="0" algn="ctr" defTabSz="844630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범죄예방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부제목 2"/>
          <p:cNvSpPr>
            <a:spLocks noGrp="1"/>
          </p:cNvSpPr>
          <p:nvPr/>
        </p:nvSpPr>
        <p:spPr>
          <a:xfrm>
            <a:off x="432048" y="908720"/>
            <a:ext cx="8400256" cy="5616624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342900" indent="-342900" algn="l" defTabSz="844630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844630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환경 설계를 통한 범죄예방 (</a:t>
            </a:r>
            <a:r>
              <a:rPr kumimoji="0" lang="en-US" altLang="ko-KR" sz="2600" b="1" i="0" u="sng" strike="noStrike" kern="1200" cap="none" normalizeH="0">
                <a:solidFill>
                  <a:schemeClr val="tx1"/>
                </a:solidFill>
              </a:rPr>
              <a:t>CPTED</a:t>
            </a: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)</a:t>
            </a: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 -&gt; </a:t>
            </a: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지역이나 시설의 물리적 설계를 변화시켜 범죄발생에 영향을 미치려는 시도 </a:t>
            </a: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ex) 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감시성을 증가시키는 건축디자인, 목표물의 견고화, 지역의 합법적 거주자 확인 등</a:t>
            </a: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-&gt; 오스카 뉴먼(1972)이 개발한 </a:t>
            </a:r>
            <a:r>
              <a:rPr kumimoji="0" lang="ko-KR" altLang="en-US" sz="2300" b="1" i="0" u="sng" strike="noStrike" kern="1200" cap="none" normalizeH="0">
                <a:solidFill>
                  <a:schemeClr val="tx1"/>
                </a:solidFill>
              </a:rPr>
              <a:t>"방어공간"</a:t>
            </a: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이라는 개념에서 시작됨</a:t>
            </a: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 (방어공간 - 자신을 방어하는 사회적 구조물을 물리적으로 표현함으로써 범죄를 예방하는 모델)</a:t>
            </a:r>
          </a:p>
          <a:p>
            <a:pPr marL="342900" indent="-342900" defTabSz="844630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b="1" i="0" u="none" strike="noStrike" kern="1200" cap="none" normalizeH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부제목 2"/>
          <p:cNvSpPr>
            <a:spLocks noGrp="1"/>
          </p:cNvSpPr>
          <p:nvPr/>
        </p:nvSpPr>
        <p:spPr>
          <a:xfrm>
            <a:off x="432048" y="908720"/>
            <a:ext cx="8400256" cy="5616624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342900" indent="-342900" algn="l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뉴면의 방어공간의 구성요소(1972)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 -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b="1" i="0" u="none" strike="noStrike" kern="1200" cap="none" normalizeH="0">
              <a:solidFill>
                <a:schemeClr val="tx1"/>
              </a:solidFill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/>
        </p:nvGraphicFramePr>
        <p:xfrm>
          <a:off x="1331640" y="1916832"/>
          <a:ext cx="6841760" cy="4413675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3421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0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035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 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영역성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Territoriality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자연적 감시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Natural Surveillance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39204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어떤 지역에 대한 권리를 주장하는 합벅적 이용자들의 능력과 희망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주민들이 이웃친구와 낯선 사람들 모두의 일상활동을 관찰할 수 있도록 지역을 설계하는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이미지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Image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환경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Milieu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6319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범행을 하기 쉬운 대상으로 여겨지지 않도로 만들고 고립되지 않는 이웃이나 공동체를 건설하려는 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보다 넓고 범죄율이 낮으며 철저히 감시되는 지역에 거주지를 건설하는 것이 범죄를 예방할 것이라는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부제목 2"/>
          <p:cNvSpPr>
            <a:spLocks noGrp="1"/>
          </p:cNvSpPr>
          <p:nvPr/>
        </p:nvSpPr>
        <p:spPr>
          <a:xfrm>
            <a:off x="432048" y="908720"/>
            <a:ext cx="8400256" cy="5616624"/>
          </a:xfrm>
          <a:prstGeom prst="rect">
            <a:avLst/>
          </a:prstGeom>
        </p:spPr>
        <p:txBody>
          <a:bodyPr vert="horz" wrap="square" lIns="91440" tIns="45720" rIns="91440" bIns="45720" anchor="t">
            <a:normAutofit/>
          </a:bodyPr>
          <a:lstStyle/>
          <a:p>
            <a:pPr marL="342900" indent="-342900" algn="l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en-US" altLang="ko-KR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600" b="1" i="0" u="sng" strike="noStrike" kern="1200" cap="none" normalizeH="0">
                <a:solidFill>
                  <a:schemeClr val="tx1"/>
                </a:solidFill>
              </a:rPr>
              <a:t>OTREP by </a:t>
            </a: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카플란(</a:t>
            </a:r>
            <a:r>
              <a:rPr kumimoji="0" lang="en-US" altLang="ko-KR" sz="2600" b="1" i="0" u="sng" strike="noStrike" kern="1200" cap="none" normalizeH="0">
                <a:solidFill>
                  <a:schemeClr val="tx1"/>
                </a:solidFill>
              </a:rPr>
              <a:t>Kaplan</a:t>
            </a: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)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-&gt;</a:t>
            </a: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잠재적 범죄자들이 그행위에 내재된 비용과 이익에 의해 영향을 받는다고 가정 </a:t>
            </a:r>
            <a:r>
              <a:rPr kumimoji="0" lang="en-US" altLang="ko-KR" sz="20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 </a:t>
            </a:r>
            <a:r>
              <a:rPr kumimoji="0" lang="en-US" altLang="ko-KR" sz="2400" b="1" i="0" u="none" strike="noStrike" kern="1200" cap="none" normalizeH="0">
                <a:solidFill>
                  <a:schemeClr val="tx1"/>
                </a:solidFill>
              </a:rPr>
              <a:t>O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pportunity(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기회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)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</a:t>
            </a:r>
            <a:r>
              <a:rPr kumimoji="0" lang="en-US" altLang="ko-KR" sz="2400" b="1" i="0" u="none" strike="noStrike" kern="1200" cap="none" normalizeH="0">
                <a:solidFill>
                  <a:schemeClr val="tx1"/>
                </a:solidFill>
              </a:rPr>
              <a:t>T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arget(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목표물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)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</a:t>
            </a:r>
            <a:r>
              <a:rPr kumimoji="0" lang="en-US" altLang="ko-KR" sz="2400" b="1" i="0" u="none" strike="noStrike" kern="1200" cap="none" normalizeH="0">
                <a:solidFill>
                  <a:schemeClr val="tx1"/>
                </a:solidFill>
              </a:rPr>
              <a:t>R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isk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(위험)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 </a:t>
            </a:r>
            <a:r>
              <a:rPr kumimoji="0" lang="en-US" altLang="ko-KR" sz="2400" b="1" i="0" u="none" strike="noStrike" kern="1200" cap="none" normalizeH="0">
                <a:solidFill>
                  <a:schemeClr val="tx1"/>
                </a:solidFill>
              </a:rPr>
              <a:t>E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ffort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(노력)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 </a:t>
            </a:r>
            <a:r>
              <a:rPr kumimoji="0" lang="en-US" altLang="ko-KR" sz="2400" b="1" i="0" u="none" strike="noStrike" kern="1200" cap="none" normalizeH="0">
                <a:solidFill>
                  <a:schemeClr val="tx1"/>
                </a:solidFill>
              </a:rPr>
              <a:t>P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ayoff</a:t>
            </a: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(수익</a:t>
            </a:r>
            <a:r>
              <a:rPr kumimoji="0" lang="en-US" altLang="ko-KR" b="1" i="0" u="none" strike="noStrike" kern="1200" cap="none" normalizeH="0">
                <a:solidFill>
                  <a:schemeClr val="tx1"/>
                </a:solidFill>
              </a:rPr>
              <a:t>)</a:t>
            </a:r>
          </a:p>
          <a:p>
            <a:pPr marL="342900" indent="-342900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>
                <a:solidFill>
                  <a:schemeClr val="tx1"/>
                </a:solidFill>
              </a:rPr>
              <a:t> -&gt; 범죄는 잠재적인 비용이 잠재적인 이익을 능가하게 함으로서 감소시킬수 있음.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en-US" altLang="ko-KR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>
                <a:solidFill>
                  <a:schemeClr val="tx1"/>
                </a:solidFill>
              </a:rPr>
              <a:t> </a:t>
            </a:r>
            <a:endParaRPr kumimoji="0" lang="en-US" altLang="ko-KR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92667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en-US" altLang="ko-KR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9266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600" b="1" i="0" u="sng" strike="noStrike" kern="1200" cap="none" normalizeH="0">
                <a:solidFill>
                  <a:schemeClr val="tx1"/>
                </a:solidFill>
              </a:rPr>
              <a:t>CEPTED</a:t>
            </a: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의 4가지 매개목표</a:t>
            </a:r>
            <a:r>
              <a:rPr kumimoji="0" lang="en-US" altLang="ko-KR" sz="2600" b="1" i="0" u="sng" strike="noStrike" kern="1200" cap="none" normalizeH="0">
                <a:solidFill>
                  <a:schemeClr val="tx1"/>
                </a:solidFill>
              </a:rPr>
              <a:t> by</a:t>
            </a:r>
            <a:r>
              <a:rPr kumimoji="0" lang="ko-KR" altLang="en-US" sz="2600" b="1" i="0" u="sng" strike="noStrike" kern="1200" cap="none" normalizeH="0">
                <a:solidFill>
                  <a:schemeClr val="tx1"/>
                </a:solidFill>
              </a:rPr>
              <a:t>쿠쉬묵,위트모어</a:t>
            </a: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  <a:p>
            <a:pPr marL="342900" indent="-342900" algn="ctr" defTabSz="767897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600" b="1" i="0" u="sng" strike="noStrike" kern="1200" cap="none" normalizeH="0">
              <a:solidFill>
                <a:schemeClr val="tx1"/>
              </a:solidFill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929389"/>
              </p:ext>
            </p:extLst>
          </p:nvPr>
        </p:nvGraphicFramePr>
        <p:xfrm>
          <a:off x="1151120" y="1772816"/>
          <a:ext cx="7021280" cy="4464494"/>
        </p:xfrm>
        <a:graphic>
          <a:graphicData uri="http://schemas.openxmlformats.org/drawingml/2006/table">
            <a:tbl>
              <a:tblPr firstRow="1" bandRow="1">
                <a:tableStyleId>{01A66EDD-3DAB-4C5B-A090-DC80EC1FD486}</a:tableStyleId>
              </a:tblPr>
              <a:tblGrid>
                <a:gridCol w="35111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10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0742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  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접근통제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Access Control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감시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>
                          <a:solidFill>
                            <a:schemeClr val="tx1"/>
                          </a:solidFill>
                        </a:rPr>
                        <a:t>Surveillance</a:t>
                      </a:r>
                      <a:r>
                        <a:rPr lang="ko-KR" altLang="en-US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5584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dirty="0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dirty="0"/>
                        <a:t>합법적인 용건을 가진 사람에 한해 어떤 지역에 대한 출입을 허가하는 것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en-US" altLang="ko-KR" dirty="0"/>
                        <a:t>ex) </a:t>
                      </a:r>
                      <a:r>
                        <a:rPr lang="ko-KR" altLang="en-US" dirty="0"/>
                        <a:t>자물쇠, 담, </a:t>
                      </a:r>
                      <a:r>
                        <a:rPr lang="ko-KR" altLang="en-US" dirty="0" err="1"/>
                        <a:t>침입경보</a:t>
                      </a:r>
                      <a:r>
                        <a:rPr lang="ko-KR" altLang="en-US" dirty="0"/>
                        <a:t> 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주민들이 범죄자를 관찰할 수 있는 기회를 증가시키는 조치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en-US" altLang="ko-KR"/>
                        <a:t>ex)</a:t>
                      </a:r>
                      <a:r>
                        <a:rPr lang="ko-KR" altLang="en-US"/>
                        <a:t>가로등의 설치, 창문의 수 증가 </a:t>
                      </a:r>
                      <a:r>
                        <a:rPr lang="en-US" altLang="ko-KR"/>
                        <a:t>by</a:t>
                      </a:r>
                      <a:r>
                        <a:rPr lang="ko-KR" altLang="en-US"/>
                        <a:t>뉴먼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968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활동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지원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Activity Support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동기 강화</a:t>
                      </a:r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Motivation Reinfoecement</a:t>
                      </a:r>
                      <a:r>
                        <a:rPr lang="ko-KR" altLang="en-US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3200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/>
                        <a:t>지녁사회 내의 시민과 기타 합법적 사용자 간의 상호 작용을 지원하고 강화하는 기능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endParaRPr lang="ko-KR" altLang="en-US" dirty="0"/>
                    </a:p>
                    <a:p>
                      <a:pPr algn="ctr">
                        <a:defRPr lang="ko-KR" altLang="en-US"/>
                      </a:pPr>
                      <a:r>
                        <a:rPr lang="ko-KR" altLang="en-US" dirty="0"/>
                        <a:t>물리적 설계 특성과 건물의 프라이드를 배양하고 </a:t>
                      </a:r>
                      <a:r>
                        <a:rPr lang="ko-KR" altLang="en-US" dirty="0" err="1"/>
                        <a:t>영역성의</a:t>
                      </a:r>
                      <a:r>
                        <a:rPr lang="ko-KR" altLang="en-US" dirty="0"/>
                        <a:t> 감정과 사회 응집력을 강화하는 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제목 1"/>
          <p:cNvSpPr>
            <a:spLocks noGrp="1"/>
          </p:cNvSpPr>
          <p:nvPr/>
        </p:nvSpPr>
        <p:spPr>
          <a:xfrm>
            <a:off x="2330039" y="1904303"/>
            <a:ext cx="5482321" cy="346891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 algn="ctr" defTabSz="818236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kumimoji="0" lang="ko-KR" altLang="en-US" sz="4400" b="1" i="0" u="none" strike="noStrike" kern="1200" cap="none" normalizeH="0" dirty="0">
                <a:solidFill>
                  <a:schemeClr val="tx1"/>
                </a:solidFill>
                <a:latin typeface="HY견고딕"/>
                <a:ea typeface="HY견고딕"/>
              </a:rPr>
              <a:t>2.</a:t>
            </a:r>
            <a:r>
              <a:rPr kumimoji="0" lang="en-US" altLang="ko-KR" sz="4400" b="1" i="0" u="none" strike="noStrike" kern="1200" cap="none" normalizeH="0" dirty="0">
                <a:solidFill>
                  <a:schemeClr val="tx1"/>
                </a:solidFill>
                <a:latin typeface="HY견고딕"/>
                <a:ea typeface="HY견고딕"/>
              </a:rPr>
              <a:t> </a:t>
            </a:r>
            <a:r>
              <a:rPr kumimoji="0" lang="ko-KR" altLang="en-US" sz="4400" b="1" i="0" u="none" strike="noStrike" kern="1200" cap="none" normalizeH="0" dirty="0">
                <a:solidFill>
                  <a:schemeClr val="tx1"/>
                </a:solidFill>
                <a:latin typeface="HY견고딕"/>
                <a:ea typeface="HY견고딕"/>
              </a:rPr>
              <a:t>환경설계 시행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부제목 2"/>
          <p:cNvSpPr>
            <a:spLocks noGrp="1"/>
          </p:cNvSpPr>
          <p:nvPr/>
        </p:nvSpPr>
        <p:spPr>
          <a:xfrm>
            <a:off x="432048" y="908720"/>
            <a:ext cx="8400256" cy="5616624"/>
          </a:xfrm>
          <a:prstGeom prst="rect">
            <a:avLst/>
          </a:prstGeom>
        </p:spPr>
        <p:txBody>
          <a:bodyPr vert="horz" wrap="square" lIns="91440" tIns="45720" rIns="91440" bIns="45720" anchor="t">
            <a:normAutofit fontScale="92500" lnSpcReduction="20000"/>
          </a:bodyPr>
          <a:lstStyle/>
          <a:p>
            <a:pPr marL="342900" indent="-342900" algn="l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endParaRPr kumimoji="0" lang="ko-KR" altLang="en-US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2600" b="1" i="0" u="sng" strike="noStrike" kern="1200" cap="none" normalizeH="0" dirty="0">
                <a:solidFill>
                  <a:schemeClr val="tx1"/>
                </a:solidFill>
              </a:rPr>
              <a:t> </a:t>
            </a:r>
            <a:r>
              <a:rPr kumimoji="0" lang="ko-KR" altLang="en-US" sz="2600" b="1" i="0" u="sng" strike="noStrike" kern="1200" cap="none" normalizeH="0" baseline="0" dirty="0">
                <a:solidFill>
                  <a:srgbClr val="000000"/>
                </a:solidFill>
                <a:latin typeface="맑은 고딕"/>
                <a:ea typeface="맑은 고딕"/>
                <a:cs typeface="맑은 고딕"/>
              </a:rPr>
              <a:t>환경 설계 </a:t>
            </a:r>
            <a:r>
              <a:rPr kumimoji="0" lang="ko-KR" altLang="en-US" sz="2600" b="1" i="0" u="sng" strike="noStrike" kern="1200" cap="none" normalizeH="0" dirty="0">
                <a:solidFill>
                  <a:schemeClr val="tx1"/>
                </a:solidFill>
              </a:rPr>
              <a:t>전략 시행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000" b="1" i="0" u="none" strike="noStrike" kern="1200" cap="none" normalizeH="0" dirty="0">
                <a:solidFill>
                  <a:schemeClr val="tx1"/>
                </a:solidFill>
              </a:rPr>
              <a:t> 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초기 </a:t>
            </a:r>
            <a:r>
              <a:rPr kumimoji="0" lang="en-US" altLang="ko-KR" sz="2000" b="1" i="0" u="none" strike="noStrike" kern="1200" cap="none" normalizeH="0" dirty="0">
                <a:solidFill>
                  <a:schemeClr val="tx1"/>
                </a:solidFill>
              </a:rPr>
              <a:t>-&gt;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정부지원 미약, 장기적 계획이 거의 없는 상태에서 진행</a:t>
            </a:r>
            <a:endParaRPr kumimoji="0" lang="en-US" altLang="ko-KR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</a:t>
            </a:r>
            <a:endParaRPr kumimoji="0" lang="en-US" altLang="ko-KR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1990년대 중반 -&gt; 조직적 운동 시행</a:t>
            </a:r>
            <a:endParaRPr kumimoji="0" lang="en-US" altLang="ko-KR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                        영국, 설계를 통한 안전대책(</a:t>
            </a:r>
            <a:r>
              <a:rPr kumimoji="0" lang="en-US" altLang="ko-KR" sz="2000" b="1" i="0" u="none" strike="noStrike" kern="1200" cap="none" normalizeH="0" dirty="0">
                <a:solidFill>
                  <a:schemeClr val="tx1"/>
                </a:solidFill>
              </a:rPr>
              <a:t>SBD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프로그램) 시행 </a:t>
            </a: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en-US" altLang="ko-KR" sz="2100" b="1" i="0" u="sng" strike="noStrike" kern="1200" cap="none" normalizeH="0" dirty="0">
                <a:solidFill>
                  <a:schemeClr val="tx1"/>
                </a:solidFill>
              </a:rPr>
              <a:t>SBD</a:t>
            </a:r>
            <a:r>
              <a:rPr kumimoji="0" lang="ko-KR" altLang="en-US" sz="2100" b="1" i="0" u="sng" strike="noStrike" kern="1200" cap="none" normalizeH="0" dirty="0">
                <a:solidFill>
                  <a:schemeClr val="tx1"/>
                </a:solidFill>
              </a:rPr>
              <a:t>프로그램 </a:t>
            </a:r>
            <a:r>
              <a:rPr kumimoji="0" lang="ko-KR" altLang="en-US" sz="2100" b="1" i="0" u="sng" strike="noStrike" kern="1200" cap="none" normalizeH="0" dirty="0" err="1">
                <a:solidFill>
                  <a:schemeClr val="tx1"/>
                </a:solidFill>
              </a:rPr>
              <a:t>핵심원칙</a:t>
            </a:r>
            <a:endParaRPr kumimoji="0" lang="ko-KR" altLang="en-US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1. 통합적 접근 2. 높은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질적수준의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환경과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소유의식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3.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자연감시</a:t>
            </a:r>
            <a:endParaRPr kumimoji="0" lang="ko-KR" altLang="en-US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algn="ctr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4. 출입과 보행자도로 5.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개방공간의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제공과 관리 6. 조명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오늘날 -&gt; 영국, </a:t>
            </a:r>
            <a:r>
              <a:rPr kumimoji="0" lang="ko-KR" altLang="en-US" sz="2000" b="1" i="0" u="none" strike="noStrike" kern="1200" cap="none" normalizeH="0" dirty="0" err="1">
                <a:solidFill>
                  <a:schemeClr val="tx1"/>
                </a:solidFill>
              </a:rPr>
              <a:t>무질서법의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입법 (정부차원에서 </a:t>
            </a:r>
            <a:r>
              <a:rPr kumimoji="0" lang="ko-KR" altLang="en-US" sz="2000" b="1" i="0" u="none" strike="noStrike" kern="1200" cap="none" normalizeH="0" dirty="0" err="1">
                <a:solidFill>
                  <a:schemeClr val="tx1"/>
                </a:solidFill>
              </a:rPr>
              <a:t>환경설계를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도입한 대                 표적 사례)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         </a:t>
            </a:r>
            <a:r>
              <a:rPr kumimoji="0" lang="ko-KR" altLang="en-US" sz="1837" b="1" i="0" u="sng" strike="noStrike" kern="1200" cap="none" normalizeH="0" dirty="0">
                <a:solidFill>
                  <a:schemeClr val="tx1"/>
                </a:solidFill>
              </a:rPr>
              <a:t> </a:t>
            </a:r>
            <a:r>
              <a:rPr kumimoji="0" lang="ko-KR" altLang="en-US" sz="1837" b="1" i="0" u="sng" strike="noStrike" kern="1200" cap="none" normalizeH="0" dirty="0" err="1">
                <a:solidFill>
                  <a:schemeClr val="tx1"/>
                </a:solidFill>
              </a:rPr>
              <a:t>무질서법</a:t>
            </a:r>
            <a:r>
              <a:rPr kumimoji="0" lang="ko-KR" altLang="en-US" sz="1837" b="1" i="0" u="sng" strike="noStrike" kern="1200" cap="none" normalizeH="0" dirty="0">
                <a:solidFill>
                  <a:schemeClr val="tx1"/>
                </a:solidFill>
              </a:rPr>
              <a:t>- </a:t>
            </a:r>
            <a:r>
              <a:rPr kumimoji="0" lang="ko-KR" altLang="en-US" sz="1800" b="1" i="0" u="none" strike="noStrike" kern="1200" cap="none" normalizeH="0" dirty="0" err="1">
                <a:solidFill>
                  <a:schemeClr val="tx1"/>
                </a:solidFill>
              </a:rPr>
              <a:t>범죄문제에</a:t>
            </a:r>
            <a:r>
              <a:rPr kumimoji="0" lang="ko-KR" altLang="en-US" sz="1800" b="1" i="0" u="none" strike="noStrike" kern="1200" cap="none" normalizeH="0" dirty="0">
                <a:solidFill>
                  <a:schemeClr val="tx1"/>
                </a:solidFill>
              </a:rPr>
              <a:t> 대처하는데 관련기관들의 협조 의무화.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            -&gt; </a:t>
            </a:r>
            <a:r>
              <a:rPr kumimoji="0" lang="ko-KR" altLang="en-US" sz="2000" b="1" i="0" u="none" strike="noStrike" kern="1200" cap="none" normalizeH="0" dirty="0" err="1">
                <a:solidFill>
                  <a:schemeClr val="tx1"/>
                </a:solidFill>
              </a:rPr>
              <a:t>환경설계의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</a:t>
            </a:r>
            <a:r>
              <a:rPr kumimoji="0" lang="ko-KR" altLang="en-US" sz="2000" b="1" i="0" u="none" strike="noStrike" kern="1200" cap="none" normalizeH="0" dirty="0" err="1">
                <a:solidFill>
                  <a:schemeClr val="tx1"/>
                </a:solidFill>
              </a:rPr>
              <a:t>활성화위해</a:t>
            </a: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많은 조직 탄생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              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국제</a:t>
            </a:r>
            <a:r>
              <a:rPr kumimoji="0" lang="en-US" altLang="ko-KR" b="1" i="0" u="none" strike="noStrike" kern="1200" cap="none" normalizeH="0" dirty="0">
                <a:solidFill>
                  <a:schemeClr val="tx1"/>
                </a:solidFill>
              </a:rPr>
              <a:t> CEPTED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협의회,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범죄감소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설계 협의회, 범죄예방을 위한 </a:t>
            </a:r>
            <a:endParaRPr kumimoji="0" lang="en-US" altLang="ko-KR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                 </a:t>
            </a:r>
            <a:r>
              <a:rPr kumimoji="0" lang="en-US" altLang="ko-KR" b="1" i="0" u="none" strike="noStrike" kern="1200" cap="none" normalizeH="0" dirty="0">
                <a:solidFill>
                  <a:schemeClr val="tx1"/>
                </a:solidFill>
              </a:rPr>
              <a:t>CPTED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교육사이트 </a:t>
            </a:r>
            <a:r>
              <a:rPr kumimoji="0" lang="ko-KR" altLang="en-US" b="1" i="0" u="none" strike="noStrike" kern="1200" cap="none" normalizeH="0" dirty="0" err="1">
                <a:solidFill>
                  <a:schemeClr val="tx1"/>
                </a:solidFill>
              </a:rPr>
              <a:t>국가연구소</a:t>
            </a:r>
            <a:r>
              <a:rPr kumimoji="0" lang="ko-KR" altLang="en-US" b="1" i="0" u="none" strike="noStrike" kern="1200" cap="none" normalizeH="0" dirty="0">
                <a:solidFill>
                  <a:schemeClr val="tx1"/>
                </a:solidFill>
              </a:rPr>
              <a:t> 등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1800" b="1" i="0" u="none" strike="noStrike" kern="1200" cap="none" normalizeH="0" dirty="0">
                <a:solidFill>
                  <a:schemeClr val="tx1"/>
                </a:solidFill>
              </a:rPr>
              <a:t> 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r>
              <a:rPr kumimoji="0" lang="ko-KR" altLang="en-US" sz="2000" b="1" i="0" u="none" strike="noStrike" kern="1200" cap="none" normalizeH="0" dirty="0">
                <a:solidFill>
                  <a:schemeClr val="tx1"/>
                </a:solidFill>
              </a:rPr>
              <a:t> </a:t>
            </a: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sz="2000" b="1" i="0" u="none" strike="noStrike" kern="1200" cap="none" normalizeH="0" dirty="0">
              <a:solidFill>
                <a:schemeClr val="tx1"/>
              </a:solidFill>
            </a:endParaRPr>
          </a:p>
          <a:p>
            <a:pPr marL="342900" indent="-342900" defTabSz="818236" rtl="0" eaLnBrk="1" latinLnBrk="1" hangingPunct="1">
              <a:spcBef>
                <a:spcPct val="20000"/>
              </a:spcBef>
              <a:buFont typeface="Arial"/>
              <a:buNone/>
              <a:defRPr lang="ko-KR" altLang="en-US"/>
            </a:pPr>
            <a:endParaRPr kumimoji="0" lang="ko-KR" altLang="en-US" b="1" i="0" u="none" strike="noStrike" kern="1200" cap="none" normalizeH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제목 1"/>
          <p:cNvSpPr>
            <a:spLocks noGrp="1"/>
          </p:cNvSpPr>
          <p:nvPr/>
        </p:nvSpPr>
        <p:spPr>
          <a:xfrm>
            <a:off x="1437081" y="1841966"/>
            <a:ext cx="6269838" cy="346891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 algn="ctr" defTabSz="818236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en-US" altLang="ko-KR" sz="4400" b="1" dirty="0">
                <a:latin typeface="HY견고딕"/>
                <a:ea typeface="HY견고딕"/>
              </a:rPr>
              <a:t>3. </a:t>
            </a:r>
            <a:r>
              <a:rPr lang="ko-KR" altLang="en-US" sz="4400" b="1" dirty="0">
                <a:latin typeface="HY견고딕"/>
                <a:ea typeface="HY견고딕"/>
              </a:rPr>
              <a:t>물리적 디자인의 영향</a:t>
            </a:r>
            <a:endParaRPr kumimoji="0" lang="ko-KR" altLang="en-US" sz="4400" b="1" i="0" u="none" strike="noStrike" kern="1200" cap="none" normalizeH="0" dirty="0">
              <a:solidFill>
                <a:schemeClr val="tx1"/>
              </a:solidFill>
              <a:latin typeface="HY견고딕"/>
              <a:ea typeface="HY견고딕"/>
            </a:endParaRPr>
          </a:p>
        </p:txBody>
      </p:sp>
    </p:spTree>
    <p:extLst>
      <p:ext uri="{BB962C8B-B14F-4D97-AF65-F5344CB8AC3E}">
        <p14:creationId xmlns:p14="http://schemas.microsoft.com/office/powerpoint/2010/main" val="65533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36712"/>
            <a:ext cx="4626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물리적 디자인의 영향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683568" y="1686719"/>
            <a:ext cx="7632848" cy="2742437"/>
            <a:chOff x="-322215" y="1528356"/>
            <a:chExt cx="9431385" cy="270258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-322215" y="1528356"/>
              <a:ext cx="1851892" cy="741939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물리적 환경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628655" y="2811710"/>
              <a:ext cx="1583272" cy="74193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2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8017259" y="2323767"/>
              <a:ext cx="1091911" cy="48794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범죄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974470" y="3030585"/>
              <a:ext cx="1417035" cy="797107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3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1632510" y="1830154"/>
              <a:ext cx="1725927" cy="186144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5132793" y="2016296"/>
              <a:ext cx="2679732" cy="50465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78706" y="2387265"/>
              <a:ext cx="509559" cy="3342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2323394" y="3259544"/>
              <a:ext cx="1064615" cy="5681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V="1">
              <a:off x="4878010" y="3567010"/>
              <a:ext cx="970123" cy="2606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V="1">
              <a:off x="7517845" y="2912226"/>
              <a:ext cx="499411" cy="3473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모서리가 둥근 직사각형 20"/>
            <p:cNvSpPr/>
            <p:nvPr/>
          </p:nvSpPr>
          <p:spPr>
            <a:xfrm>
              <a:off x="3453975" y="1620851"/>
              <a:ext cx="1575984" cy="79089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1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3523357" y="3501058"/>
              <a:ext cx="1219301" cy="729884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매 개</a:t>
              </a:r>
              <a:endParaRPr lang="en-US" altLang="ko-KR" dirty="0"/>
            </a:p>
            <a:p>
              <a:pPr algn="ctr"/>
              <a:r>
                <a:rPr lang="ko-KR" altLang="en-US" dirty="0"/>
                <a:t>요 인</a:t>
              </a:r>
              <a:endParaRPr lang="en-US" altLang="ko-KR" dirty="0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03832" y="5004764"/>
            <a:ext cx="12266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 </a:t>
            </a:r>
            <a:r>
              <a:rPr lang="en-US" altLang="ko-K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ko-KR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906615" y="5004764"/>
            <a:ext cx="60773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/>
              <a:t>범죄에 대한 물리적 설계의 </a:t>
            </a:r>
            <a:r>
              <a:rPr lang="ko-KR" altLang="en-US" sz="2800" dirty="0" err="1"/>
              <a:t>직접효과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0623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36712"/>
            <a:ext cx="4626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물리적 디자인의 영향</a:t>
            </a:r>
          </a:p>
        </p:txBody>
      </p:sp>
      <p:grpSp>
        <p:nvGrpSpPr>
          <p:cNvPr id="10" name="그룹 9"/>
          <p:cNvGrpSpPr/>
          <p:nvPr/>
        </p:nvGrpSpPr>
        <p:grpSpPr>
          <a:xfrm>
            <a:off x="683568" y="1686719"/>
            <a:ext cx="7632848" cy="2742437"/>
            <a:chOff x="-322215" y="1528356"/>
            <a:chExt cx="9431385" cy="2702586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-322215" y="1528356"/>
              <a:ext cx="1851892" cy="741939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물리적 환경</a:t>
              </a:r>
            </a:p>
          </p:txBody>
        </p:sp>
        <p:sp>
          <p:nvSpPr>
            <p:cNvPr id="12" name="모서리가 둥근 직사각형 11"/>
            <p:cNvSpPr/>
            <p:nvPr/>
          </p:nvSpPr>
          <p:spPr>
            <a:xfrm>
              <a:off x="628655" y="2811710"/>
              <a:ext cx="1583272" cy="74193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2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8017259" y="2323767"/>
              <a:ext cx="1091911" cy="48794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범죄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974470" y="3030585"/>
              <a:ext cx="1417035" cy="797107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3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cxnSp>
          <p:nvCxnSpPr>
            <p:cNvPr id="15" name="직선 연결선 14"/>
            <p:cNvCxnSpPr/>
            <p:nvPr/>
          </p:nvCxnSpPr>
          <p:spPr>
            <a:xfrm>
              <a:off x="1632510" y="1830154"/>
              <a:ext cx="1725927" cy="1861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/>
            <p:nvPr/>
          </p:nvCxnSpPr>
          <p:spPr>
            <a:xfrm>
              <a:off x="5132793" y="2016296"/>
              <a:ext cx="2679732" cy="5046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직선 연결선 16"/>
            <p:cNvCxnSpPr/>
            <p:nvPr/>
          </p:nvCxnSpPr>
          <p:spPr>
            <a:xfrm>
              <a:off x="678706" y="2387265"/>
              <a:ext cx="509559" cy="334205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직선 화살표 연결선 17"/>
            <p:cNvCxnSpPr/>
            <p:nvPr/>
          </p:nvCxnSpPr>
          <p:spPr>
            <a:xfrm>
              <a:off x="2323394" y="3259544"/>
              <a:ext cx="1064615" cy="56815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V="1">
              <a:off x="4878010" y="3567010"/>
              <a:ext cx="970123" cy="26068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직선 화살표 연결선 19"/>
            <p:cNvCxnSpPr/>
            <p:nvPr/>
          </p:nvCxnSpPr>
          <p:spPr>
            <a:xfrm flipV="1">
              <a:off x="7517845" y="2912226"/>
              <a:ext cx="499411" cy="34731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모서리가 둥근 직사각형 20"/>
            <p:cNvSpPr/>
            <p:nvPr/>
          </p:nvSpPr>
          <p:spPr>
            <a:xfrm>
              <a:off x="3453975" y="1620851"/>
              <a:ext cx="1575984" cy="79089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1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3523357" y="3501058"/>
              <a:ext cx="1219301" cy="729884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매 개</a:t>
              </a:r>
              <a:endParaRPr lang="en-US" altLang="ko-KR" dirty="0"/>
            </a:p>
            <a:p>
              <a:pPr algn="ctr"/>
              <a:r>
                <a:rPr lang="ko-KR" altLang="en-US" dirty="0"/>
                <a:t>요 인</a:t>
              </a:r>
              <a:endParaRPr lang="en-US" altLang="ko-KR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07788" y="4394968"/>
            <a:ext cx="1079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 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9810" y="4411950"/>
            <a:ext cx="6577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다양한 </a:t>
            </a:r>
            <a:r>
              <a:rPr lang="ko-KR" altLang="en-US" sz="2400" dirty="0">
                <a:solidFill>
                  <a:srgbClr val="C00000"/>
                </a:solidFill>
              </a:rPr>
              <a:t>매개요인</a:t>
            </a:r>
            <a:r>
              <a:rPr lang="ko-KR" altLang="en-US" sz="2400" dirty="0"/>
              <a:t>들에 대한 물리적 설계의 효과</a:t>
            </a:r>
          </a:p>
        </p:txBody>
      </p:sp>
      <p:grpSp>
        <p:nvGrpSpPr>
          <p:cNvPr id="27" name="그룹 26"/>
          <p:cNvGrpSpPr/>
          <p:nvPr/>
        </p:nvGrpSpPr>
        <p:grpSpPr>
          <a:xfrm>
            <a:off x="1619672" y="4941168"/>
            <a:ext cx="6359127" cy="1475184"/>
            <a:chOff x="2821790" y="5027886"/>
            <a:chExt cx="6417507" cy="1666696"/>
          </a:xfrm>
        </p:grpSpPr>
        <p:sp>
          <p:nvSpPr>
            <p:cNvPr id="28" name="TextBox 27"/>
            <p:cNvSpPr txBox="1"/>
            <p:nvPr/>
          </p:nvSpPr>
          <p:spPr>
            <a:xfrm>
              <a:off x="3475895" y="5079993"/>
              <a:ext cx="507382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/>
              <a:r>
                <a:rPr lang="ko-KR" altLang="ko-KR" sz="2000" dirty="0"/>
                <a:t>∙</a:t>
              </a:r>
              <a:r>
                <a:rPr lang="en-US" altLang="ko-KR" sz="2000" dirty="0"/>
                <a:t> </a:t>
              </a:r>
              <a:r>
                <a:rPr lang="ko-KR" altLang="en-US" sz="2000" dirty="0"/>
                <a:t>지역사회에 대한 주민들의 태도</a:t>
              </a:r>
              <a:endParaRPr lang="en-US" altLang="ko-KR" sz="2000" dirty="0"/>
            </a:p>
            <a:p>
              <a:pPr algn="just"/>
              <a:r>
                <a:rPr lang="ko-KR" altLang="ko-KR" sz="2000" dirty="0"/>
                <a:t>∙</a:t>
              </a:r>
              <a:r>
                <a:rPr lang="en-US" altLang="ko-KR" sz="2000" dirty="0"/>
                <a:t> </a:t>
              </a:r>
              <a:r>
                <a:rPr lang="ko-KR" altLang="en-US" sz="2000" dirty="0" err="1"/>
                <a:t>영역성의</a:t>
              </a:r>
              <a:r>
                <a:rPr lang="ko-KR" altLang="en-US" sz="2000" dirty="0"/>
                <a:t> 느낌</a:t>
              </a:r>
              <a:endParaRPr lang="en-US" altLang="ko-KR" sz="2000" dirty="0"/>
            </a:p>
            <a:p>
              <a:pPr algn="just"/>
              <a:r>
                <a:rPr lang="ko-KR" altLang="ko-KR" sz="2000" dirty="0"/>
                <a:t>∙</a:t>
              </a:r>
              <a:r>
                <a:rPr lang="en-US" altLang="ko-KR" sz="2000" dirty="0"/>
                <a:t> </a:t>
              </a:r>
              <a:r>
                <a:rPr lang="ko-KR" altLang="en-US" sz="2000" dirty="0"/>
                <a:t>범죄와 싸우는 지역사회 구성원들의 노력</a:t>
              </a:r>
              <a:endParaRPr lang="en-US" altLang="ko-KR" sz="2000" dirty="0"/>
            </a:p>
            <a:p>
              <a:pPr algn="just"/>
              <a:r>
                <a:rPr lang="ko-KR" altLang="ko-KR" sz="2000" dirty="0"/>
                <a:t>∙</a:t>
              </a:r>
              <a:r>
                <a:rPr lang="en-US" altLang="ko-KR" sz="2000" dirty="0"/>
                <a:t> </a:t>
              </a:r>
              <a:r>
                <a:rPr lang="ko-KR" altLang="en-US" sz="2000" dirty="0"/>
                <a:t>향상된 지역사회 분위기</a:t>
              </a:r>
              <a:endParaRPr lang="en-US" altLang="ko-KR" sz="2000" dirty="0"/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2821790" y="5027886"/>
              <a:ext cx="6417507" cy="166669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29590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9740" y="4478836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범죄에 대한 </a:t>
            </a:r>
            <a:r>
              <a:rPr lang="ko-KR" altLang="en-US" sz="2400" dirty="0" err="1"/>
              <a:t>매개요인의</a:t>
            </a:r>
            <a:r>
              <a:rPr lang="ko-KR" altLang="en-US" sz="2400" dirty="0"/>
              <a:t> </a:t>
            </a:r>
            <a:r>
              <a:rPr lang="ko-KR" altLang="en-US" sz="2400" dirty="0" err="1">
                <a:solidFill>
                  <a:srgbClr val="002060"/>
                </a:solidFill>
              </a:rPr>
              <a:t>직접효과</a:t>
            </a:r>
            <a:endParaRPr lang="en-US" altLang="ko-KR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540" y="5326633"/>
            <a:ext cx="8669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매개요인들을 통해 물리적 설계가 범죄에 영향을 주는 </a:t>
            </a:r>
            <a:r>
              <a:rPr lang="ko-KR" altLang="en-US" sz="2400" dirty="0" err="1">
                <a:solidFill>
                  <a:srgbClr val="C00000"/>
                </a:solidFill>
              </a:rPr>
              <a:t>간접효과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ko-KR" altLang="en-US"/>
          </a:p>
        </p:txBody>
      </p:sp>
      <p:grpSp>
        <p:nvGrpSpPr>
          <p:cNvPr id="9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0" name="직각 삼각형 9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" name="직각 삼각형 10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이등변 삼각형 11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3" name="대각선 방향의 모서리가 둥근 사각형 12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83568" y="836712"/>
            <a:ext cx="4626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물리적 디자인의 영향</a:t>
            </a:r>
          </a:p>
        </p:txBody>
      </p:sp>
      <p:grpSp>
        <p:nvGrpSpPr>
          <p:cNvPr id="15" name="그룹 14"/>
          <p:cNvGrpSpPr/>
          <p:nvPr/>
        </p:nvGrpSpPr>
        <p:grpSpPr>
          <a:xfrm>
            <a:off x="683568" y="1686719"/>
            <a:ext cx="7632848" cy="2742437"/>
            <a:chOff x="-322215" y="1528356"/>
            <a:chExt cx="9431385" cy="2702586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-322215" y="1528356"/>
              <a:ext cx="1851892" cy="741939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물리적 환경</a:t>
              </a:r>
            </a:p>
          </p:txBody>
        </p:sp>
        <p:sp>
          <p:nvSpPr>
            <p:cNvPr id="17" name="모서리가 둥근 직사각형 16"/>
            <p:cNvSpPr/>
            <p:nvPr/>
          </p:nvSpPr>
          <p:spPr>
            <a:xfrm>
              <a:off x="628655" y="2811710"/>
              <a:ext cx="1583272" cy="74193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2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8017259" y="2323767"/>
              <a:ext cx="1091911" cy="487940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범죄</a:t>
              </a:r>
            </a:p>
          </p:txBody>
        </p:sp>
        <p:sp>
          <p:nvSpPr>
            <p:cNvPr id="19" name="모서리가 둥근 직사각형 18"/>
            <p:cNvSpPr/>
            <p:nvPr/>
          </p:nvSpPr>
          <p:spPr>
            <a:xfrm>
              <a:off x="5974470" y="3030585"/>
              <a:ext cx="1417035" cy="79710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3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cxnSp>
          <p:nvCxnSpPr>
            <p:cNvPr id="20" name="직선 연결선 19"/>
            <p:cNvCxnSpPr/>
            <p:nvPr/>
          </p:nvCxnSpPr>
          <p:spPr>
            <a:xfrm>
              <a:off x="1632510" y="1830154"/>
              <a:ext cx="1725927" cy="18614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직선 화살표 연결선 20"/>
            <p:cNvCxnSpPr/>
            <p:nvPr/>
          </p:nvCxnSpPr>
          <p:spPr>
            <a:xfrm>
              <a:off x="5132793" y="2016296"/>
              <a:ext cx="2679732" cy="5046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/>
            <p:cNvCxnSpPr/>
            <p:nvPr/>
          </p:nvCxnSpPr>
          <p:spPr>
            <a:xfrm>
              <a:off x="678706" y="2387265"/>
              <a:ext cx="509559" cy="3342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2323394" y="3259544"/>
              <a:ext cx="1064615" cy="5681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연결선 23"/>
            <p:cNvCxnSpPr/>
            <p:nvPr/>
          </p:nvCxnSpPr>
          <p:spPr>
            <a:xfrm flipV="1">
              <a:off x="4878010" y="3567010"/>
              <a:ext cx="970123" cy="260683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/>
            <p:nvPr/>
          </p:nvCxnSpPr>
          <p:spPr>
            <a:xfrm flipV="1">
              <a:off x="7517845" y="2912226"/>
              <a:ext cx="499411" cy="34731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모서리가 둥근 직사각형 25"/>
            <p:cNvSpPr/>
            <p:nvPr/>
          </p:nvSpPr>
          <p:spPr>
            <a:xfrm>
              <a:off x="3453975" y="1620851"/>
              <a:ext cx="1575984" cy="790897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유형 </a:t>
              </a:r>
              <a:r>
                <a:rPr lang="en-US" altLang="ko-KR" dirty="0"/>
                <a:t>1</a:t>
              </a:r>
            </a:p>
            <a:p>
              <a:pPr algn="ctr"/>
              <a:r>
                <a:rPr lang="ko-KR" altLang="en-US" dirty="0"/>
                <a:t>효과</a:t>
              </a:r>
            </a:p>
          </p:txBody>
        </p:sp>
        <p:sp>
          <p:nvSpPr>
            <p:cNvPr id="27" name="모서리가 둥근 직사각형 26"/>
            <p:cNvSpPr/>
            <p:nvPr/>
          </p:nvSpPr>
          <p:spPr>
            <a:xfrm>
              <a:off x="3523357" y="3501058"/>
              <a:ext cx="1219301" cy="729884"/>
            </a:xfrm>
            <a:prstGeom prst="roundRect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/>
                <a:t>매 개</a:t>
              </a:r>
              <a:endParaRPr lang="en-US" altLang="ko-KR" dirty="0"/>
            </a:p>
            <a:p>
              <a:pPr algn="ctr"/>
              <a:r>
                <a:rPr lang="ko-KR" altLang="en-US" dirty="0"/>
                <a:t>요 인</a:t>
              </a:r>
              <a:endParaRPr lang="en-US" altLang="ko-KR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82351" y="4647774"/>
            <a:ext cx="10246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유형 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ko-KR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51796" y="4631236"/>
            <a:ext cx="4700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범죄에 대한 </a:t>
            </a:r>
            <a:r>
              <a:rPr lang="ko-KR" altLang="en-US" sz="2400" dirty="0" err="1"/>
              <a:t>매개요인의</a:t>
            </a:r>
            <a:r>
              <a:rPr lang="ko-KR" altLang="en-US" sz="2400" dirty="0"/>
              <a:t> </a:t>
            </a:r>
            <a:r>
              <a:rPr lang="ko-KR" altLang="en-US" sz="2400" dirty="0" err="1">
                <a:solidFill>
                  <a:srgbClr val="002060"/>
                </a:solidFill>
              </a:rPr>
              <a:t>직접효과</a:t>
            </a:r>
            <a:endParaRPr lang="en-US" altLang="ko-KR" sz="2400" dirty="0">
              <a:solidFill>
                <a:srgbClr val="00206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01098" y="5235061"/>
            <a:ext cx="4929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매개요인들을 통해 물리적 설계가 </a:t>
            </a:r>
            <a:endParaRPr lang="en-US" altLang="ko-KR" sz="2400" dirty="0"/>
          </a:p>
          <a:p>
            <a:r>
              <a:rPr lang="ko-KR" altLang="en-US" sz="2400" dirty="0"/>
              <a:t>범죄에 영향을 주는 </a:t>
            </a:r>
            <a:r>
              <a:rPr lang="ko-KR" altLang="en-US" sz="2400" dirty="0" err="1">
                <a:solidFill>
                  <a:srgbClr val="C00000"/>
                </a:solidFill>
              </a:rPr>
              <a:t>간접효과</a:t>
            </a:r>
            <a:endParaRPr lang="ko-KR" alt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467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84010" y="1753908"/>
            <a:ext cx="66864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물리적 설계가 범죄에 대한 효과에 대한 논의는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64" y="2792104"/>
            <a:ext cx="2249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① 개별적 요소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564" y="3840975"/>
            <a:ext cx="4528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② </a:t>
            </a:r>
            <a:r>
              <a:rPr lang="ko-KR" altLang="en-US" sz="2400" dirty="0" err="1"/>
              <a:t>방어공간</a:t>
            </a:r>
            <a:r>
              <a:rPr lang="en-US" altLang="ko-KR" sz="2400" dirty="0"/>
              <a:t>(Defensible space)</a:t>
            </a:r>
            <a:endParaRPr lang="ko-KR" alt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28564" y="4970527"/>
            <a:ext cx="8642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③ 범죄예방을 목적으로 상품의 외형을 변화해 설계하는 방법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3568" y="836712"/>
            <a:ext cx="46265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3. </a:t>
            </a:r>
            <a:r>
              <a:rPr lang="ko-KR" altLang="en-US" sz="3200" dirty="0"/>
              <a:t>물리적 디자인의 영향</a:t>
            </a:r>
          </a:p>
        </p:txBody>
      </p:sp>
    </p:spTree>
    <p:extLst>
      <p:ext uri="{BB962C8B-B14F-4D97-AF65-F5344CB8AC3E}">
        <p14:creationId xmlns:p14="http://schemas.microsoft.com/office/powerpoint/2010/main" val="4180885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517" y="1894013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(1) </a:t>
            </a:r>
            <a:r>
              <a:rPr lang="ko-KR" altLang="en-US" sz="2400" b="1" dirty="0"/>
              <a:t>가로등 개선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19510" y="2430182"/>
            <a:ext cx="51764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u="sng" dirty="0"/>
              <a:t>1970</a:t>
            </a:r>
            <a:r>
              <a:rPr lang="ko-KR" altLang="en-US" sz="2800" u="sng" dirty="0"/>
              <a:t>년대 주요한 범죄예방사업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8870" y="3381328"/>
            <a:ext cx="1556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가로등 개선</a:t>
            </a:r>
          </a:p>
        </p:txBody>
      </p:sp>
      <p:sp>
        <p:nvSpPr>
          <p:cNvPr id="14" name="오른쪽 화살표 13"/>
          <p:cNvSpPr/>
          <p:nvPr/>
        </p:nvSpPr>
        <p:spPr>
          <a:xfrm>
            <a:off x="2245705" y="334801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/>
          </a:p>
        </p:txBody>
      </p:sp>
      <p:sp>
        <p:nvSpPr>
          <p:cNvPr id="15" name="TextBox 14"/>
          <p:cNvSpPr txBox="1"/>
          <p:nvPr/>
        </p:nvSpPr>
        <p:spPr>
          <a:xfrm>
            <a:off x="3347239" y="3390279"/>
            <a:ext cx="29290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사람들의 야외활동 증가</a:t>
            </a:r>
          </a:p>
        </p:txBody>
      </p:sp>
      <p:sp>
        <p:nvSpPr>
          <p:cNvPr id="16" name="오른쪽 화살표 15"/>
          <p:cNvSpPr/>
          <p:nvPr/>
        </p:nvSpPr>
        <p:spPr>
          <a:xfrm>
            <a:off x="6303579" y="333906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/>
          </a:p>
        </p:txBody>
      </p:sp>
      <p:sp>
        <p:nvSpPr>
          <p:cNvPr id="17" name="TextBox 16"/>
          <p:cNvSpPr txBox="1"/>
          <p:nvPr/>
        </p:nvSpPr>
        <p:spPr>
          <a:xfrm>
            <a:off x="7293804" y="3381328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많은 감시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99106" y="4715708"/>
            <a:ext cx="3345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/>
              <a:t>범죄 두려움 </a:t>
            </a:r>
            <a:r>
              <a:rPr lang="ko-KR" altLang="en-US" sz="3200" b="1" dirty="0">
                <a:solidFill>
                  <a:srgbClr val="C00000"/>
                </a:solidFill>
              </a:rPr>
              <a:t>감소</a:t>
            </a:r>
          </a:p>
        </p:txBody>
      </p:sp>
    </p:spTree>
    <p:extLst>
      <p:ext uri="{BB962C8B-B14F-4D97-AF65-F5344CB8AC3E}">
        <p14:creationId xmlns:p14="http://schemas.microsoft.com/office/powerpoint/2010/main" val="360892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 animBg="1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09410" y="555248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68" y="1916832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(2) </a:t>
            </a:r>
            <a:r>
              <a:rPr lang="ko-KR" altLang="en-US" sz="2400" b="1" dirty="0" err="1"/>
              <a:t>감시성</a:t>
            </a:r>
            <a:endParaRPr lang="ko-KR" alt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83568" y="2474433"/>
            <a:ext cx="1980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피셔와 </a:t>
            </a:r>
            <a:r>
              <a:rPr lang="ko-KR" altLang="en-US" sz="2000" b="1" dirty="0" err="1"/>
              <a:t>네이사</a:t>
            </a:r>
            <a:endParaRPr lang="en-US" altLang="ko-KR" sz="2000" b="1" dirty="0"/>
          </a:p>
          <a:p>
            <a:r>
              <a:rPr lang="en-US" altLang="ko-KR" sz="1600" b="1" dirty="0"/>
              <a:t>(Fisher and </a:t>
            </a:r>
            <a:r>
              <a:rPr lang="en-US" altLang="ko-KR" sz="1600" b="1" dirty="0" err="1"/>
              <a:t>Nasar</a:t>
            </a:r>
            <a:r>
              <a:rPr lang="en-US" altLang="ko-KR" sz="1600" b="1" dirty="0"/>
              <a:t>)</a:t>
            </a:r>
            <a:endParaRPr lang="ko-KR" altLang="en-US" sz="16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24581" y="342637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조망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4581" y="424933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은폐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581" y="50200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도주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23954" y="3422630"/>
            <a:ext cx="3733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개인이 어떤 지역을 볼 수 있는 능력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96549" y="4270404"/>
            <a:ext cx="6431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가해자가 피해자로 </a:t>
            </a:r>
            <a:r>
              <a:rPr lang="ko-KR" altLang="en-US" dirty="0" err="1"/>
              <a:t>부터</a:t>
            </a:r>
            <a:r>
              <a:rPr lang="ko-KR" altLang="en-US" dirty="0"/>
              <a:t> 숨을 수 있는 </a:t>
            </a:r>
            <a:r>
              <a:rPr lang="ko-KR" altLang="en-US" dirty="0" err="1"/>
              <a:t>은폐처의</a:t>
            </a:r>
            <a:r>
              <a:rPr lang="en-US" altLang="ko-KR" dirty="0"/>
              <a:t> </a:t>
            </a:r>
            <a:r>
              <a:rPr lang="ko-KR" altLang="en-US" dirty="0"/>
              <a:t>존재 또는 부재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96546" y="5076411"/>
            <a:ext cx="5171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가해자와 피해자가</a:t>
            </a:r>
            <a:endParaRPr lang="en-US" altLang="ko-KR" dirty="0"/>
          </a:p>
          <a:p>
            <a:r>
              <a:rPr lang="ko-KR" altLang="en-US" dirty="0"/>
              <a:t>범죄의 전후에서 어떤 지역을 벗어날 수 있는 정도</a:t>
            </a:r>
          </a:p>
        </p:txBody>
      </p:sp>
      <p:sp>
        <p:nvSpPr>
          <p:cNvPr id="21" name="왼쪽 중괄호 20"/>
          <p:cNvSpPr/>
          <p:nvPr/>
        </p:nvSpPr>
        <p:spPr>
          <a:xfrm>
            <a:off x="827238" y="3570653"/>
            <a:ext cx="293639" cy="1896340"/>
          </a:xfrm>
          <a:prstGeom prst="leftBrac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100836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1916832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(2) </a:t>
            </a:r>
            <a:r>
              <a:rPr lang="ko-KR" altLang="en-US" sz="2400" b="1" dirty="0" err="1"/>
              <a:t>감시성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03566" y="2462270"/>
            <a:ext cx="2739853" cy="1615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200" b="1" dirty="0" err="1"/>
              <a:t>은폐처가</a:t>
            </a:r>
            <a:r>
              <a:rPr lang="ko-KR" altLang="en-US" sz="2200" b="1" dirty="0"/>
              <a:t> 많은 지역</a:t>
            </a:r>
            <a:r>
              <a:rPr lang="en-US" altLang="ko-KR" sz="22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2200" b="1" dirty="0"/>
              <a:t>조망이 제한된 지역</a:t>
            </a:r>
            <a:r>
              <a:rPr lang="en-US" altLang="ko-KR" sz="2200" b="1" dirty="0"/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2200" b="1" dirty="0"/>
              <a:t>도주가 </a:t>
            </a:r>
            <a:r>
              <a:rPr lang="ko-KR" altLang="en-US" sz="2200" b="1" dirty="0" err="1"/>
              <a:t>어려운지역</a:t>
            </a:r>
            <a:endParaRPr lang="ko-KR" altLang="en-US" sz="2200" b="1" dirty="0"/>
          </a:p>
        </p:txBody>
      </p:sp>
      <p:sp>
        <p:nvSpPr>
          <p:cNvPr id="13" name="오른쪽 화살표 12"/>
          <p:cNvSpPr/>
          <p:nvPr/>
        </p:nvSpPr>
        <p:spPr>
          <a:xfrm>
            <a:off x="3991128" y="2990658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4" name="TextBox 13"/>
          <p:cNvSpPr txBox="1"/>
          <p:nvPr/>
        </p:nvSpPr>
        <p:spPr>
          <a:xfrm>
            <a:off x="5076056" y="2400846"/>
            <a:ext cx="275588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2400" b="1" dirty="0"/>
              <a:t>큰 공포</a:t>
            </a:r>
            <a:endParaRPr lang="en-US" altLang="ko-KR" sz="2400" b="1" dirty="0"/>
          </a:p>
          <a:p>
            <a:pPr>
              <a:lnSpc>
                <a:spcPct val="200000"/>
              </a:lnSpc>
            </a:pPr>
            <a:r>
              <a:rPr lang="ko-KR" altLang="en-US" sz="2400" b="1" dirty="0" err="1"/>
              <a:t>범죄피해가</a:t>
            </a:r>
            <a:r>
              <a:rPr lang="ko-KR" altLang="en-US" sz="2400" b="1" dirty="0"/>
              <a:t> 많아짐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92771" y="4366942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예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978802" y="4340819"/>
            <a:ext cx="18133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경호원의 이용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8802" y="4897678"/>
            <a:ext cx="3185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공공주택에서 관리인 고용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02915" y="5461582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/>
              <a:t>민간경비원</a:t>
            </a:r>
            <a:endParaRPr lang="ko-KR" altLang="en-US" sz="2000" dirty="0"/>
          </a:p>
        </p:txBody>
      </p:sp>
      <p:sp>
        <p:nvSpPr>
          <p:cNvPr id="19" name="직사각형 18"/>
          <p:cNvSpPr/>
          <p:nvPr/>
        </p:nvSpPr>
        <p:spPr>
          <a:xfrm>
            <a:off x="2363809" y="4251752"/>
            <a:ext cx="3922703" cy="17860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20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392828" y="620688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1916832"/>
            <a:ext cx="426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(3) </a:t>
            </a:r>
            <a:r>
              <a:rPr lang="ko-KR" altLang="en-US" sz="2400" b="1" dirty="0"/>
              <a:t>폐쇄회로 텔레비전</a:t>
            </a:r>
            <a:r>
              <a:rPr lang="en-US" altLang="ko-KR" sz="2400" b="1" dirty="0"/>
              <a:t>(CCTV)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942850" y="1921308"/>
            <a:ext cx="3493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u="sng" dirty="0"/>
              <a:t>최근 많은 관심과 연구의 대상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301" y="2550114"/>
            <a:ext cx="1972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/>
              <a:t>브라운</a:t>
            </a:r>
            <a:r>
              <a:rPr lang="en-US" altLang="ko-KR" sz="1600" b="1" dirty="0"/>
              <a:t>, </a:t>
            </a:r>
            <a:r>
              <a:rPr lang="ko-KR" altLang="en-US" sz="1600" b="1" dirty="0" err="1"/>
              <a:t>디톤과</a:t>
            </a:r>
            <a:r>
              <a:rPr lang="ko-KR" altLang="en-US" sz="1600" b="1" dirty="0"/>
              <a:t> 쇼트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6622" y="2946629"/>
            <a:ext cx="3594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침입절도</a:t>
            </a:r>
            <a:r>
              <a:rPr lang="ko-KR" altLang="en-US" dirty="0"/>
              <a:t> </a:t>
            </a:r>
            <a:r>
              <a:rPr lang="ko-KR" altLang="en-US" b="1" dirty="0">
                <a:solidFill>
                  <a:srgbClr val="C00000"/>
                </a:solidFill>
              </a:rPr>
              <a:t>감소</a:t>
            </a:r>
            <a:endParaRPr lang="en-US" altLang="ko-KR" b="1" dirty="0">
              <a:solidFill>
                <a:srgbClr val="C00000"/>
              </a:solidFill>
            </a:endParaRPr>
          </a:p>
          <a:p>
            <a:endParaRPr lang="en-US" altLang="ko-KR" b="1" dirty="0">
              <a:solidFill>
                <a:srgbClr val="C00000"/>
              </a:solidFill>
            </a:endParaRPr>
          </a:p>
          <a:p>
            <a:r>
              <a:rPr lang="ko-KR" altLang="en-US" dirty="0"/>
              <a:t>절도</a:t>
            </a:r>
            <a:r>
              <a:rPr lang="en-US" altLang="ko-KR" dirty="0"/>
              <a:t>, </a:t>
            </a:r>
            <a:r>
              <a:rPr lang="ko-KR" altLang="en-US" dirty="0"/>
              <a:t>공공기물 파괴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그 밖의 다른 범죄는 그렇지 않음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3778" y="2618788"/>
            <a:ext cx="346639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/>
              <a:t>예</a:t>
            </a:r>
            <a:r>
              <a:rPr lang="en-US" altLang="ko-KR" b="1" dirty="0"/>
              <a:t>) </a:t>
            </a:r>
            <a:r>
              <a:rPr lang="ko-KR" altLang="en-US" b="1" dirty="0"/>
              <a:t>스코틀랜드 에어드리</a:t>
            </a:r>
            <a:r>
              <a:rPr lang="en-US" altLang="ko-KR" b="1" dirty="0"/>
              <a:t>(</a:t>
            </a:r>
            <a:r>
              <a:rPr lang="en-US" altLang="ko-KR" b="1" dirty="0" err="1"/>
              <a:t>Airdrie</a:t>
            </a:r>
            <a:r>
              <a:rPr lang="en-US" altLang="ko-KR" b="1" dirty="0"/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600" dirty="0"/>
              <a:t>범죄 유형 대부분 </a:t>
            </a:r>
            <a:r>
              <a:rPr lang="ko-KR" altLang="en-US" sz="1600" b="1" dirty="0">
                <a:solidFill>
                  <a:srgbClr val="C00000"/>
                </a:solidFill>
              </a:rPr>
              <a:t>감소</a:t>
            </a:r>
            <a:r>
              <a:rPr lang="ko-KR" altLang="en-US" sz="1600" dirty="0"/>
              <a:t>추세</a:t>
            </a: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ko-KR" altLang="en-US" sz="1600" dirty="0" err="1"/>
              <a:t>약물범죄와</a:t>
            </a:r>
            <a:r>
              <a:rPr lang="ko-KR" altLang="en-US" sz="1600" dirty="0"/>
              <a:t> 자동차 범죄는 다소 </a:t>
            </a:r>
            <a:r>
              <a:rPr lang="ko-KR" altLang="en-US" sz="1600" b="1" dirty="0">
                <a:solidFill>
                  <a:srgbClr val="002060"/>
                </a:solidFill>
              </a:rPr>
              <a:t>증가</a:t>
            </a:r>
          </a:p>
        </p:txBody>
      </p:sp>
      <p:sp>
        <p:nvSpPr>
          <p:cNvPr id="16" name="오른쪽 화살표 15"/>
          <p:cNvSpPr/>
          <p:nvPr/>
        </p:nvSpPr>
        <p:spPr>
          <a:xfrm>
            <a:off x="494089" y="4616114"/>
            <a:ext cx="652420" cy="1309356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7" name="TextBox 16"/>
          <p:cNvSpPr txBox="1"/>
          <p:nvPr/>
        </p:nvSpPr>
        <p:spPr>
          <a:xfrm>
            <a:off x="1194426" y="4331951"/>
            <a:ext cx="561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CCTV</a:t>
            </a:r>
            <a:r>
              <a:rPr lang="ko-KR" altLang="en-US" b="1" dirty="0"/>
              <a:t>를 설치함으로써 더 많은 범죄가 발각되었기 때문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94425" y="5071268"/>
            <a:ext cx="5560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두려움의 수준도 </a:t>
            </a:r>
            <a:r>
              <a:rPr lang="en-US" altLang="ko-KR" b="1" dirty="0"/>
              <a:t>CCTV</a:t>
            </a:r>
            <a:r>
              <a:rPr lang="ko-KR" altLang="en-US" b="1" dirty="0"/>
              <a:t>가 설치된 지역에서는 감소경향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94423" y="5810585"/>
            <a:ext cx="7150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CCTV </a:t>
            </a:r>
            <a:r>
              <a:rPr lang="ko-KR" altLang="en-US" b="1" dirty="0"/>
              <a:t>근처</a:t>
            </a:r>
            <a:r>
              <a:rPr lang="en-US" altLang="ko-KR" b="1" dirty="0"/>
              <a:t>/</a:t>
            </a:r>
            <a:r>
              <a:rPr lang="ko-KR" altLang="en-US" b="1" dirty="0"/>
              <a:t>주변 지역으로 범죄가 이동하는 </a:t>
            </a:r>
            <a:r>
              <a:rPr lang="ko-KR" altLang="en-US" b="1" dirty="0" err="1"/>
              <a:t>범죄전이의</a:t>
            </a:r>
            <a:r>
              <a:rPr lang="ko-KR" altLang="en-US" b="1" dirty="0"/>
              <a:t> 징후도 있었음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683568" y="2411976"/>
            <a:ext cx="7995498" cy="1778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cxnSp>
        <p:nvCxnSpPr>
          <p:cNvPr id="21" name="직선 연결선 20"/>
          <p:cNvCxnSpPr/>
          <p:nvPr/>
        </p:nvCxnSpPr>
        <p:spPr>
          <a:xfrm>
            <a:off x="4970586" y="2378497"/>
            <a:ext cx="0" cy="17787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52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/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5" name="직각 삼각형 4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6" name="직각 삼각형 5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이등변 삼각형 6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대각선 방향의 모서리가 둥근 사각형 7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3568" y="1916832"/>
            <a:ext cx="426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(3) </a:t>
            </a:r>
            <a:r>
              <a:rPr lang="ko-KR" altLang="en-US" sz="2400" b="1" dirty="0"/>
              <a:t>폐쇄회로 텔레비전</a:t>
            </a:r>
            <a:r>
              <a:rPr lang="en-US" altLang="ko-KR" sz="2400" b="1" dirty="0"/>
              <a:t>(CCTV)</a:t>
            </a:r>
            <a:endParaRPr lang="ko-KR" altLang="en-US" sz="2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69710" y="2612568"/>
            <a:ext cx="5104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u="sng" dirty="0"/>
              <a:t>CCTV</a:t>
            </a:r>
            <a:r>
              <a:rPr lang="ko-KR" altLang="en-US" sz="2000" u="sng" dirty="0"/>
              <a:t>가 </a:t>
            </a:r>
            <a:r>
              <a:rPr lang="ko-KR" altLang="en-US" sz="2000" u="sng" dirty="0" err="1"/>
              <a:t>상점절도</a:t>
            </a:r>
            <a:r>
              <a:rPr lang="en-US" altLang="ko-KR" sz="2000" u="sng" dirty="0"/>
              <a:t> </a:t>
            </a:r>
            <a:r>
              <a:rPr lang="ko-KR" altLang="en-US" sz="2000" u="sng" dirty="0"/>
              <a:t>예방에 중요한 억제 기제</a:t>
            </a: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213" y="3191193"/>
            <a:ext cx="1375700" cy="1375700"/>
          </a:xfrm>
          <a:prstGeom prst="rect">
            <a:avLst/>
          </a:prstGeom>
        </p:spPr>
      </p:pic>
      <p:sp>
        <p:nvSpPr>
          <p:cNvPr id="14" name="타원형 설명선 13"/>
          <p:cNvSpPr/>
          <p:nvPr/>
        </p:nvSpPr>
        <p:spPr>
          <a:xfrm>
            <a:off x="5470854" y="1029177"/>
            <a:ext cx="3390979" cy="1599301"/>
          </a:xfrm>
          <a:prstGeom prst="wedgeEllipseCallout">
            <a:avLst>
              <a:gd name="adj1" fmla="val -29805"/>
              <a:gd name="adj2" fmla="val 77748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CCTV</a:t>
            </a:r>
            <a:r>
              <a:rPr lang="ko-KR" altLang="en-US" dirty="0"/>
              <a:t>는 극복해야 할 장애물이지만 범죄의 </a:t>
            </a:r>
            <a:r>
              <a:rPr lang="ko-KR" altLang="en-US" dirty="0" err="1"/>
              <a:t>억제요인은</a:t>
            </a:r>
            <a:r>
              <a:rPr lang="ko-KR" altLang="en-US" dirty="0"/>
              <a:t> 아니다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23029" y="459571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재소자</a:t>
            </a:r>
          </a:p>
        </p:txBody>
      </p:sp>
      <p:sp>
        <p:nvSpPr>
          <p:cNvPr id="17" name="오른쪽 화살표 16"/>
          <p:cNvSpPr/>
          <p:nvPr/>
        </p:nvSpPr>
        <p:spPr>
          <a:xfrm>
            <a:off x="568369" y="4924271"/>
            <a:ext cx="978408" cy="48463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8" name="TextBox 17"/>
          <p:cNvSpPr txBox="1"/>
          <p:nvPr/>
        </p:nvSpPr>
        <p:spPr>
          <a:xfrm>
            <a:off x="1718687" y="4924273"/>
            <a:ext cx="41553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CCTV</a:t>
            </a:r>
            <a:r>
              <a:rPr lang="ko-KR" altLang="en-US" sz="2000" b="1" dirty="0"/>
              <a:t>는 </a:t>
            </a:r>
            <a:r>
              <a:rPr lang="ko-KR" altLang="en-US" sz="2000" b="1" dirty="0" err="1"/>
              <a:t>범죄감소의</a:t>
            </a:r>
            <a:r>
              <a:rPr lang="ko-KR" altLang="en-US" sz="2000" b="1" dirty="0"/>
              <a:t> 가능성이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18690" y="5501390"/>
            <a:ext cx="6643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그러나 </a:t>
            </a:r>
            <a:r>
              <a:rPr lang="ko-KR" altLang="en-US" sz="2000" b="1" dirty="0" err="1"/>
              <a:t>모든범죄에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CCTV</a:t>
            </a:r>
            <a:r>
              <a:rPr lang="ko-KR" altLang="en-US" sz="2000" b="1" dirty="0"/>
              <a:t>가 보편적인 해결방안은 아니다</a:t>
            </a:r>
          </a:p>
        </p:txBody>
      </p:sp>
    </p:spTree>
    <p:extLst>
      <p:ext uri="{BB962C8B-B14F-4D97-AF65-F5344CB8AC3E}">
        <p14:creationId xmlns:p14="http://schemas.microsoft.com/office/powerpoint/2010/main" val="7905202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7" grpId="0" animBg="1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3264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(4) </a:t>
            </a:r>
            <a:r>
              <a:rPr lang="ko-KR" altLang="en-US" sz="2400" b="1" dirty="0" err="1"/>
              <a:t>제물표시</a:t>
            </a:r>
            <a:r>
              <a:rPr lang="ko-KR" altLang="en-US" sz="2400" b="1" dirty="0"/>
              <a:t> 프로그램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5025" y="2488312"/>
            <a:ext cx="7917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u="sng" dirty="0"/>
              <a:t>범죄자가 </a:t>
            </a:r>
            <a:r>
              <a:rPr lang="ko-KR" altLang="en-US" sz="2400" u="sng" dirty="0" err="1"/>
              <a:t>재물표시된</a:t>
            </a:r>
            <a:r>
              <a:rPr lang="ko-KR" altLang="en-US" sz="2400" u="sng" dirty="0"/>
              <a:t> 물건의 처분을 어렵게 만들려는 것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059" y="3240223"/>
            <a:ext cx="1994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예</a:t>
            </a:r>
            <a:r>
              <a:rPr lang="en-US" altLang="ko-KR" sz="2000" b="1" dirty="0"/>
              <a:t>) </a:t>
            </a:r>
            <a:r>
              <a:rPr lang="ko-KR" altLang="en-US" sz="2000" b="1" dirty="0"/>
              <a:t>자동차 절도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025" y="3854304"/>
            <a:ext cx="5833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특정지역에서 운전하지 않는 자동차에 </a:t>
            </a:r>
            <a:endParaRPr lang="en-US" altLang="ko-KR" sz="2400" dirty="0"/>
          </a:p>
          <a:p>
            <a:r>
              <a:rPr lang="ko-KR" altLang="en-US" sz="2400" dirty="0"/>
              <a:t>눈에 띄게 </a:t>
            </a:r>
            <a:r>
              <a:rPr lang="en-US" altLang="ko-KR" sz="2400" dirty="0"/>
              <a:t>ID</a:t>
            </a:r>
            <a:r>
              <a:rPr lang="ko-KR" altLang="en-US" sz="2400" dirty="0" err="1"/>
              <a:t>숫자표를</a:t>
            </a:r>
            <a:r>
              <a:rPr lang="ko-KR" altLang="en-US" sz="2400" dirty="0"/>
              <a:t> 붙여놓는 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5855" y="4913841"/>
            <a:ext cx="78951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경찰은 눈에 띄는 표식을 보고 </a:t>
            </a:r>
            <a:endParaRPr lang="en-US" altLang="ko-KR" sz="2400" dirty="0"/>
          </a:p>
          <a:p>
            <a:r>
              <a:rPr lang="ko-KR" altLang="en-US" sz="2400" dirty="0"/>
              <a:t>그 자동차는 도난당한 차인 것을 알고</a:t>
            </a:r>
            <a:r>
              <a:rPr lang="en-US" altLang="ko-KR" sz="2400" dirty="0"/>
              <a:t>, </a:t>
            </a:r>
            <a:r>
              <a:rPr lang="ko-KR" altLang="en-US" sz="2400" dirty="0"/>
              <a:t>정지시킬 수 있음</a:t>
            </a:r>
          </a:p>
        </p:txBody>
      </p:sp>
    </p:spTree>
    <p:extLst>
      <p:ext uri="{BB962C8B-B14F-4D97-AF65-F5344CB8AC3E}">
        <p14:creationId xmlns:p14="http://schemas.microsoft.com/office/powerpoint/2010/main" val="379621105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(5) </a:t>
            </a:r>
            <a:r>
              <a:rPr lang="ko-KR" altLang="en-US" sz="2400" b="1" dirty="0"/>
              <a:t>경보기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596" y="2630676"/>
            <a:ext cx="791274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200" dirty="0"/>
              <a:t>학교와 </a:t>
            </a:r>
            <a:r>
              <a:rPr lang="ko-KR" altLang="en-US" sz="2200" dirty="0" err="1"/>
              <a:t>상업빌딩에</a:t>
            </a:r>
            <a:r>
              <a:rPr lang="ko-KR" altLang="en-US" sz="2200" dirty="0"/>
              <a:t> 설치된 무음경보기는</a:t>
            </a:r>
            <a:r>
              <a:rPr lang="en-US" altLang="ko-KR" sz="2200" dirty="0"/>
              <a:t> </a:t>
            </a:r>
          </a:p>
          <a:p>
            <a:r>
              <a:rPr lang="en-US" altLang="ko-KR" sz="2200" dirty="0"/>
              <a:t>   </a:t>
            </a:r>
            <a:r>
              <a:rPr lang="ko-KR" altLang="en-US" sz="2200" dirty="0"/>
              <a:t>설치되지 않은 다른 빌딩과 비교할 때</a:t>
            </a:r>
            <a:endParaRPr lang="en-US" altLang="ko-KR" sz="2200" dirty="0"/>
          </a:p>
          <a:p>
            <a:r>
              <a:rPr lang="ko-KR" altLang="en-US" sz="2200" dirty="0"/>
              <a:t>   많은 검거를 가능하게 하였고</a:t>
            </a:r>
            <a:r>
              <a:rPr lang="en-US" altLang="ko-KR" sz="2200" dirty="0"/>
              <a:t>, </a:t>
            </a:r>
            <a:r>
              <a:rPr lang="ko-KR" altLang="en-US" sz="2200" dirty="0" err="1"/>
              <a:t>해결율을</a:t>
            </a:r>
            <a:r>
              <a:rPr lang="ko-KR" altLang="en-US" sz="2200" dirty="0"/>
              <a:t> 두배로 </a:t>
            </a:r>
            <a:r>
              <a:rPr lang="ko-KR" altLang="en-US" sz="2200" dirty="0">
                <a:solidFill>
                  <a:srgbClr val="002060"/>
                </a:solidFill>
              </a:rPr>
              <a:t>증가</a:t>
            </a:r>
            <a:r>
              <a:rPr lang="ko-KR" altLang="en-US" sz="2200" dirty="0"/>
              <a:t>시켰다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026" y="4222249"/>
            <a:ext cx="497924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200" dirty="0"/>
              <a:t>가구침입절도에 강한 </a:t>
            </a:r>
            <a:r>
              <a:rPr lang="ko-KR" altLang="en-US" sz="2200" dirty="0">
                <a:solidFill>
                  <a:srgbClr val="C00000"/>
                </a:solidFill>
              </a:rPr>
              <a:t>억제력</a:t>
            </a:r>
            <a:r>
              <a:rPr lang="ko-KR" altLang="en-US" sz="2200" dirty="0"/>
              <a:t>이 있음</a:t>
            </a:r>
          </a:p>
        </p:txBody>
      </p:sp>
    </p:spTree>
    <p:extLst>
      <p:ext uri="{BB962C8B-B14F-4D97-AF65-F5344CB8AC3E}">
        <p14:creationId xmlns:p14="http://schemas.microsoft.com/office/powerpoint/2010/main" val="16580272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16161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(5) </a:t>
            </a:r>
            <a:r>
              <a:rPr lang="ko-KR" altLang="en-US" sz="2400" b="1" dirty="0"/>
              <a:t>경보기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4624" y="298410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61" y="3131730"/>
            <a:ext cx="1576072" cy="1576072"/>
          </a:xfrm>
          <a:prstGeom prst="rect">
            <a:avLst/>
          </a:prstGeom>
        </p:spPr>
      </p:pic>
      <p:sp>
        <p:nvSpPr>
          <p:cNvPr id="12" name="타원형 설명선 11"/>
          <p:cNvSpPr/>
          <p:nvPr/>
        </p:nvSpPr>
        <p:spPr>
          <a:xfrm>
            <a:off x="2074035" y="2351532"/>
            <a:ext cx="6712807" cy="1149531"/>
          </a:xfrm>
          <a:prstGeom prst="wedgeEllipseCallout">
            <a:avLst>
              <a:gd name="adj1" fmla="val -45936"/>
              <a:gd name="adj2" fmla="val 96591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경보기의 존재가 목표물 선택에 있어서</a:t>
            </a:r>
            <a:endParaRPr lang="en-US" altLang="ko-KR" dirty="0"/>
          </a:p>
          <a:p>
            <a:pPr algn="ctr"/>
            <a:r>
              <a:rPr lang="ko-KR" altLang="en-US" dirty="0"/>
              <a:t>가장 중요한 고려사항</a:t>
            </a:r>
          </a:p>
        </p:txBody>
      </p:sp>
      <p:sp>
        <p:nvSpPr>
          <p:cNvPr id="13" name="오른쪽 화살표 12"/>
          <p:cNvSpPr/>
          <p:nvPr/>
        </p:nvSpPr>
        <p:spPr>
          <a:xfrm>
            <a:off x="1012527" y="5343694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990937" y="5385958"/>
            <a:ext cx="61991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범죄를 예방할 수 있는 잠재력을 가지고 </a:t>
            </a:r>
            <a:r>
              <a:rPr lang="ko-KR" altLang="en-US" sz="2000" b="1" dirty="0" err="1"/>
              <a:t>있는건</a:t>
            </a:r>
            <a:r>
              <a:rPr lang="ko-KR" altLang="en-US" sz="2000" b="1" dirty="0"/>
              <a:t> 분명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3644" y="467076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/>
              <a:t>침입절도범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712766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5905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(6) </a:t>
            </a:r>
            <a:r>
              <a:rPr lang="ko-KR" altLang="en-US" sz="2400" b="1" dirty="0" err="1"/>
              <a:t>잠금장치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문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그리고 관련 </a:t>
            </a:r>
            <a:r>
              <a:rPr lang="ko-KR" altLang="en-US" sz="2400" b="1" dirty="0" err="1"/>
              <a:t>접근요인들</a:t>
            </a:r>
            <a:endParaRPr lang="ko-KR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72287" y="262105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u="sng" dirty="0"/>
              <a:t>접근통제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19432" y="2621061"/>
            <a:ext cx="50385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/>
              <a:t>출입문을 보다 어렵게 만들 수 있음</a:t>
            </a:r>
            <a:endParaRPr lang="en-US" altLang="ko-KR" sz="2400" dirty="0"/>
          </a:p>
          <a:p>
            <a:r>
              <a:rPr lang="en-US" altLang="ko-KR" sz="2400" dirty="0">
                <a:solidFill>
                  <a:srgbClr val="FF0000"/>
                </a:solidFill>
              </a:rPr>
              <a:t>But</a:t>
            </a:r>
            <a:r>
              <a:rPr lang="en-US" altLang="ko-KR" sz="2400" dirty="0"/>
              <a:t>, </a:t>
            </a:r>
            <a:r>
              <a:rPr lang="ko-KR" altLang="en-US" sz="2400" u="sng" dirty="0"/>
              <a:t>범죄를 완전히 </a:t>
            </a:r>
            <a:r>
              <a:rPr lang="ko-KR" altLang="en-US" sz="2400" u="sng" dirty="0" err="1"/>
              <a:t>근절못함</a:t>
            </a:r>
            <a:endParaRPr lang="ko-KR" altLang="en-US" sz="2400" u="sng" dirty="0"/>
          </a:p>
        </p:txBody>
      </p:sp>
      <p:sp>
        <p:nvSpPr>
          <p:cNvPr id="12" name="TextBox 11"/>
          <p:cNvSpPr txBox="1"/>
          <p:nvPr/>
        </p:nvSpPr>
        <p:spPr>
          <a:xfrm>
            <a:off x="378499" y="4690582"/>
            <a:ext cx="8972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>
                <a:solidFill>
                  <a:schemeClr val="accent5"/>
                </a:solidFill>
              </a:rPr>
              <a:t>범죄자들은 어려워진 출입문을 침입하기 위한 방법을 강구함 </a:t>
            </a:r>
          </a:p>
        </p:txBody>
      </p:sp>
      <p:sp>
        <p:nvSpPr>
          <p:cNvPr id="13" name="아래쪽 화살표 12"/>
          <p:cNvSpPr/>
          <p:nvPr/>
        </p:nvSpPr>
        <p:spPr>
          <a:xfrm>
            <a:off x="3983495" y="3678654"/>
            <a:ext cx="64807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22434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59057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(6) </a:t>
            </a:r>
            <a:r>
              <a:rPr lang="ko-KR" altLang="en-US" sz="2400" b="1" dirty="0" err="1"/>
              <a:t>잠금장치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문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그리고 관련 </a:t>
            </a:r>
            <a:r>
              <a:rPr lang="ko-KR" altLang="en-US" sz="2400" b="1" dirty="0" err="1"/>
              <a:t>접근요인들</a:t>
            </a:r>
            <a:endParaRPr lang="ko-KR" alt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8596" y="2652448"/>
            <a:ext cx="36615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시애틀 법 및 사법정책입안사무소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597" y="3039322"/>
            <a:ext cx="8443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/>
              <a:t>출입을 어렵게 하는 다양한 방법이 어떤 효과가 있는지 연구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3567" y="3801936"/>
            <a:ext cx="2053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000" dirty="0"/>
              <a:t>견고한 출입문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69" y="4146113"/>
            <a:ext cx="1386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0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보조열쇠</a:t>
            </a:r>
            <a:endParaRPr lang="ko-KR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83571" y="4872685"/>
            <a:ext cx="5413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000" dirty="0"/>
              <a:t>창문 침입을 힘들게 하기 위해 낮은 담 설치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3567" y="4528508"/>
            <a:ext cx="35157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000" dirty="0"/>
              <a:t>미닫이 유리문에 빗장 설치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683569" y="3671114"/>
            <a:ext cx="5413663" cy="171123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오른쪽 화살표 16"/>
          <p:cNvSpPr/>
          <p:nvPr/>
        </p:nvSpPr>
        <p:spPr>
          <a:xfrm>
            <a:off x="950989" y="5527249"/>
            <a:ext cx="638344" cy="70763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731492" y="5628831"/>
            <a:ext cx="44326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dirty="0" err="1"/>
              <a:t>침입절도</a:t>
            </a:r>
            <a:r>
              <a:rPr lang="ko-KR" altLang="en-US" sz="2200" b="1" dirty="0"/>
              <a:t> 수준이 유의미하게 감소</a:t>
            </a:r>
          </a:p>
        </p:txBody>
      </p:sp>
    </p:spTree>
    <p:extLst>
      <p:ext uri="{BB962C8B-B14F-4D97-AF65-F5344CB8AC3E}">
        <p14:creationId xmlns:p14="http://schemas.microsoft.com/office/powerpoint/2010/main" val="36888707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3568" y="1916832"/>
            <a:ext cx="295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(7) </a:t>
            </a:r>
            <a:r>
              <a:rPr lang="ko-KR" altLang="en-US" sz="2400" b="1" dirty="0" err="1"/>
              <a:t>가로설계와</a:t>
            </a:r>
            <a:r>
              <a:rPr lang="ko-KR" altLang="en-US" sz="2400" b="1" dirty="0"/>
              <a:t> 교통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07026" y="3101078"/>
            <a:ext cx="13131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/>
              <a:t>막다른길</a:t>
            </a:r>
            <a:endParaRPr lang="ko-KR" altLang="en-US" sz="2200" dirty="0"/>
          </a:p>
        </p:txBody>
      </p:sp>
      <p:sp>
        <p:nvSpPr>
          <p:cNvPr id="11" name="TextBox 10"/>
          <p:cNvSpPr txBox="1"/>
          <p:nvPr/>
        </p:nvSpPr>
        <p:spPr>
          <a:xfrm>
            <a:off x="1403527" y="3446348"/>
            <a:ext cx="169469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/>
              <a:t>가로의 폐쇄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7832" y="4241782"/>
            <a:ext cx="19768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/>
              <a:t>사적인 분위기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4897" y="3830174"/>
            <a:ext cx="15953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dirty="0"/>
              <a:t>일방통행로</a:t>
            </a: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358408" y="3035574"/>
            <a:ext cx="1939168" cy="17069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3690050" y="3307498"/>
            <a:ext cx="512427" cy="10453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4202480" y="3215512"/>
            <a:ext cx="3063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이방인의 </a:t>
            </a:r>
            <a:r>
              <a:rPr lang="ko-KR" altLang="en-US" sz="2400" b="1" dirty="0" err="1"/>
              <a:t>가로이용</a:t>
            </a:r>
            <a:r>
              <a:rPr lang="ko-KR" altLang="en-US" sz="2400" b="1" dirty="0"/>
              <a:t>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15543" y="3924420"/>
            <a:ext cx="4204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합법적 이용자의 존재를 부각</a:t>
            </a:r>
          </a:p>
        </p:txBody>
      </p:sp>
    </p:spTree>
    <p:extLst>
      <p:ext uri="{BB962C8B-B14F-4D97-AF65-F5344CB8AC3E}">
        <p14:creationId xmlns:p14="http://schemas.microsoft.com/office/powerpoint/2010/main" val="398105956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6" name="직각 삼각형 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7" name="직각 삼각형 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8" name="이등변 삼각형 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9" name="대각선 방향의 모서리가 둥근 사각형 8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2854" y="1289096"/>
            <a:ext cx="2704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1) </a:t>
            </a:r>
            <a:r>
              <a:rPr lang="ko-KR" altLang="en-US" dirty="0"/>
              <a:t>개별적 요인들의 효과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1916832"/>
            <a:ext cx="2956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/>
              <a:t>(7) </a:t>
            </a:r>
            <a:r>
              <a:rPr lang="ko-KR" altLang="en-US" sz="2400" b="1" dirty="0" err="1"/>
              <a:t>가로설계와</a:t>
            </a:r>
            <a:r>
              <a:rPr lang="ko-KR" altLang="en-US" sz="2400" b="1" dirty="0"/>
              <a:t> 교통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438" y="3006230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사적인 가로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5991" y="3006230"/>
            <a:ext cx="594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범죄가 적고 범죄에 대한 두려움이 적다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44159" y="3464999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주민끼리 많은 상호작용이 있다</a:t>
            </a:r>
          </a:p>
        </p:txBody>
      </p:sp>
      <p:sp>
        <p:nvSpPr>
          <p:cNvPr id="13" name="오른쪽 화살표 12"/>
          <p:cNvSpPr/>
          <p:nvPr/>
        </p:nvSpPr>
        <p:spPr>
          <a:xfrm>
            <a:off x="539552" y="4359554"/>
            <a:ext cx="978408" cy="15136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629716" y="4287792"/>
            <a:ext cx="5118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보행자와 자동차가 쉽게 </a:t>
            </a:r>
            <a:r>
              <a:rPr lang="ko-KR" altLang="en-US" sz="2000" b="1" dirty="0" err="1"/>
              <a:t>접근가능한</a:t>
            </a:r>
            <a:r>
              <a:rPr lang="ko-KR" altLang="en-US" sz="2000" b="1" dirty="0"/>
              <a:t> 가로 </a:t>
            </a:r>
            <a:endParaRPr lang="en-US" altLang="ko-KR" sz="2000" b="1" dirty="0"/>
          </a:p>
          <a:p>
            <a:r>
              <a:rPr lang="en-US" altLang="ko-KR" sz="2400" b="1" dirty="0"/>
              <a:t>: </a:t>
            </a:r>
            <a:r>
              <a:rPr lang="ko-KR" altLang="en-US" sz="2400" b="1" dirty="0">
                <a:solidFill>
                  <a:srgbClr val="C00000"/>
                </a:solidFill>
              </a:rPr>
              <a:t>높은 </a:t>
            </a:r>
            <a:r>
              <a:rPr lang="ko-KR" altLang="en-US" sz="2400" b="1" dirty="0" err="1">
                <a:solidFill>
                  <a:srgbClr val="C00000"/>
                </a:solidFill>
              </a:rPr>
              <a:t>범죄율과</a:t>
            </a:r>
            <a:r>
              <a:rPr lang="ko-KR" altLang="en-US" sz="2400" b="1" dirty="0">
                <a:solidFill>
                  <a:srgbClr val="C00000"/>
                </a:solidFill>
              </a:rPr>
              <a:t> 범죄에 대한 두려움</a:t>
            </a:r>
            <a:endParaRPr lang="ko-KR" altLang="en-US" sz="2000" b="1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20536" y="5189798"/>
            <a:ext cx="69365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가로의 폐쇄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막다른길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내 것이란 감정이 드는 가로의 건설</a:t>
            </a:r>
            <a:endParaRPr lang="en-US" altLang="ko-KR" sz="2000" b="1" dirty="0"/>
          </a:p>
          <a:p>
            <a:r>
              <a:rPr lang="ko-KR" altLang="en-US" sz="2000" b="1" dirty="0"/>
              <a:t> </a:t>
            </a:r>
            <a:r>
              <a:rPr lang="en-US" altLang="ko-KR" sz="2000" b="1" dirty="0"/>
              <a:t>: </a:t>
            </a:r>
            <a:r>
              <a:rPr lang="ko-KR" altLang="en-US" sz="2400" b="1" dirty="0">
                <a:solidFill>
                  <a:srgbClr val="002060"/>
                </a:solidFill>
              </a:rPr>
              <a:t>범죄예방에 효과적</a:t>
            </a:r>
            <a:endParaRPr lang="en-US" altLang="ko-K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572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2) </a:t>
            </a:r>
            <a:r>
              <a:rPr lang="ko-KR" altLang="en-US" dirty="0" err="1"/>
              <a:t>이웃지역의</a:t>
            </a:r>
            <a:r>
              <a:rPr lang="ko-KR" altLang="en-US" dirty="0"/>
              <a:t> 물리적 설계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086" y="1935424"/>
            <a:ext cx="1832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물리적 설계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0639" y="1935424"/>
            <a:ext cx="2012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 err="1"/>
              <a:t>접근가능성</a:t>
            </a:r>
            <a:endParaRPr lang="ko-KR" alt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513579" y="2471977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 err="1"/>
              <a:t>건물크기</a:t>
            </a:r>
            <a:endParaRPr lang="ko-KR" alt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2510485" y="2969914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 err="1"/>
              <a:t>건물높이</a:t>
            </a:r>
            <a:endParaRPr lang="ko-KR" altLang="en-US" sz="2400" dirty="0"/>
          </a:p>
        </p:txBody>
      </p:sp>
      <p:sp>
        <p:nvSpPr>
          <p:cNvPr id="14" name="오른쪽 화살표 13"/>
          <p:cNvSpPr/>
          <p:nvPr/>
        </p:nvSpPr>
        <p:spPr>
          <a:xfrm>
            <a:off x="686540" y="4635699"/>
            <a:ext cx="621218" cy="4269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1454668" y="4509320"/>
            <a:ext cx="57631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사회적 특성이 물리적 설계보다</a:t>
            </a:r>
            <a:endParaRPr lang="en-US" altLang="ko-KR" sz="2400" b="1" dirty="0"/>
          </a:p>
          <a:p>
            <a:r>
              <a:rPr lang="ko-KR" altLang="en-US" sz="2400" b="1" dirty="0"/>
              <a:t>범죄와 범죄의 두려움에 더 중요한 요인</a:t>
            </a:r>
          </a:p>
        </p:txBody>
      </p:sp>
    </p:spTree>
    <p:extLst>
      <p:ext uri="{BB962C8B-B14F-4D97-AF65-F5344CB8AC3E}">
        <p14:creationId xmlns:p14="http://schemas.microsoft.com/office/powerpoint/2010/main" val="74250116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2) </a:t>
            </a:r>
            <a:r>
              <a:rPr lang="ko-KR" altLang="en-US" dirty="0" err="1"/>
              <a:t>이웃지역의</a:t>
            </a:r>
            <a:r>
              <a:rPr lang="ko-KR" altLang="en-US" dirty="0"/>
              <a:t> 물리적 설계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516" y="1914443"/>
            <a:ext cx="4512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 err="1"/>
              <a:t>환경설계에</a:t>
            </a:r>
            <a:r>
              <a:rPr lang="ko-KR" altLang="en-US" sz="2400" b="1" u="sng" dirty="0"/>
              <a:t> 대한 대대적인 평가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516" y="2425997"/>
            <a:ext cx="4983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코네티컷</a:t>
            </a:r>
            <a:r>
              <a:rPr lang="en-US" altLang="ko-KR" dirty="0"/>
              <a:t>(Connecticut)</a:t>
            </a:r>
            <a:r>
              <a:rPr lang="ko-KR" altLang="en-US" dirty="0"/>
              <a:t>주의 하트포드</a:t>
            </a:r>
            <a:r>
              <a:rPr lang="en-US" altLang="ko-KR" dirty="0"/>
              <a:t>(Hartford)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1130" y="2883147"/>
            <a:ext cx="3531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많은 범죄예방프로그램 시행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5978" y="3376370"/>
            <a:ext cx="12394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- </a:t>
            </a:r>
            <a:r>
              <a:rPr lang="ko-KR" altLang="en-US" sz="2000" b="1" dirty="0"/>
              <a:t>첫 평가</a:t>
            </a:r>
            <a:endParaRPr lang="en-US" altLang="ko-KR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77186" y="3356992"/>
            <a:ext cx="53062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/>
              <a:t>침입절도와</a:t>
            </a:r>
            <a:r>
              <a:rPr lang="ko-KR" altLang="en-US" sz="2000" dirty="0"/>
              <a:t> 강도</a:t>
            </a:r>
            <a:r>
              <a:rPr lang="en-US" altLang="ko-KR" sz="2000" dirty="0"/>
              <a:t>, </a:t>
            </a:r>
            <a:r>
              <a:rPr lang="ko-KR" altLang="en-US" sz="2000" dirty="0"/>
              <a:t>잠재적인 피해의 두려움이 </a:t>
            </a:r>
            <a:endParaRPr lang="en-US" altLang="ko-KR" sz="2000" dirty="0"/>
          </a:p>
          <a:p>
            <a:r>
              <a:rPr lang="ko-KR" altLang="en-US" sz="2000" dirty="0" err="1"/>
              <a:t>이웃지역에</a:t>
            </a:r>
            <a:r>
              <a:rPr lang="ko-KR" altLang="en-US" sz="2000" dirty="0"/>
              <a:t> 비해 크게 감소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978" y="4251870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- 3</a:t>
            </a:r>
            <a:r>
              <a:rPr lang="ko-KR" altLang="en-US" b="1" dirty="0"/>
              <a:t>년간 연구</a:t>
            </a:r>
            <a:r>
              <a:rPr lang="en-US" altLang="ko-KR" b="1" dirty="0"/>
              <a:t> </a:t>
            </a:r>
            <a:r>
              <a:rPr lang="ko-KR" altLang="en-US" b="1" dirty="0"/>
              <a:t>뒤 평가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467" y="4645919"/>
            <a:ext cx="6168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자동차 통행의 감소</a:t>
            </a:r>
            <a:r>
              <a:rPr lang="en-US" altLang="ko-KR" dirty="0"/>
              <a:t>, </a:t>
            </a:r>
            <a:r>
              <a:rPr lang="ko-KR" altLang="en-US" dirty="0" err="1"/>
              <a:t>도보이용의</a:t>
            </a:r>
            <a:r>
              <a:rPr lang="ko-KR" altLang="en-US" dirty="0"/>
              <a:t> 증가</a:t>
            </a:r>
            <a:r>
              <a:rPr lang="en-US" altLang="ko-KR" dirty="0"/>
              <a:t>, </a:t>
            </a:r>
            <a:r>
              <a:rPr lang="ko-KR" altLang="en-US" dirty="0"/>
              <a:t>범죄의 두려움 감소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467" y="5134609"/>
            <a:ext cx="7738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>
                <a:solidFill>
                  <a:srgbClr val="FF0000"/>
                </a:solidFill>
              </a:rPr>
              <a:t>범죄분석의</a:t>
            </a:r>
            <a:r>
              <a:rPr lang="ko-KR" altLang="en-US" sz="2000" b="1" dirty="0">
                <a:solidFill>
                  <a:srgbClr val="FF0000"/>
                </a:solidFill>
              </a:rPr>
              <a:t> 결과는 </a:t>
            </a:r>
            <a:r>
              <a:rPr lang="ko-KR" altLang="en-US" sz="2000" b="1" dirty="0" err="1">
                <a:solidFill>
                  <a:srgbClr val="FF0000"/>
                </a:solidFill>
              </a:rPr>
              <a:t>침입절도와</a:t>
            </a:r>
            <a:r>
              <a:rPr lang="ko-KR" altLang="en-US" sz="2000" b="1" dirty="0">
                <a:solidFill>
                  <a:srgbClr val="FF0000"/>
                </a:solidFill>
              </a:rPr>
              <a:t> 강도 둘다 이전의 수준으로 돌아옴</a:t>
            </a:r>
          </a:p>
        </p:txBody>
      </p:sp>
      <p:sp>
        <p:nvSpPr>
          <p:cNvPr id="18" name="오른쪽 화살표 17"/>
          <p:cNvSpPr/>
          <p:nvPr/>
        </p:nvSpPr>
        <p:spPr>
          <a:xfrm>
            <a:off x="827749" y="5767473"/>
            <a:ext cx="775205" cy="5393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600249" y="5817362"/>
            <a:ext cx="4041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/>
              <a:t>범죄에 대한 효과는 단기간에 그친다</a:t>
            </a:r>
          </a:p>
        </p:txBody>
      </p:sp>
    </p:spTree>
    <p:extLst>
      <p:ext uri="{BB962C8B-B14F-4D97-AF65-F5344CB8AC3E}">
        <p14:creationId xmlns:p14="http://schemas.microsoft.com/office/powerpoint/2010/main" val="1557282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 animBg="1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2) </a:t>
            </a:r>
            <a:r>
              <a:rPr lang="ko-KR" altLang="en-US" dirty="0" err="1"/>
              <a:t>이웃지역의</a:t>
            </a:r>
            <a:r>
              <a:rPr lang="ko-KR" altLang="en-US" dirty="0"/>
              <a:t> 물리적 설계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957" y="1889257"/>
            <a:ext cx="31101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200" b="1" u="sng" dirty="0"/>
              <a:t>설계를 통한 보호</a:t>
            </a:r>
            <a:r>
              <a:rPr lang="en-US" altLang="ko-KR" sz="2200" b="1" u="sng" dirty="0"/>
              <a:t>(SBD)</a:t>
            </a:r>
            <a:endParaRPr lang="ko-KR" altLang="en-US" sz="2200" b="1" u="sng" dirty="0"/>
          </a:p>
        </p:txBody>
      </p:sp>
      <p:sp>
        <p:nvSpPr>
          <p:cNvPr id="11" name="오른쪽 화살표 10"/>
          <p:cNvSpPr/>
          <p:nvPr/>
        </p:nvSpPr>
        <p:spPr>
          <a:xfrm>
            <a:off x="521669" y="2666149"/>
            <a:ext cx="504056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050314" y="2491404"/>
            <a:ext cx="77380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/>
              <a:t>범죄와 무질서를 완화할 수 있는 방향으로 </a:t>
            </a:r>
            <a:endParaRPr lang="en-US" altLang="ko-KR" sz="2000" dirty="0"/>
          </a:p>
          <a:p>
            <a:r>
              <a:rPr lang="ko-KR" altLang="en-US" sz="2000" dirty="0"/>
              <a:t>신축건물의 건축과 기존건물의 재건축에 영향을 미치는 것이 목적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697" y="3664028"/>
            <a:ext cx="6505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- </a:t>
            </a:r>
            <a:r>
              <a:rPr lang="ko-KR" altLang="en-US" sz="2400" dirty="0"/>
              <a:t>가구범죄건수 </a:t>
            </a:r>
            <a:r>
              <a:rPr lang="en-US" altLang="ko-KR" sz="2400" dirty="0">
                <a:solidFill>
                  <a:srgbClr val="C00000"/>
                </a:solidFill>
              </a:rPr>
              <a:t>26% </a:t>
            </a:r>
            <a:r>
              <a:rPr lang="ko-KR" altLang="en-US" sz="2400" dirty="0">
                <a:solidFill>
                  <a:srgbClr val="C00000"/>
                </a:solidFill>
              </a:rPr>
              <a:t>감소</a:t>
            </a:r>
            <a:endParaRPr lang="en-US" altLang="ko-KR" sz="2400" dirty="0">
              <a:solidFill>
                <a:srgbClr val="C00000"/>
              </a:solidFill>
            </a:endParaRPr>
          </a:p>
          <a:p>
            <a:r>
              <a:rPr lang="en-US" altLang="ko-KR" sz="2400" dirty="0"/>
              <a:t>- </a:t>
            </a:r>
            <a:r>
              <a:rPr lang="ko-KR" altLang="en-US" sz="2400" dirty="0" err="1"/>
              <a:t>집주위서</a:t>
            </a:r>
            <a:r>
              <a:rPr lang="ko-KR" altLang="en-US" sz="2400" dirty="0"/>
              <a:t> 두려움을 느끼는 사람 반으로 </a:t>
            </a:r>
            <a:r>
              <a:rPr lang="ko-KR" altLang="en-US" sz="2400" dirty="0" err="1"/>
              <a:t>줄음</a:t>
            </a:r>
            <a:endParaRPr lang="en-US" altLang="ko-KR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97748" y="4855846"/>
            <a:ext cx="76097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/>
              <a:t>적절한 환경설계 지침을 따르는 지역에서 </a:t>
            </a:r>
            <a:r>
              <a:rPr lang="ko-KR" altLang="en-US" sz="2400" b="1" dirty="0" err="1"/>
              <a:t>범죄위험은</a:t>
            </a:r>
            <a:r>
              <a:rPr lang="ko-KR" altLang="en-US" sz="2400" b="1" dirty="0"/>
              <a:t> </a:t>
            </a:r>
            <a:endParaRPr lang="en-US" altLang="ko-KR" sz="2400" b="1" dirty="0"/>
          </a:p>
          <a:p>
            <a:r>
              <a:rPr lang="ko-KR" altLang="en-US" sz="2400" b="1" dirty="0"/>
              <a:t>전체적으로 그렇지 않은 지역에 비해 낮은 수준 </a:t>
            </a:r>
          </a:p>
        </p:txBody>
      </p:sp>
    </p:spTree>
    <p:extLst>
      <p:ext uri="{BB962C8B-B14F-4D97-AF65-F5344CB8AC3E}">
        <p14:creationId xmlns:p14="http://schemas.microsoft.com/office/powerpoint/2010/main" val="34291727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3" name="직각 삼각형 2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4" name="직각 삼각형 3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5" name="이등변 삼각형 4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6" name="대각선 방향의 모서리가 둥근 사각형 5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83568" y="827434"/>
            <a:ext cx="35189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3. </a:t>
            </a:r>
            <a:r>
              <a:rPr lang="ko-KR" altLang="en-US" sz="2400" dirty="0"/>
              <a:t>물리적 디자인의 영향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2854" y="1289096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3) </a:t>
            </a:r>
            <a:r>
              <a:rPr lang="ko-KR" altLang="en-US" dirty="0" err="1"/>
              <a:t>방어공간에</a:t>
            </a:r>
            <a:r>
              <a:rPr lang="ko-KR" altLang="en-US" dirty="0"/>
              <a:t> 대한 도전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616" y="193542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u="sng" dirty="0"/>
              <a:t>메리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44169" y="1981981"/>
            <a:ext cx="58945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/>
              <a:t>- </a:t>
            </a:r>
            <a:r>
              <a:rPr lang="ko-KR" altLang="en-US" sz="2000" dirty="0"/>
              <a:t>한 공공주택단지에서 </a:t>
            </a:r>
            <a:r>
              <a:rPr lang="en-US" altLang="ko-KR" sz="2000" dirty="0"/>
              <a:t>18</a:t>
            </a:r>
            <a:r>
              <a:rPr lang="ko-KR" altLang="en-US" sz="2000" dirty="0" err="1"/>
              <a:t>개월동안</a:t>
            </a:r>
            <a:r>
              <a:rPr lang="ko-KR" altLang="en-US" sz="2000" dirty="0"/>
              <a:t> 참여관찰 수행</a:t>
            </a:r>
          </a:p>
        </p:txBody>
      </p:sp>
      <p:sp>
        <p:nvSpPr>
          <p:cNvPr id="11" name="오른쪽 화살표 10"/>
          <p:cNvSpPr/>
          <p:nvPr/>
        </p:nvSpPr>
        <p:spPr>
          <a:xfrm>
            <a:off x="1115616" y="2625121"/>
            <a:ext cx="592871" cy="455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/>
          </a:p>
        </p:txBody>
      </p:sp>
      <p:sp>
        <p:nvSpPr>
          <p:cNvPr id="12" name="TextBox 11"/>
          <p:cNvSpPr txBox="1"/>
          <p:nvPr/>
        </p:nvSpPr>
        <p:spPr>
          <a:xfrm>
            <a:off x="1854464" y="2576043"/>
            <a:ext cx="4870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/>
              <a:t>단지 외관상의 방어능력이 </a:t>
            </a:r>
            <a:r>
              <a:rPr lang="ko-KR" altLang="en-US" sz="2000" b="1" dirty="0" err="1"/>
              <a:t>좋다하더라도</a:t>
            </a:r>
            <a:r>
              <a:rPr lang="en-US" altLang="ko-KR" sz="2000" b="1" dirty="0"/>
              <a:t>,</a:t>
            </a:r>
          </a:p>
          <a:p>
            <a:r>
              <a:rPr lang="ko-KR" altLang="en-US" sz="2000" b="1" dirty="0"/>
              <a:t>물리적 특성들에 의문을 제기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4744" y="3557246"/>
            <a:ext cx="6851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물리적 설계가 기대한 주민들간의 왕래 증가 </a:t>
            </a:r>
            <a:r>
              <a:rPr lang="en-US" altLang="ko-KR" sz="2400" dirty="0"/>
              <a:t>X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616" y="4061170"/>
            <a:ext cx="6141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•</a:t>
            </a:r>
            <a:r>
              <a:rPr lang="ko-KR" altLang="en-US" sz="2400" dirty="0"/>
              <a:t>이방인과 합법적 이용자를 구분하지 못함</a:t>
            </a:r>
            <a:endParaRPr lang="en-US" altLang="ko-KR" sz="2400" dirty="0"/>
          </a:p>
        </p:txBody>
      </p:sp>
      <p:sp>
        <p:nvSpPr>
          <p:cNvPr id="16" name="오른쪽 화살표 15"/>
          <p:cNvSpPr/>
          <p:nvPr/>
        </p:nvSpPr>
        <p:spPr>
          <a:xfrm>
            <a:off x="718739" y="5227636"/>
            <a:ext cx="592871" cy="4558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b="1"/>
          </a:p>
        </p:txBody>
      </p:sp>
      <p:sp>
        <p:nvSpPr>
          <p:cNvPr id="17" name="TextBox 16"/>
          <p:cNvSpPr txBox="1"/>
          <p:nvPr/>
        </p:nvSpPr>
        <p:spPr>
          <a:xfrm>
            <a:off x="1346364" y="5063318"/>
            <a:ext cx="75087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/>
              <a:t>“</a:t>
            </a:r>
            <a:r>
              <a:rPr lang="ko-KR" altLang="en-US" b="1" dirty="0"/>
              <a:t>좋은 </a:t>
            </a:r>
            <a:r>
              <a:rPr lang="ko-KR" altLang="en-US" b="1" dirty="0" err="1"/>
              <a:t>방어공간</a:t>
            </a:r>
            <a:r>
              <a:rPr lang="ko-KR" altLang="en-US" b="1" dirty="0"/>
              <a:t> 설계라고 해서 그 공간이 안전해 보일 것 </a:t>
            </a:r>
            <a:r>
              <a:rPr lang="en-US" altLang="ko-KR" b="1" dirty="0"/>
              <a:t> </a:t>
            </a:r>
            <a:r>
              <a:rPr lang="ko-KR" altLang="en-US" b="1" dirty="0"/>
              <a:t>이라는 것을 </a:t>
            </a:r>
            <a:endParaRPr lang="en-US" altLang="ko-KR" b="1" dirty="0"/>
          </a:p>
          <a:p>
            <a:r>
              <a:rPr lang="ko-KR" altLang="en-US" b="1" dirty="0"/>
              <a:t>보장해 주지 않으며</a:t>
            </a:r>
            <a:r>
              <a:rPr lang="en-US" altLang="ko-KR" b="1" dirty="0"/>
              <a:t>, </a:t>
            </a:r>
            <a:r>
              <a:rPr lang="ko-KR" altLang="en-US" b="1" dirty="0"/>
              <a:t>주민들이 효과적으로 방어 할 수 있는 </a:t>
            </a:r>
            <a:endParaRPr lang="en-US" altLang="ko-KR" b="1" dirty="0"/>
          </a:p>
          <a:p>
            <a:r>
              <a:rPr lang="ko-KR" altLang="en-US" b="1" dirty="0"/>
              <a:t>어떤 영역의 한 부분이 되는 것도 보장해 주지 않는다</a:t>
            </a:r>
            <a:r>
              <a:rPr lang="en-US" altLang="ko-KR" b="1" dirty="0"/>
              <a:t>.”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289023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6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7" name="제목 1"/>
          <p:cNvSpPr>
            <a:spLocks noGrp="1"/>
          </p:cNvSpPr>
          <p:nvPr/>
        </p:nvSpPr>
        <p:spPr>
          <a:xfrm>
            <a:off x="2330039" y="1904303"/>
            <a:ext cx="4630057" cy="346891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 algn="ctr" defTabSz="871876" rtl="0" eaLnBrk="1" latinLnBrk="1" hangingPunct="1">
              <a:spcBef>
                <a:spcPct val="0"/>
              </a:spcBef>
              <a:buNone/>
              <a:defRPr lang="ko-KR" altLang="en-US"/>
            </a:pP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4</a:t>
            </a:r>
            <a: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. </a:t>
            </a:r>
            <a:r>
              <a:rPr kumimoji="0" lang="ko-KR" altLang="en-US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물품 설계</a:t>
            </a:r>
            <a:b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</a:br>
            <a: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(Product </a:t>
            </a:r>
            <a:b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</a:br>
            <a:r>
              <a:rPr kumimoji="0" lang="en-US" altLang="ko-KR" sz="4400" b="1" i="0" u="none" strike="noStrike" kern="1200" cap="none" normalizeH="0">
                <a:solidFill>
                  <a:schemeClr val="tx1"/>
                </a:solidFill>
                <a:latin typeface="HY견고딕"/>
                <a:ea typeface="HY견고딕"/>
              </a:rPr>
              <a:t>design)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부제목 2"/>
          <p:cNvSpPr>
            <a:spLocks noGrp="1"/>
          </p:cNvSpPr>
          <p:nvPr/>
        </p:nvSpPr>
        <p:spPr>
          <a:xfrm>
            <a:off x="432048" y="908720"/>
            <a:ext cx="8400256" cy="5616624"/>
          </a:xfrm>
          <a:prstGeom prst="rect">
            <a:avLst/>
          </a:prstGeom>
        </p:spPr>
        <p:txBody>
          <a:bodyPr vert="horz" lIns="91440" tIns="45720" rIns="91440" bIns="45720">
            <a:normAutofit fontScale="70000" lnSpcReduction="20000"/>
          </a:bodyPr>
          <a:lstStyle/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클라크와 뉴먼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(Clarke and Newman, 2005)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-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범행대상이 되는건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일상적 물품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 </a:t>
            </a: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 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물품의 설계를 변경함으로써 범행대상이 될 가능성을 낮추는 것이 가능하다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.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취약 물품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(Hot products) –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절도범들이 가장 훔치고 싶어하는 대상</a:t>
            </a: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- 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CRAVED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숨길 수 있는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C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oncealable)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                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제거할 수 있는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R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emovable)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                     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이용할 수 있는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A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vailable)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                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가치있는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V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aluable)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                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처분할 수 있는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(</a:t>
            </a:r>
            <a:r>
              <a:rPr kumimoji="0" lang="en-US" altLang="ko-KR" sz="3200" b="1" i="0" u="none" strike="noStrike" kern="1200" cap="none" normalizeH="0">
                <a:solidFill>
                  <a:srgbClr val="0070C0"/>
                </a:solidFill>
                <a:cs typeface="맑은 고딕"/>
              </a:rPr>
              <a:t>D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isposable)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# MP3, PDA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등과 같은 전자장비는 쉽게 숨길수 있고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,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 가격이 비싸고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,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소형이므로               </a:t>
            </a: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가져가기도 쉽고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,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쉽게 처분할 수 있음</a:t>
            </a: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.</a:t>
            </a:r>
            <a:endParaRPr kumimoji="0" lang="en-US" altLang="ko-KR" sz="3200" b="1" i="0" u="none" strike="noStrike" kern="1200" cap="none" normalizeH="0">
              <a:solidFill>
                <a:schemeClr val="tx1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!! But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→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모든 </a:t>
            </a:r>
            <a:r>
              <a:rPr kumimoji="0" lang="en-US" altLang="ko-KR" sz="3200" b="1" i="0" u="none" strike="noStrike" kern="1200" cap="none" normalizeH="0">
                <a:solidFill>
                  <a:srgbClr val="C00000"/>
                </a:solidFill>
                <a:cs typeface="맑은 고딕"/>
              </a:rPr>
              <a:t>“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취약 물품</a:t>
            </a:r>
            <a:r>
              <a:rPr kumimoji="0" lang="en-US" altLang="ko-KR" sz="3200" b="1" i="0" u="none" strike="noStrike" kern="1200" cap="none" normalizeH="0">
                <a:solidFill>
                  <a:srgbClr val="C00000"/>
                </a:solidFill>
                <a:cs typeface="맑은 고딕"/>
              </a:rPr>
              <a:t>”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 이 </a:t>
            </a:r>
            <a:r>
              <a:rPr kumimoji="0" lang="en-US" altLang="ko-KR" sz="3200" b="1" i="0" u="none" strike="noStrike" kern="1200" cap="none" normalizeH="0">
                <a:solidFill>
                  <a:srgbClr val="C00000"/>
                </a:solidFill>
                <a:cs typeface="맑은 고딕"/>
              </a:rPr>
              <a:t>CRAVED </a:t>
            </a:r>
            <a:r>
              <a:rPr kumimoji="0" lang="ko-KR" altLang="en-US" sz="3200" b="1" i="0" u="none" strike="noStrike" kern="1200" cap="none" normalizeH="0">
                <a:solidFill>
                  <a:srgbClr val="C00000"/>
                </a:solidFill>
              </a:rPr>
              <a:t>요인에 정확히 일치</a:t>
            </a:r>
            <a:r>
              <a:rPr kumimoji="0" lang="en-US" altLang="ko-KR" sz="3200" b="1" i="0" u="none" strike="noStrike" kern="1200" cap="none" normalizeH="0">
                <a:solidFill>
                  <a:srgbClr val="C00000"/>
                </a:solidFill>
                <a:cs typeface="맑은 고딕"/>
              </a:rPr>
              <a:t>X</a:t>
            </a:r>
            <a:endParaRPr kumimoji="0" lang="en-US" altLang="ko-KR" sz="3200" b="1" i="0" u="none" strike="noStrike" kern="1200" cap="none" normalizeH="0">
              <a:solidFill>
                <a:srgbClr val="C00000"/>
              </a:solidFill>
            </a:endParaRPr>
          </a:p>
          <a:p>
            <a:pPr marL="342900" indent="-342900" algn="l" defTabSz="871876" rtl="0" eaLnBrk="1" latinLnBrk="1" hangingPunct="1">
              <a:spcBef>
                <a:spcPct val="20000"/>
              </a:spcBef>
              <a:buFont typeface="Arial"/>
              <a:buChar char="•"/>
              <a:defRPr lang="ko-KR" altLang="en-US"/>
            </a:pPr>
            <a:r>
              <a:rPr kumimoji="0" lang="en-US" altLang="ko-KR" sz="3200" b="1" i="0" u="none" strike="noStrike" kern="1200" cap="none" normalizeH="0">
                <a:solidFill>
                  <a:schemeClr val="tx1"/>
                </a:solidFill>
                <a:cs typeface="맑은 고딕"/>
              </a:rPr>
              <a:t>    - </a:t>
            </a:r>
            <a:r>
              <a:rPr kumimoji="0" lang="ko-KR" altLang="en-US" sz="3200" b="1" i="0" u="none" strike="noStrike" kern="1200" cap="none" normalizeH="0">
                <a:solidFill>
                  <a:schemeClr val="tx1"/>
                </a:solidFill>
              </a:rPr>
              <a:t>자동차는 쉽게 숨길 수 없고 처분할 수도 없지만 절도범들의 빈번한 대상이 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내용 개체 틀 2"/>
          <p:cNvSpPr>
            <a:spLocks noGrp="1"/>
          </p:cNvSpPr>
          <p:nvPr>
            <p:ph idx="1"/>
          </p:nvPr>
        </p:nvSpPr>
        <p:spPr>
          <a:xfrm>
            <a:off x="0" y="0"/>
            <a:ext cx="8951640" cy="3645024"/>
          </a:xfr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 sz="2400">
                <a:latin typeface="HY궁서B"/>
                <a:ea typeface="HY궁서B"/>
              </a:rPr>
              <a:t>표 </a:t>
            </a:r>
            <a:r>
              <a:rPr lang="en-US" altLang="ko-KR" sz="2400">
                <a:latin typeface="HY궁서B"/>
                <a:ea typeface="HY궁서B"/>
              </a:rPr>
              <a:t>4.4 &lt;</a:t>
            </a:r>
            <a:r>
              <a:rPr lang="ko-KR" altLang="en-US" sz="2400">
                <a:latin typeface="HY궁서B"/>
                <a:ea typeface="HY궁서B"/>
              </a:rPr>
              <a:t>물품과 비행</a:t>
            </a:r>
            <a:r>
              <a:rPr lang="en-US" altLang="ko-KR" sz="2400">
                <a:latin typeface="HY궁서B"/>
                <a:ea typeface="HY궁서B"/>
              </a:rPr>
              <a:t>&gt; - </a:t>
            </a:r>
            <a:r>
              <a:rPr lang="ko-KR" altLang="en-US" sz="2400">
                <a:latin typeface="HY궁서B"/>
                <a:ea typeface="HY궁서B"/>
              </a:rPr>
              <a:t>엑브롬</a:t>
            </a:r>
            <a:r>
              <a:rPr lang="en-US" altLang="ko-KR" sz="2400">
                <a:latin typeface="HY궁서B"/>
                <a:ea typeface="HY궁서B"/>
              </a:rPr>
              <a:t>(Ekblom)</a:t>
            </a: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en-US" altLang="ko-KR">
              <a:latin typeface="HY궁서B"/>
              <a:ea typeface="HY궁서B"/>
            </a:endParaRPr>
          </a:p>
          <a:p>
            <a:pPr marL="0" indent="0">
              <a:buNone/>
              <a:defRPr lang="ko-KR" altLang="en-US"/>
            </a:pPr>
            <a:endParaRPr lang="ko-KR" altLang="en-US">
              <a:latin typeface="HY궁서B"/>
              <a:ea typeface="HY궁서B"/>
            </a:endParaRPr>
          </a:p>
        </p:txBody>
      </p:sp>
      <p:graphicFrame>
        <p:nvGraphicFramePr>
          <p:cNvPr id="1029" name="표 3"/>
          <p:cNvGraphicFramePr>
            <a:graphicFrameLocks noGrp="1"/>
          </p:cNvGraphicFramePr>
          <p:nvPr/>
        </p:nvGraphicFramePr>
        <p:xfrm>
          <a:off x="767408" y="836712"/>
          <a:ext cx="7896200" cy="5505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8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7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1741">
                <a:tc gridSpan="2"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>
                        <a:latin typeface="HY궁서B"/>
                        <a:ea typeface="HY궁서B"/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3200">
                          <a:solidFill>
                            <a:schemeClr val="tx1"/>
                          </a:solidFill>
                          <a:latin typeface="HY궁서B"/>
                          <a:ea typeface="HY궁서B"/>
                        </a:rPr>
                        <a:t>사례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defRPr lang="ko-KR" altLang="en-US"/>
                      </a:pP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124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rgbClr val="FF0000"/>
                          </a:solidFill>
                        </a:rPr>
                        <a:t>유용</a:t>
                      </a:r>
                      <a:r>
                        <a:rPr lang="en-US" altLang="ko-KR" sz="2000" b="1">
                          <a:cs typeface="맑은 고딕"/>
                        </a:rPr>
                        <a:t>(MISappropriated)</a:t>
                      </a:r>
                      <a:endParaRPr lang="ko-KR" altLang="en-US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물품 자체의 절도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7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rgbClr val="FF0000"/>
                          </a:solidFill>
                        </a:rPr>
                        <a:t>혹사</a:t>
                      </a:r>
                      <a:r>
                        <a:rPr lang="en-US" altLang="ko-KR" sz="2000" b="1">
                          <a:cs typeface="맑은 고딕"/>
                        </a:rPr>
                        <a:t>(MIStreated)</a:t>
                      </a:r>
                      <a:endParaRPr lang="ko-KR" altLang="en-US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기물파손 혹은 물건파괴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7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rgbClr val="FF0000"/>
                          </a:solidFill>
                        </a:rPr>
                        <a:t>오처리</a:t>
                      </a:r>
                      <a:r>
                        <a:rPr lang="en-US" altLang="ko-KR" sz="2000" b="1">
                          <a:cs typeface="맑은 고딕"/>
                        </a:rPr>
                        <a:t>(MIShandled)</a:t>
                      </a:r>
                      <a:endParaRPr lang="ko-KR" altLang="en-US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도난품 반납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위조지폐 사용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허위문서 사용</a:t>
                      </a:r>
                      <a:endParaRPr lang="en-US" altLang="ko-KR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3124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rgbClr val="FF0000"/>
                          </a:solidFill>
                        </a:rPr>
                        <a:t>오용</a:t>
                      </a:r>
                      <a:r>
                        <a:rPr lang="en-US" altLang="ko-KR" sz="2000" b="1">
                          <a:cs typeface="맑은 고딕"/>
                        </a:rPr>
                        <a:t>(MISused)</a:t>
                      </a:r>
                      <a:endParaRPr lang="ko-KR" altLang="en-US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처방약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무기와 같이 불법목적을 위해 물품사용</a:t>
                      </a:r>
                      <a:endParaRPr lang="en-US" altLang="ko-KR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3124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rgbClr val="FF0000"/>
                          </a:solidFill>
                        </a:rPr>
                        <a:t>오행</a:t>
                      </a:r>
                      <a:r>
                        <a:rPr lang="en-US" altLang="ko-KR" sz="2000" b="1">
                          <a:cs typeface="맑은 고딕"/>
                        </a:rPr>
                        <a:t>(MISbehaved with)</a:t>
                      </a:r>
                      <a:endParaRPr lang="ko-KR" altLang="en-US" sz="2000" b="1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물품의 훼손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은닉상태에서 허위경보 누르기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dirty="0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dirty="0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 dirty="0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 dirty="0"/>
          </a:p>
        </p:txBody>
      </p:sp>
      <p:sp>
        <p:nvSpPr>
          <p:cNvPr id="1032" name="내용 개체 틀 2"/>
          <p:cNvSpPr>
            <a:spLocks noGrp="1"/>
          </p:cNvSpPr>
          <p:nvPr>
            <p:ph idx="1"/>
          </p:nvPr>
        </p:nvSpPr>
        <p:spPr>
          <a:xfrm>
            <a:off x="673223" y="604254"/>
            <a:ext cx="8231088" cy="564949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50000"/>
              </a:lnSpc>
              <a:defRPr lang="ko-KR" altLang="en-US"/>
            </a:pPr>
            <a:endParaRPr lang="ko-KR" altLang="en-US" sz="2000" b="1" dirty="0">
              <a:latin typeface="HY궁서B"/>
              <a:ea typeface="HY궁서B"/>
            </a:endParaRPr>
          </a:p>
          <a:p>
            <a:pPr>
              <a:lnSpc>
                <a:spcPct val="50000"/>
              </a:lnSpc>
              <a:defRPr lang="ko-KR" altLang="en-US"/>
            </a:pPr>
            <a:endParaRPr lang="ko-KR" altLang="en-US" sz="2000" b="1" dirty="0">
              <a:latin typeface="맑은 고딕"/>
              <a:ea typeface="맑은 고딕"/>
              <a:cs typeface="맑은 고딕"/>
            </a:endParaRPr>
          </a:p>
          <a:p>
            <a:pPr>
              <a:lnSpc>
                <a:spcPct val="50000"/>
              </a:lnSpc>
              <a:defRPr lang="ko-KR" altLang="en-US"/>
            </a:pPr>
            <a:endParaRPr lang="ko-KR" altLang="en-US" sz="2000" b="1" dirty="0"/>
          </a:p>
          <a:p>
            <a:pPr>
              <a:lnSpc>
                <a:spcPct val="50000"/>
              </a:lnSpc>
              <a:defRPr lang="ko-KR" altLang="en-US"/>
            </a:pPr>
            <a:r>
              <a:rPr lang="ko-KR" altLang="en-US" sz="2000" b="1" dirty="0" err="1"/>
              <a:t>엑브롬</a:t>
            </a:r>
            <a:r>
              <a:rPr lang="en-US" altLang="ko-KR" sz="2000" b="1" dirty="0">
                <a:cs typeface="맑은 고딕"/>
              </a:rPr>
              <a:t>(</a:t>
            </a:r>
            <a:r>
              <a:rPr lang="en-US" altLang="ko-KR" sz="2000" b="1" dirty="0" err="1">
                <a:cs typeface="맑은 고딕"/>
              </a:rPr>
              <a:t>Ekblom</a:t>
            </a:r>
            <a:r>
              <a:rPr lang="en-US" altLang="ko-KR" sz="2000" b="1" dirty="0">
                <a:cs typeface="맑은 고딕"/>
              </a:rPr>
              <a:t>, 2005)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- </a:t>
            </a:r>
            <a:r>
              <a:rPr lang="ko-KR" altLang="en-US" sz="2000" b="1" dirty="0"/>
              <a:t>설계를 통해 물품을 보호할 수 있는 몇 가지 방법 제안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1. </a:t>
            </a:r>
            <a:r>
              <a:rPr lang="ko-KR" altLang="en-US" sz="2000" b="1" dirty="0">
                <a:solidFill>
                  <a:srgbClr val="C00000"/>
                </a:solidFill>
              </a:rPr>
              <a:t>물품을 원천적으로 안전하게 제작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- </a:t>
            </a:r>
            <a:r>
              <a:rPr lang="ko-KR" altLang="en-US" sz="2000" b="1" dirty="0"/>
              <a:t>물품을 매력적이나 독특하게 제작하지 않고 다른 재물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ko-KR" altLang="en-US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ko-KR" altLang="en-US" sz="2000" b="1" dirty="0"/>
              <a:t>을 보호할 수 있도록 설계함 범죄자의 대상으로의 가능성을 감소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ex) </a:t>
            </a:r>
            <a:r>
              <a:rPr lang="ko-KR" altLang="en-US" sz="2000" b="1" dirty="0"/>
              <a:t>의자를 제작할 때 개인 물품</a:t>
            </a:r>
            <a:r>
              <a:rPr lang="en-US" altLang="ko-KR" sz="2000" b="1" dirty="0">
                <a:cs typeface="맑은 고딕"/>
              </a:rPr>
              <a:t>(</a:t>
            </a:r>
            <a:r>
              <a:rPr lang="ko-KR" altLang="en-US" sz="2000" b="1" dirty="0"/>
              <a:t>지갑이나 핸드폰 등</a:t>
            </a:r>
            <a:r>
              <a:rPr lang="en-US" altLang="ko-KR" sz="2000" b="1" dirty="0">
                <a:cs typeface="맑은 고딕"/>
              </a:rPr>
              <a:t>)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ko-KR" altLang="en-US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ko-KR" altLang="en-US" sz="2000" b="1" dirty="0"/>
              <a:t>수납공간 제작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2. </a:t>
            </a:r>
            <a:r>
              <a:rPr lang="ko-KR" altLang="en-US" sz="2000" b="1" dirty="0">
                <a:solidFill>
                  <a:srgbClr val="C00000"/>
                </a:solidFill>
              </a:rPr>
              <a:t>물품 내부 혹은 외부에 예방</a:t>
            </a:r>
            <a:r>
              <a:rPr lang="en-US" altLang="ko-KR" sz="2000" b="1" dirty="0">
                <a:solidFill>
                  <a:srgbClr val="C00000"/>
                </a:solidFill>
                <a:cs typeface="맑은 고딕"/>
              </a:rPr>
              <a:t>/</a:t>
            </a:r>
            <a:r>
              <a:rPr lang="ko-KR" altLang="en-US" sz="2000" b="1" dirty="0">
                <a:solidFill>
                  <a:srgbClr val="C00000"/>
                </a:solidFill>
              </a:rPr>
              <a:t>보안 장치를 포함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ex) </a:t>
            </a:r>
            <a:r>
              <a:rPr lang="ko-KR" altLang="en-US" sz="2000" b="1" dirty="0"/>
              <a:t>의류에 고유의 </a:t>
            </a:r>
            <a:r>
              <a:rPr lang="ko-KR" altLang="en-US" sz="2000" b="1" dirty="0" err="1"/>
              <a:t>식별태그</a:t>
            </a:r>
            <a:r>
              <a:rPr lang="ko-KR" altLang="en-US" sz="2000" b="1" dirty="0"/>
              <a:t> 부착하고 케이블 열쇠 사용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3. </a:t>
            </a:r>
            <a:r>
              <a:rPr lang="ko-KR" altLang="en-US" sz="2000" b="1" dirty="0">
                <a:solidFill>
                  <a:srgbClr val="C00000"/>
                </a:solidFill>
              </a:rPr>
              <a:t>범죄자가 </a:t>
            </a:r>
            <a:r>
              <a:rPr lang="ko-KR" altLang="en-US" sz="2000" b="1" dirty="0" err="1">
                <a:solidFill>
                  <a:srgbClr val="C00000"/>
                </a:solidFill>
              </a:rPr>
              <a:t>대상물품에</a:t>
            </a:r>
            <a:r>
              <a:rPr lang="ko-KR" altLang="en-US" sz="2000" b="1" dirty="0">
                <a:solidFill>
                  <a:srgbClr val="C00000"/>
                </a:solidFill>
              </a:rPr>
              <a:t> 접근하는 것을 제한하고 범죄를 </a:t>
            </a:r>
            <a:r>
              <a:rPr lang="ko-KR" altLang="en-US" sz="2000" b="1" dirty="0" err="1">
                <a:solidFill>
                  <a:srgbClr val="C00000"/>
                </a:solidFill>
              </a:rPr>
              <a:t>저지르</a:t>
            </a:r>
            <a:endParaRPr lang="ko-KR" altLang="en-US" sz="2000" b="1" dirty="0">
              <a:solidFill>
                <a:srgbClr val="C00000"/>
              </a:solidFill>
            </a:endParaRP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ko-KR" altLang="en-US" sz="2000" b="1" dirty="0">
              <a:solidFill>
                <a:srgbClr val="C00000"/>
              </a:solidFill>
            </a:endParaRP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ko-KR" altLang="en-US" sz="2000" b="1" dirty="0">
                <a:solidFill>
                  <a:srgbClr val="C00000"/>
                </a:solidFill>
              </a:rPr>
              <a:t>는데 필요한 도구에접근하는 것을 차단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 </a:t>
            </a: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- </a:t>
            </a:r>
            <a:r>
              <a:rPr lang="ko-KR" altLang="en-US" sz="2000" b="1" dirty="0"/>
              <a:t>물품에 보안장비를 부착하거나 물품이 있는 장소를 보호</a:t>
            </a:r>
            <a:r>
              <a:rPr lang="en-US" altLang="ko-KR" sz="2000" b="1" dirty="0">
                <a:cs typeface="맑은 고딕"/>
              </a:rPr>
              <a:t>, </a:t>
            </a:r>
            <a:r>
              <a:rPr lang="ko-KR" altLang="en-US" sz="2000" b="1" dirty="0"/>
              <a:t>원거리 보안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ko-KR" altLang="en-US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ko-KR" altLang="en-US" sz="2000" b="1" dirty="0"/>
              <a:t>조치를 활용하는 방법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en-US" altLang="ko-KR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 ex) </a:t>
            </a:r>
            <a:r>
              <a:rPr lang="ko-KR" altLang="en-US" sz="2000" b="1" dirty="0"/>
              <a:t>물품에 연결된 </a:t>
            </a:r>
            <a:r>
              <a:rPr lang="ko-KR" altLang="en-US" sz="2000" b="1" dirty="0" err="1"/>
              <a:t>보안케이블</a:t>
            </a:r>
            <a:r>
              <a:rPr lang="ko-KR" altLang="en-US" sz="2000" b="1" dirty="0"/>
              <a:t> 및 경보</a:t>
            </a:r>
            <a:r>
              <a:rPr lang="en-US" altLang="ko-KR" sz="2000" b="1" dirty="0">
                <a:cs typeface="맑은 고딕"/>
              </a:rPr>
              <a:t>, </a:t>
            </a:r>
            <a:r>
              <a:rPr lang="ko-KR" altLang="en-US" sz="2000" b="1" dirty="0"/>
              <a:t>물품을 금고에 보관하거나 접</a:t>
            </a:r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endParaRPr lang="ko-KR" altLang="en-US" sz="2000" b="1" dirty="0"/>
          </a:p>
          <a:p>
            <a:pPr marL="0" indent="0">
              <a:lnSpc>
                <a:spcPct val="50000"/>
              </a:lnSpc>
              <a:buNone/>
              <a:defRPr lang="ko-KR" altLang="en-US"/>
            </a:pPr>
            <a:r>
              <a:rPr lang="ko-KR" altLang="en-US" sz="2000" b="1" dirty="0" err="1"/>
              <a:t>근통제기구</a:t>
            </a:r>
            <a:r>
              <a:rPr lang="ko-KR" altLang="en-US" sz="2000" b="1" dirty="0"/>
              <a:t> 사용</a:t>
            </a:r>
            <a:r>
              <a:rPr lang="en-US" altLang="ko-KR" sz="2000" b="1" dirty="0">
                <a:cs typeface="맑은 고딕"/>
              </a:rPr>
              <a:t>,</a:t>
            </a:r>
            <a:r>
              <a:rPr lang="ko-KR" altLang="en-US" sz="2000" b="1" dirty="0"/>
              <a:t> 도난물품으로 이용될 수 있는 도구 </a:t>
            </a:r>
            <a:r>
              <a:rPr lang="ko-KR" altLang="en-US" sz="2000" b="1" dirty="0" err="1"/>
              <a:t>거래통로</a:t>
            </a:r>
            <a:r>
              <a:rPr lang="ko-KR" altLang="en-US" sz="2000" b="1" dirty="0"/>
              <a:t> 차단 </a:t>
            </a:r>
          </a:p>
          <a:p>
            <a:pPr marL="0" indent="0">
              <a:lnSpc>
                <a:spcPct val="100000"/>
              </a:lnSpc>
              <a:buNone/>
              <a:defRPr lang="ko-KR" altLang="en-US"/>
            </a:pPr>
            <a:r>
              <a:rPr lang="ko-KR" altLang="en-US" sz="2000" b="1" dirty="0"/>
              <a:t>→ </a:t>
            </a:r>
            <a:r>
              <a:rPr lang="ko-KR" altLang="en-US" sz="2000" b="1" dirty="0" err="1"/>
              <a:t>물품보호를</a:t>
            </a:r>
            <a:r>
              <a:rPr lang="ko-KR" altLang="en-US" sz="2000" b="1" dirty="0"/>
              <a:t> 위한 구체적 접근방법과 기제는 물품 자체와 </a:t>
            </a:r>
          </a:p>
          <a:p>
            <a:pPr marL="0" indent="0">
              <a:lnSpc>
                <a:spcPct val="100000"/>
              </a:lnSpc>
              <a:buNone/>
              <a:defRPr lang="ko-KR" altLang="en-US"/>
            </a:pPr>
            <a:r>
              <a:rPr lang="en-US" altLang="ko-KR" sz="2000" b="1" dirty="0">
                <a:cs typeface="맑은 고딕"/>
              </a:rPr>
              <a:t>    </a:t>
            </a:r>
            <a:r>
              <a:rPr lang="ko-KR" altLang="en-US" sz="2000" b="1" dirty="0"/>
              <a:t>그것이 </a:t>
            </a:r>
            <a:r>
              <a:rPr lang="ko-KR" altLang="en-US" sz="2000" b="1" dirty="0" err="1"/>
              <a:t>범행대상이</a:t>
            </a:r>
            <a:r>
              <a:rPr lang="ko-KR" altLang="en-US" sz="2000" b="1" dirty="0"/>
              <a:t> 되는 상황을 고려하여 결정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내용 개체 틀 2"/>
          <p:cNvSpPr>
            <a:spLocks noGrp="1"/>
          </p:cNvSpPr>
          <p:nvPr>
            <p:ph idx="1"/>
          </p:nvPr>
        </p:nvSpPr>
        <p:spPr>
          <a:xfrm>
            <a:off x="407368" y="0"/>
            <a:ext cx="9264352" cy="2564904"/>
          </a:xfrm>
        </p:spPr>
        <p:txBody>
          <a:bodyPr vert="horz" lIns="91440" tIns="45720" rIns="91440" bIns="45720">
            <a:normAutofit/>
          </a:bodyPr>
          <a:lstStyle/>
          <a:p>
            <a:pPr>
              <a:lnSpc>
                <a:spcPct val="70000"/>
              </a:lnSpc>
              <a:defRPr lang="ko-KR" altLang="en-US"/>
            </a:pPr>
            <a:endParaRPr lang="ko-KR" altLang="en-US" sz="2300">
              <a:latin typeface="HY궁서B"/>
              <a:ea typeface="HY궁서B"/>
            </a:endParaRPr>
          </a:p>
          <a:p>
            <a:pPr>
              <a:lnSpc>
                <a:spcPct val="70000"/>
              </a:lnSpc>
              <a:defRPr lang="ko-KR" altLang="en-US"/>
            </a:pPr>
            <a:r>
              <a:rPr lang="ko-KR" altLang="en-US" sz="2300"/>
              <a:t>자동차 생산과정에서의 변화와 범죄예방</a:t>
            </a:r>
          </a:p>
          <a:p>
            <a:pPr marL="0" indent="0">
              <a:lnSpc>
                <a:spcPct val="70000"/>
              </a:lnSpc>
              <a:buNone/>
              <a:defRPr lang="ko-KR" altLang="en-US"/>
            </a:pPr>
            <a:r>
              <a:rPr lang="en-US" altLang="ko-KR" sz="2300">
                <a:cs typeface="맑은 고딕"/>
              </a:rPr>
              <a:t>  -</a:t>
            </a:r>
            <a:r>
              <a:rPr lang="ko-KR" altLang="en-US" sz="2300"/>
              <a:t>엑브롬</a:t>
            </a:r>
            <a:r>
              <a:rPr lang="en-US" altLang="ko-KR" sz="2300">
                <a:cs typeface="맑은 고딕"/>
              </a:rPr>
              <a:t>(Ekblom)</a:t>
            </a:r>
            <a:r>
              <a:rPr lang="ko-KR" altLang="en-US" sz="2300"/>
              <a:t>의 </a:t>
            </a:r>
            <a:r>
              <a:rPr lang="ko-KR" altLang="en-US" sz="2300">
                <a:solidFill>
                  <a:srgbClr val="FF0000"/>
                </a:solidFill>
              </a:rPr>
              <a:t>범죄예방을 목적</a:t>
            </a:r>
            <a:r>
              <a:rPr lang="ko-KR" altLang="en-US" sz="2300"/>
              <a:t>으로한 재설계의 사례</a:t>
            </a:r>
          </a:p>
          <a:p>
            <a:pPr>
              <a:lnSpc>
                <a:spcPct val="70000"/>
              </a:lnSpc>
              <a:buNone/>
              <a:defRPr lang="ko-KR" altLang="en-US"/>
            </a:pPr>
            <a:endParaRPr lang="ko-KR" altLang="en-US" sz="1900"/>
          </a:p>
          <a:p>
            <a:pPr>
              <a:lnSpc>
                <a:spcPct val="70000"/>
              </a:lnSpc>
              <a:buNone/>
              <a:defRPr lang="ko-KR" altLang="en-US"/>
            </a:pPr>
            <a:r>
              <a:rPr lang="ko-KR" altLang="en-US" sz="1900"/>
              <a:t>   </a:t>
            </a:r>
            <a:r>
              <a:rPr lang="ko-KR" altLang="en-US" sz="2000"/>
              <a:t> 표 </a:t>
            </a:r>
            <a:r>
              <a:rPr lang="en-US" altLang="ko-KR" sz="2000">
                <a:cs typeface="맑은 고딕"/>
              </a:rPr>
              <a:t>4.5 </a:t>
            </a:r>
            <a:r>
              <a:rPr lang="ko-KR" altLang="en-US" sz="2000"/>
              <a:t>자동차 생산과정에서의 변화와 범죄예방</a:t>
            </a:r>
          </a:p>
        </p:txBody>
      </p:sp>
      <p:graphicFrame>
        <p:nvGraphicFramePr>
          <p:cNvPr id="1029" name="표 3"/>
          <p:cNvGraphicFramePr>
            <a:graphicFrameLocks noGrp="1"/>
          </p:cNvGraphicFramePr>
          <p:nvPr/>
        </p:nvGraphicFramePr>
        <p:xfrm>
          <a:off x="729028" y="1628800"/>
          <a:ext cx="7887252" cy="4752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9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7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8967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범죄</a:t>
                      </a:r>
                      <a:endParaRPr lang="en-US" altLang="ko-KR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장치 혹은 재설계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329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차량의 무단사용과 훔쳐타기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점화 잠금장치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강화된 문 잠금장치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운전대 잠금장치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경보기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자동차고정장치</a:t>
                      </a:r>
                      <a:r>
                        <a:rPr lang="en-US" altLang="ko-KR" sz="2000" b="1">
                          <a:cs typeface="맑은 고딕"/>
                        </a:rPr>
                        <a:t>(Immobilizer)</a:t>
                      </a:r>
                      <a:endParaRPr lang="ko-KR" altLang="en-US" sz="20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329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차량절도 혹은 주요부품절도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모든 종류의 잠금장치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부품표식표</a:t>
                      </a:r>
                      <a:r>
                        <a:rPr lang="en-US" altLang="ko-KR" sz="2000" b="1">
                          <a:cs typeface="맑은 고딕"/>
                        </a:rPr>
                        <a:t>, GPS </a:t>
                      </a:r>
                      <a:r>
                        <a:rPr lang="ko-KR" altLang="en-US" sz="2000" b="1"/>
                        <a:t>추적기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훼손불능 번호판</a:t>
                      </a:r>
                      <a:r>
                        <a:rPr lang="en-US" altLang="ko-KR" sz="2000" b="1">
                          <a:cs typeface="맑은 고딕"/>
                        </a:rPr>
                        <a:t>,</a:t>
                      </a:r>
                      <a:endParaRPr lang="en-US" altLang="ko-KR" sz="2000" b="1"/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cs typeface="맑은 고딕"/>
                        </a:rPr>
                        <a:t> </a:t>
                      </a:r>
                      <a:r>
                        <a:rPr lang="ko-KR" altLang="en-US" sz="2000" b="1"/>
                        <a:t>미세표시</a:t>
                      </a:r>
                      <a:r>
                        <a:rPr lang="en-US" altLang="ko-KR" sz="2000" b="1">
                          <a:cs typeface="맑은 고딕"/>
                        </a:rPr>
                        <a:t>(Microdots)</a:t>
                      </a:r>
                      <a:endParaRPr lang="ko-KR" altLang="en-US" sz="20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4329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차내절도</a:t>
                      </a:r>
                      <a:endParaRPr lang="en-US" altLang="ko-KR" sz="200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강화된 문 잠금장치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주유구 고정장치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엠블럼의 재디자인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보안부호화 오디오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탈부착 오디오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분산 오디오 시스템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52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기물파괴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삽입형 안테나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52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암살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방호벽 부착</a:t>
                      </a:r>
                      <a:r>
                        <a:rPr lang="en-US" altLang="ko-KR" sz="2000" b="1">
                          <a:cs typeface="맑은 고딕"/>
                        </a:rPr>
                        <a:t>, </a:t>
                      </a:r>
                      <a:r>
                        <a:rPr lang="ko-KR" altLang="en-US" sz="2000" b="1"/>
                        <a:t>완충바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3523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렌트차의 불법사용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/>
                        <a:t>과속탐지를 위한 </a:t>
                      </a:r>
                      <a:r>
                        <a:rPr lang="en-US" altLang="ko-KR" sz="2000" b="1">
                          <a:cs typeface="맑은 고딕"/>
                        </a:rPr>
                        <a:t>GPS </a:t>
                      </a:r>
                      <a:r>
                        <a:rPr lang="ko-KR" altLang="en-US" sz="2000" b="1"/>
                        <a:t>추적기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pic>
        <p:nvPicPr>
          <p:cNvPr id="1030" name="내용 개체 틀 3"/>
          <p:cNvPicPr>
            <a:picLocks noGrp="1"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16676" y="720080"/>
            <a:ext cx="6995548" cy="58052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9" name="내용 개체 틀 2"/>
          <p:cNvSpPr>
            <a:spLocks noGrp="1"/>
          </p:cNvSpPr>
          <p:nvPr>
            <p:ph idx="1"/>
          </p:nvPr>
        </p:nvSpPr>
        <p:spPr>
          <a:xfrm>
            <a:off x="623392" y="925939"/>
            <a:ext cx="8256240" cy="5006121"/>
          </a:xfrm>
        </p:spPr>
        <p:txBody>
          <a:bodyPr vert="horz" lIns="91440" tIns="45720" rIns="91440" bIns="45720">
            <a:normAutofit fontScale="70000" lnSpcReduction="20000"/>
          </a:bodyPr>
          <a:lstStyle/>
          <a:p>
            <a:pPr>
              <a:lnSpc>
                <a:spcPct val="60000"/>
              </a:lnSpc>
              <a:defRPr lang="ko-KR" altLang="en-US"/>
            </a:pPr>
            <a:endParaRPr lang="ko-KR" altLang="en-US" b="1">
              <a:latin typeface="맑은 고딕"/>
              <a:ea typeface="맑은 고딕"/>
              <a:cs typeface="맑은 고딕"/>
            </a:endParaRPr>
          </a:p>
          <a:p>
            <a:pPr>
              <a:lnSpc>
                <a:spcPct val="60000"/>
              </a:lnSpc>
              <a:defRPr lang="ko-KR" altLang="en-US"/>
            </a:pPr>
            <a:r>
              <a:rPr lang="ko-KR" altLang="en-US" sz="3600" b="1"/>
              <a:t>범죄예방을 위한 물품설계의 문제점과 이슈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36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1. </a:t>
            </a:r>
            <a:r>
              <a:rPr lang="ko-KR" altLang="en-US" sz="2500" b="1"/>
              <a:t>대부분의 물품 설계자들이 범죄예방 교육을 이수하지 않음으로써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  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500" b="1"/>
              <a:t> 예방취지 물품설계를 활발히 전개하기 어려움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2. </a:t>
            </a:r>
            <a:r>
              <a:rPr lang="ko-KR" altLang="en-US" sz="2500" b="1"/>
              <a:t>예방적 외양이</a:t>
            </a:r>
            <a:r>
              <a:rPr lang="en-US" altLang="ko-KR" sz="2500" b="1">
                <a:cs typeface="맑은 고딕"/>
              </a:rPr>
              <a:t> </a:t>
            </a:r>
            <a:r>
              <a:rPr lang="ko-KR" altLang="en-US" sz="2500" b="1"/>
              <a:t>물품의 필요성을 손실시키지 않고 사용자와 소비자가 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  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500" b="1"/>
              <a:t> 친숙한 것으로 받아들여야 함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3. </a:t>
            </a:r>
            <a:r>
              <a:rPr lang="ko-KR" altLang="en-US" sz="2500" b="1"/>
              <a:t>설계변경이 물품의 심미적 측면과 일치해야 함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4. </a:t>
            </a:r>
            <a:r>
              <a:rPr lang="ko-KR" altLang="en-US" sz="2500" b="1"/>
              <a:t>법률적</a:t>
            </a:r>
            <a:r>
              <a:rPr lang="en-US" altLang="ko-KR" sz="2500" b="1">
                <a:cs typeface="맑은 고딕"/>
              </a:rPr>
              <a:t>, </a:t>
            </a:r>
            <a:r>
              <a:rPr lang="ko-KR" altLang="en-US" sz="2500" b="1"/>
              <a:t>윤리적 문제를 충분히 검토해야 함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 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500" b="1"/>
              <a:t>→ 전자추적장치 </a:t>
            </a:r>
            <a:r>
              <a:rPr lang="en-US" altLang="ko-KR" sz="2500" b="1">
                <a:cs typeface="맑은 고딕"/>
              </a:rPr>
              <a:t>: </a:t>
            </a:r>
            <a:r>
              <a:rPr lang="ko-KR" altLang="en-US" sz="2500" b="1"/>
              <a:t>사생활 침해 </a:t>
            </a:r>
            <a:r>
              <a:rPr lang="en-US" altLang="ko-KR" sz="2500" b="1">
                <a:cs typeface="맑은 고딕"/>
              </a:rPr>
              <a:t>(</a:t>
            </a:r>
            <a:r>
              <a:rPr lang="ko-KR" altLang="en-US" sz="2500" b="1"/>
              <a:t>윤리적 문제</a:t>
            </a:r>
            <a:r>
              <a:rPr lang="en-US" altLang="ko-KR" sz="2500" b="1">
                <a:cs typeface="맑은 고딕"/>
              </a:rPr>
              <a:t>)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500" b="1"/>
              <a:t>  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500" b="1"/>
              <a:t>→ 경보기 사용 </a:t>
            </a:r>
            <a:r>
              <a:rPr lang="en-US" altLang="ko-KR" sz="2500" b="1">
                <a:cs typeface="맑은 고딕"/>
              </a:rPr>
              <a:t>: </a:t>
            </a:r>
            <a:r>
              <a:rPr lang="ko-KR" altLang="en-US" sz="2500" b="1"/>
              <a:t>무분별한 사용 </a:t>
            </a:r>
            <a:r>
              <a:rPr lang="en-US" altLang="ko-KR" sz="2500" b="1">
                <a:cs typeface="맑은 고딕"/>
              </a:rPr>
              <a:t>(</a:t>
            </a:r>
            <a:r>
              <a:rPr lang="ko-KR" altLang="en-US" sz="2500" b="1"/>
              <a:t>법률적 문제</a:t>
            </a:r>
            <a:r>
              <a:rPr lang="en-US" altLang="ko-KR" sz="2500" b="1">
                <a:cs typeface="맑은 고딕"/>
              </a:rPr>
              <a:t>)</a:t>
            </a: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5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500" b="1">
                <a:cs typeface="맑은 고딕"/>
              </a:rPr>
              <a:t> - </a:t>
            </a:r>
            <a:r>
              <a:rPr lang="ko-KR" altLang="en-US" sz="2500" b="1"/>
              <a:t>물품의 재설계로 인한 비용의 급격한 증가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4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800" b="1">
                <a:solidFill>
                  <a:srgbClr val="FF0000"/>
                </a:solidFill>
                <a:cs typeface="맑은 고딕"/>
              </a:rPr>
              <a:t># </a:t>
            </a:r>
            <a:r>
              <a:rPr lang="ko-KR" altLang="en-US" sz="2800" b="1">
                <a:solidFill>
                  <a:srgbClr val="FF0000"/>
                </a:solidFill>
              </a:rPr>
              <a:t>여러 문제점에도 불구하고</a:t>
            </a:r>
            <a:r>
              <a:rPr lang="en-US" altLang="ko-KR" sz="2800" b="1">
                <a:solidFill>
                  <a:srgbClr val="FF0000"/>
                </a:solidFill>
                <a:cs typeface="맑은 고딕"/>
              </a:rPr>
              <a:t>, </a:t>
            </a:r>
            <a:r>
              <a:rPr lang="ko-KR" altLang="en-US" sz="2800" b="1">
                <a:solidFill>
                  <a:srgbClr val="FF0000"/>
                </a:solidFill>
              </a:rPr>
              <a:t>범죄예방을 위한 물품설계에 대한 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sz="2800" b="1">
              <a:solidFill>
                <a:srgbClr val="FF0000"/>
              </a:solidFill>
            </a:endParaRP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800" b="1">
                <a:solidFill>
                  <a:srgbClr val="FF0000"/>
                </a:solidFill>
              </a:rPr>
              <a:t>관심은 지속적으로 증가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8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sz="2800" b="1">
                <a:cs typeface="맑은 고딕"/>
              </a:rPr>
              <a:t># </a:t>
            </a:r>
            <a:r>
              <a:rPr lang="ko-KR" altLang="en-US" sz="2800" b="1"/>
              <a:t>범죄예방을 위한 물품설계가 범죄의 수준에 미치는 영향에 높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sz="2800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sz="2800" b="1"/>
              <a:t>은 관심을 보임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제목 1"/>
          <p:cNvSpPr txBox="1"/>
          <p:nvPr/>
        </p:nvSpPr>
        <p:spPr>
          <a:xfrm>
            <a:off x="2133465" y="1694543"/>
            <a:ext cx="5834743" cy="3468913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>
              <a:defRPr lang="ko-KR" altLang="en-US"/>
            </a:pPr>
            <a:r>
              <a:rPr lang="ko-KR" altLang="en-US" sz="4800" b="1">
                <a:latin typeface="HY견고딕"/>
                <a:ea typeface="HY견고딕"/>
              </a:rPr>
              <a:t>5</a:t>
            </a:r>
            <a:r>
              <a:rPr lang="en-US" altLang="ko-KR" sz="4800" b="1">
                <a:latin typeface="HY견고딕"/>
                <a:ea typeface="HY견고딕"/>
              </a:rPr>
              <a:t>. </a:t>
            </a:r>
            <a:r>
              <a:rPr lang="ko-KR" altLang="en-US" sz="4800" b="1">
                <a:latin typeface="HY견고딕"/>
                <a:ea typeface="HY견고딕"/>
              </a:rPr>
              <a:t>비문화성</a:t>
            </a:r>
            <a:r>
              <a:rPr lang="en-US" altLang="ko-KR" sz="4800" b="1">
                <a:latin typeface="HY견고딕"/>
                <a:ea typeface="HY견고딕"/>
              </a:rPr>
              <a:t>, </a:t>
            </a:r>
          </a:p>
          <a:p>
            <a:pPr lvl="0">
              <a:defRPr lang="ko-KR" altLang="en-US"/>
            </a:pPr>
            <a:r>
              <a:rPr lang="ko-KR" altLang="en-US" sz="4800" b="1">
                <a:latin typeface="HY견고딕"/>
                <a:ea typeface="HY견고딕"/>
              </a:rPr>
              <a:t>무질서</a:t>
            </a:r>
            <a:r>
              <a:rPr lang="en-US" altLang="ko-KR" sz="4800" b="1">
                <a:latin typeface="HY견고딕"/>
                <a:ea typeface="HY견고딕"/>
              </a:rPr>
              <a:t>, </a:t>
            </a:r>
            <a:r>
              <a:rPr lang="ko-KR" altLang="en-US" sz="4800" b="1">
                <a:latin typeface="HY견고딕"/>
                <a:ea typeface="HY견고딕"/>
              </a:rPr>
              <a:t>그리고 </a:t>
            </a:r>
          </a:p>
          <a:p>
            <a:pPr lvl="0">
              <a:defRPr lang="ko-KR" altLang="en-US"/>
            </a:pPr>
            <a:r>
              <a:rPr lang="ko-KR" altLang="en-US" sz="4800" b="1">
                <a:latin typeface="HY견고딕"/>
                <a:ea typeface="HY견고딕"/>
              </a:rPr>
              <a:t>범죄</a:t>
            </a:r>
          </a:p>
          <a:p>
            <a:pPr lvl="0">
              <a:defRPr lang="ko-KR" altLang="en-US"/>
            </a:pPr>
            <a:r>
              <a:rPr lang="en-US" altLang="ko-KR" sz="4800" b="1">
                <a:latin typeface="HY견고딕"/>
                <a:ea typeface="HY견고딕"/>
              </a:rPr>
              <a:t>(Incivility, Disorder, and Crime)</a:t>
            </a:r>
            <a:endParaRPr lang="ko-KR" altLang="en-US" sz="4800" b="1">
              <a:latin typeface="HY견고딕"/>
              <a:ea typeface="HY견고딕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내용 개체 틀 2"/>
          <p:cNvSpPr>
            <a:spLocks noGrp="1"/>
          </p:cNvSpPr>
          <p:nvPr>
            <p:ph idx="1"/>
          </p:nvPr>
        </p:nvSpPr>
        <p:spPr>
          <a:xfrm>
            <a:off x="504055" y="764704"/>
            <a:ext cx="8040216" cy="5328592"/>
          </a:xfrm>
        </p:spPr>
        <p:txBody>
          <a:bodyPr vert="horz" lIns="91440" tIns="45720" rIns="91440" bIns="45720">
            <a:normAutofit fontScale="62500" lnSpcReduction="20000"/>
          </a:bodyPr>
          <a:lstStyle/>
          <a:p>
            <a:pPr lvl="0">
              <a:defRPr lang="ko-KR" altLang="en-US"/>
            </a:pPr>
            <a:r>
              <a:rPr lang="ko-KR" altLang="en-US" b="1">
                <a:solidFill>
                  <a:srgbClr val="FF0000"/>
                </a:solidFill>
              </a:rPr>
              <a:t>많은 학자들은 어느 한 지역의 물리적</a:t>
            </a:r>
            <a:r>
              <a:rPr lang="en-US" altLang="ko-KR" b="1">
                <a:solidFill>
                  <a:srgbClr val="FF0000"/>
                </a:solidFill>
                <a:cs typeface="맑은 고딕"/>
              </a:rPr>
              <a:t>, </a:t>
            </a:r>
            <a:r>
              <a:rPr lang="ko-KR" altLang="en-US" b="1">
                <a:solidFill>
                  <a:srgbClr val="FF0000"/>
                </a:solidFill>
              </a:rPr>
              <a:t>사회적 무질서가 보호되지 </a:t>
            </a:r>
          </a:p>
          <a:p>
            <a:pPr lvl="0">
              <a:defRPr lang="ko-KR" altLang="en-US"/>
            </a:pPr>
            <a:r>
              <a:rPr lang="ko-KR" altLang="en-US" b="1">
                <a:solidFill>
                  <a:srgbClr val="FF0000"/>
                </a:solidFill>
              </a:rPr>
              <a:t>않고 범죄행위의 징표가 될 때 범죄발생의 가능성이 높을 것이라고 </a:t>
            </a:r>
          </a:p>
          <a:p>
            <a:pPr lvl="0">
              <a:defRPr lang="ko-KR" altLang="en-US"/>
            </a:pPr>
            <a:r>
              <a:rPr lang="ko-KR" altLang="en-US" b="1">
                <a:solidFill>
                  <a:srgbClr val="FF0000"/>
                </a:solidFill>
              </a:rPr>
              <a:t>봄</a:t>
            </a:r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</a:t>
            </a:r>
            <a:endParaRPr lang="en-US" altLang="ko-KR" b="1"/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# </a:t>
            </a:r>
            <a:r>
              <a:rPr lang="ko-KR" altLang="en-US" b="1"/>
              <a:t>물리적 무질서의 징표와 무질서의 사회적 지표</a:t>
            </a:r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 - </a:t>
            </a:r>
            <a:r>
              <a:rPr lang="ko-KR" altLang="en-US" b="1"/>
              <a:t>깨진 창문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버려진 빌딩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빈 공간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노후한 빌딩</a:t>
            </a:r>
            <a:r>
              <a:rPr lang="en-US" altLang="ko-KR" b="1">
                <a:cs typeface="맑은 고딕"/>
              </a:rPr>
              <a:t>,</a:t>
            </a:r>
            <a:r>
              <a:rPr lang="ko-KR" altLang="en-US" b="1"/>
              <a:t> 흩어진 쓰레기</a:t>
            </a:r>
            <a:r>
              <a:rPr lang="en-US" altLang="ko-KR" b="1">
                <a:cs typeface="맑은 고딕"/>
              </a:rPr>
              <a:t>,</a:t>
            </a:r>
            <a:endParaRPr lang="en-US" altLang="ko-KR" b="1"/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    </a:t>
            </a:r>
            <a:r>
              <a:rPr lang="ko-KR" altLang="en-US" b="1"/>
              <a:t>파손된 물건들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벽이나 건물에 낙서</a:t>
            </a:r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 - </a:t>
            </a:r>
            <a:r>
              <a:rPr lang="ko-KR" altLang="en-US" b="1"/>
              <a:t>배회하는 청소년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알코올중독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갱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마약판매와 남용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매춘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사람들과의      </a:t>
            </a:r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    </a:t>
            </a:r>
            <a:r>
              <a:rPr lang="ko-KR" altLang="en-US" b="1"/>
              <a:t>부족한 상호작용</a:t>
            </a:r>
          </a:p>
          <a:p>
            <a:pPr marL="0" indent="0">
              <a:buNone/>
              <a:defRPr lang="ko-KR" altLang="en-US"/>
            </a:pPr>
            <a:r>
              <a:rPr lang="ko-KR" altLang="en-US" b="1"/>
              <a:t> </a:t>
            </a:r>
          </a:p>
          <a:p>
            <a:pPr marL="0" indent="0">
              <a:buNone/>
              <a:defRPr lang="ko-KR" altLang="en-US"/>
            </a:pPr>
            <a:r>
              <a:rPr lang="ko-KR" altLang="en-US" b="1"/>
              <a:t> → </a:t>
            </a:r>
            <a:r>
              <a:rPr lang="ko-KR" altLang="en-US" b="1">
                <a:solidFill>
                  <a:srgbClr val="FF0000"/>
                </a:solidFill>
              </a:rPr>
              <a:t>물리적 무질서의 징표를 지닌 이들은 유사하게 무질서의 사회적 지표제시</a:t>
            </a:r>
          </a:p>
          <a:p>
            <a:pPr marL="0" indent="0">
              <a:buNone/>
              <a:defRPr lang="ko-KR" altLang="en-US"/>
            </a:pPr>
            <a:r>
              <a:rPr lang="ko-KR" altLang="en-US" b="1"/>
              <a:t> → 물리적 무질서가 사회적 무질서를 증가시킴</a:t>
            </a:r>
          </a:p>
          <a:p>
            <a:pPr marL="0" indent="0">
              <a:buNone/>
              <a:defRPr lang="ko-KR" altLang="en-US"/>
            </a:pPr>
            <a:r>
              <a:rPr lang="en-US" altLang="ko-KR" b="1">
                <a:cs typeface="맑은 고딕"/>
              </a:rPr>
              <a:t> </a:t>
            </a:r>
            <a:r>
              <a:rPr lang="ko-KR" altLang="en-US" b="1"/>
              <a:t>→ 지역주민들 사이에서의 사회적 상호작용을 방해하며 비문화성을 조장</a:t>
            </a:r>
            <a:endParaRPr lang="en-US" altLang="ko-KR" b="1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546065" y="464323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28" name="내용 개체 틀 2"/>
          <p:cNvSpPr>
            <a:spLocks noGrp="1"/>
          </p:cNvSpPr>
          <p:nvPr>
            <p:ph idx="1"/>
          </p:nvPr>
        </p:nvSpPr>
        <p:spPr>
          <a:xfrm>
            <a:off x="623392" y="764704"/>
            <a:ext cx="7981056" cy="2664296"/>
          </a:xfrm>
        </p:spPr>
        <p:txBody>
          <a:bodyPr vert="horz" lIns="91440" tIns="45720" rIns="91440" bIns="45720">
            <a:normAutofit fontScale="70000" lnSpcReduction="20000"/>
          </a:bodyPr>
          <a:lstStyle/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>
              <a:latin typeface="HY궁서B"/>
              <a:ea typeface="HY궁서B"/>
            </a:endParaRP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b="1">
                <a:latin typeface="HY궁서B"/>
                <a:ea typeface="HY궁서B"/>
              </a:rPr>
              <a:t>* </a:t>
            </a:r>
            <a:r>
              <a:rPr lang="ko-KR" altLang="en-US" b="1"/>
              <a:t>비문화적인 물리적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사회적 징표를 갖고 있는 지역은 높은 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b="1"/>
              <a:t>수준의 범죄와 이에 대한 두려움을 나타냄</a:t>
            </a:r>
          </a:p>
          <a:p>
            <a:pPr>
              <a:lnSpc>
                <a:spcPct val="60000"/>
              </a:lnSpc>
              <a:defRPr lang="ko-KR" altLang="en-US"/>
            </a:pPr>
            <a:endParaRPr lang="en-US" altLang="ko-KR" b="1"/>
          </a:p>
          <a:p>
            <a:pPr>
              <a:lnSpc>
                <a:spcPct val="60000"/>
              </a:lnSpc>
              <a:defRPr lang="ko-KR" altLang="en-US"/>
            </a:pPr>
            <a:r>
              <a:rPr lang="ko-KR" altLang="en-US" b="1"/>
              <a:t>스펠만</a:t>
            </a:r>
            <a:r>
              <a:rPr lang="en-US" altLang="ko-KR" b="1">
                <a:cs typeface="맑은 고딕"/>
              </a:rPr>
              <a:t>(Spelman, 1993)</a:t>
            </a:r>
            <a:r>
              <a:rPr lang="ko-KR" altLang="en-US" b="1"/>
              <a:t>의 조사결과</a:t>
            </a:r>
          </a:p>
          <a:p>
            <a:pPr marL="0" indent="0" algn="ctr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 algn="ctr">
              <a:lnSpc>
                <a:spcPct val="60000"/>
              </a:lnSpc>
              <a:buNone/>
              <a:defRPr lang="ko-KR" altLang="en-US"/>
            </a:pPr>
            <a:endParaRPr lang="ko-KR" altLang="en-US" sz="5400" b="1"/>
          </a:p>
          <a:p>
            <a:pPr marL="0" indent="0" algn="ctr">
              <a:lnSpc>
                <a:spcPct val="60000"/>
              </a:lnSpc>
              <a:buNone/>
              <a:defRPr lang="ko-KR" altLang="en-US"/>
            </a:pPr>
            <a:r>
              <a:rPr lang="ko-KR" altLang="en-US" sz="5400" b="1"/>
              <a:t>텍사스</a:t>
            </a:r>
            <a:r>
              <a:rPr lang="en-US" altLang="ko-KR" sz="5400" b="1">
                <a:cs typeface="맑은 고딕"/>
              </a:rPr>
              <a:t> </a:t>
            </a:r>
            <a:r>
              <a:rPr lang="ko-KR" altLang="en-US" sz="5400" b="1"/>
              <a:t>주 오스틴</a:t>
            </a:r>
            <a:endParaRPr lang="ko-KR" altLang="en-US" sz="5400" b="1">
              <a:latin typeface="HY궁서B"/>
              <a:ea typeface="HY궁서B"/>
            </a:endParaRP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b="1">
                <a:latin typeface="HY궁서B"/>
                <a:ea typeface="HY궁서B"/>
              </a:rPr>
              <a:t> 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b="1">
              <a:latin typeface="HY궁서B"/>
              <a:ea typeface="HY궁서B"/>
            </a:endParaRPr>
          </a:p>
        </p:txBody>
      </p:sp>
      <p:pic>
        <p:nvPicPr>
          <p:cNvPr id="1029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83567" y="3645024"/>
            <a:ext cx="2376264" cy="2376264"/>
          </a:xfrm>
          <a:prstGeom prst="rect">
            <a:avLst/>
          </a:prstGeom>
        </p:spPr>
      </p:pic>
      <p:pic>
        <p:nvPicPr>
          <p:cNvPr id="1030" name="그림 1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043608" y="4437112"/>
            <a:ext cx="1728192" cy="1728192"/>
          </a:xfrm>
          <a:prstGeom prst="rect">
            <a:avLst/>
          </a:prstGeom>
        </p:spPr>
      </p:pic>
      <p:sp>
        <p:nvSpPr>
          <p:cNvPr id="1031" name="1/2 액자 8"/>
          <p:cNvSpPr/>
          <p:nvPr/>
        </p:nvSpPr>
        <p:spPr>
          <a:xfrm rot="8100000">
            <a:off x="3414404" y="4143612"/>
            <a:ext cx="1364343" cy="1364343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032" name="그림 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24128" y="3645024"/>
            <a:ext cx="2304256" cy="2304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내용 개체 틀 2"/>
          <p:cNvSpPr>
            <a:spLocks noGrp="1"/>
          </p:cNvSpPr>
          <p:nvPr>
            <p:ph idx="1"/>
          </p:nvPr>
        </p:nvSpPr>
        <p:spPr>
          <a:xfrm>
            <a:off x="287016" y="692696"/>
            <a:ext cx="8856984" cy="5733256"/>
          </a:xfrm>
        </p:spPr>
        <p:txBody>
          <a:bodyPr vert="horz" lIns="91440" tIns="45720" rIns="91440" bIns="45720">
            <a:normAutofit fontScale="70000" lnSpcReduction="20000"/>
          </a:bodyPr>
          <a:lstStyle/>
          <a:p>
            <a:pPr>
              <a:lnSpc>
                <a:spcPct val="60000"/>
              </a:lnSpc>
              <a:defRPr lang="ko-KR" altLang="en-US"/>
            </a:pPr>
            <a:endParaRPr lang="en-US" altLang="ko-KR" b="1">
              <a:latin typeface="HY궁서B"/>
              <a:ea typeface="HY궁서B"/>
            </a:endParaRPr>
          </a:p>
          <a:p>
            <a:pPr>
              <a:lnSpc>
                <a:spcPct val="60000"/>
              </a:lnSpc>
              <a:defRPr lang="ko-KR" altLang="en-US"/>
            </a:pPr>
            <a:r>
              <a:rPr lang="ko-KR" altLang="en-US" b="1"/>
              <a:t>드프랑시스와 티투스</a:t>
            </a:r>
            <a:r>
              <a:rPr lang="en-US" altLang="ko-KR" b="1">
                <a:cs typeface="맑은 고딕"/>
              </a:rPr>
              <a:t>(DeFrancis and Titus, 1993)</a:t>
            </a:r>
            <a:r>
              <a:rPr lang="ko-KR" altLang="en-US" b="1"/>
              <a:t>의 조</a:t>
            </a:r>
          </a:p>
          <a:p>
            <a:pPr>
              <a:lnSpc>
                <a:spcPct val="60000"/>
              </a:lnSpc>
              <a:buNone/>
              <a:defRPr lang="ko-KR" altLang="en-US"/>
            </a:pPr>
            <a:endParaRPr lang="ko-KR" altLang="en-US" b="1"/>
          </a:p>
          <a:p>
            <a:pPr>
              <a:lnSpc>
                <a:spcPct val="60000"/>
              </a:lnSpc>
              <a:buNone/>
              <a:defRPr lang="ko-KR" altLang="en-US"/>
            </a:pPr>
            <a:r>
              <a:rPr lang="ko-KR" altLang="en-US" b="1"/>
              <a:t>사결과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en-US" altLang="ko-KR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en-US" altLang="ko-KR" b="1">
                <a:cs typeface="맑은 고딕"/>
              </a:rPr>
              <a:t># </a:t>
            </a:r>
            <a:r>
              <a:rPr lang="ko-KR" altLang="en-US" b="1"/>
              <a:t>이러한 조사결과들은 </a:t>
            </a:r>
            <a:r>
              <a:rPr lang="ko-KR" altLang="en-US" b="1">
                <a:solidFill>
                  <a:srgbClr val="FF0000"/>
                </a:solidFill>
              </a:rPr>
              <a:t>물리적</a:t>
            </a:r>
            <a:r>
              <a:rPr lang="en-US" altLang="ko-KR" b="1">
                <a:solidFill>
                  <a:srgbClr val="FF0000"/>
                </a:solidFill>
                <a:cs typeface="맑은 고딕"/>
              </a:rPr>
              <a:t>, </a:t>
            </a:r>
            <a:r>
              <a:rPr lang="ko-KR" altLang="en-US" b="1">
                <a:solidFill>
                  <a:srgbClr val="FF0000"/>
                </a:solidFill>
              </a:rPr>
              <a:t>사회적 무질서가 비문화성과 관련</a:t>
            </a:r>
            <a:r>
              <a:rPr lang="ko-KR" altLang="en-US" b="1"/>
              <a:t>있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b="1"/>
              <a:t>는 것을 보여주었으며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또한 이러한 조사</a:t>
            </a:r>
            <a:r>
              <a:rPr lang="en-US" altLang="ko-KR" b="1">
                <a:cs typeface="맑은 고딕"/>
              </a:rPr>
              <a:t>, </a:t>
            </a:r>
            <a:r>
              <a:rPr lang="ko-KR" altLang="en-US" b="1"/>
              <a:t>연구는 무질서를 감소시키</a:t>
            </a:r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endParaRPr lang="ko-KR" altLang="en-US" b="1"/>
          </a:p>
          <a:p>
            <a:pPr marL="0" indent="0">
              <a:lnSpc>
                <a:spcPct val="60000"/>
              </a:lnSpc>
              <a:buNone/>
              <a:defRPr lang="ko-KR" altLang="en-US"/>
            </a:pPr>
            <a:r>
              <a:rPr lang="ko-KR" altLang="en-US" b="1"/>
              <a:t>려는 노력 범죄와 그 두려움을 효과적으로 감소시킬 것으로 예상</a:t>
            </a:r>
          </a:p>
          <a:p>
            <a:pPr lvl="0">
              <a:defRPr lang="ko-KR" altLang="en-US"/>
            </a:pPr>
            <a:endParaRPr lang="ko-KR" altLang="en-US"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21" name="그림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11560" y="1628800"/>
            <a:ext cx="3118552" cy="3118552"/>
          </a:xfrm>
          <a:prstGeom prst="rect">
            <a:avLst/>
          </a:prstGeom>
        </p:spPr>
      </p:pic>
      <p:pic>
        <p:nvPicPr>
          <p:cNvPr id="22" name="그림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4069727" y="1484784"/>
            <a:ext cx="1726409" cy="1726409"/>
          </a:xfrm>
          <a:prstGeom prst="rect">
            <a:avLst/>
          </a:prstGeom>
        </p:spPr>
      </p:pic>
      <p:pic>
        <p:nvPicPr>
          <p:cNvPr id="23" name="그림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4067944" y="2996952"/>
            <a:ext cx="1800200" cy="1800200"/>
          </a:xfrm>
          <a:prstGeom prst="rect">
            <a:avLst/>
          </a:prstGeom>
        </p:spPr>
      </p:pic>
      <p:sp>
        <p:nvSpPr>
          <p:cNvPr id="24" name="아래쪽 화살표 8"/>
          <p:cNvSpPr/>
          <p:nvPr/>
        </p:nvSpPr>
        <p:spPr>
          <a:xfrm rot="10800000">
            <a:off x="6156177" y="1772816"/>
            <a:ext cx="1212446" cy="2683834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6" name="TextBox 11"/>
          <p:cNvSpPr txBox="1"/>
          <p:nvPr/>
        </p:nvSpPr>
        <p:spPr>
          <a:xfrm>
            <a:off x="7092280" y="3117428"/>
            <a:ext cx="1537117" cy="623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ko-KR" altLang="en-US" sz="3500"/>
              <a:t>범죄율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392877" y="464323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0" name="내용 개체 틀 2"/>
          <p:cNvSpPr>
            <a:spLocks noGrp="1"/>
          </p:cNvSpPr>
          <p:nvPr>
            <p:ph idx="1"/>
          </p:nvPr>
        </p:nvSpPr>
        <p:spPr>
          <a:xfrm>
            <a:off x="305780" y="1124744"/>
            <a:ext cx="8532440" cy="4248472"/>
          </a:xfrm>
        </p:spPr>
        <p:txBody>
          <a:bodyPr vert="horz" lIns="91440" tIns="45720" rIns="91440" bIns="45720">
            <a:normAutofit fontScale="70000" lnSpcReduction="20000"/>
          </a:bodyPr>
          <a:lstStyle/>
          <a:p>
            <a:pPr lvl="0">
              <a:defRPr lang="ko-KR" altLang="en-US"/>
            </a:pPr>
            <a:endParaRPr lang="en-US" altLang="ko-KR">
              <a:latin typeface="맑은 고딕"/>
              <a:ea typeface="맑은 고딕"/>
              <a:cs typeface="맑은 고딕"/>
            </a:endParaRPr>
          </a:p>
          <a:p>
            <a:pPr lvl="0">
              <a:defRPr lang="ko-KR" altLang="en-US"/>
            </a:pPr>
            <a:endParaRPr lang="en-US" altLang="ko-KR"/>
          </a:p>
          <a:p>
            <a:pPr marL="0" indent="0" algn="ctr">
              <a:buNone/>
              <a:defRPr lang="ko-KR" altLang="en-US"/>
            </a:pPr>
            <a:r>
              <a:rPr lang="en-US" altLang="ko-KR" sz="4000">
                <a:cs typeface="맑은 고딕"/>
              </a:rPr>
              <a:t># </a:t>
            </a:r>
            <a:r>
              <a:rPr lang="ko-KR" altLang="en-US" sz="4000"/>
              <a:t>비문화적 징표를 감소시키려고 노력하는 이유 </a:t>
            </a:r>
            <a:r>
              <a:rPr lang="en-US" altLang="ko-KR" sz="4000">
                <a:cs typeface="맑은 고딕"/>
              </a:rPr>
              <a:t>#</a:t>
            </a:r>
            <a:endParaRPr lang="en-US" altLang="ko-KR" sz="4000"/>
          </a:p>
          <a:p>
            <a:pPr marL="0" indent="0">
              <a:buNone/>
              <a:defRPr lang="ko-KR" altLang="en-US"/>
            </a:pPr>
            <a:endParaRPr lang="en-US" altLang="ko-KR" sz="4000"/>
          </a:p>
          <a:p>
            <a:pPr lvl="0">
              <a:defRPr lang="ko-KR" altLang="en-US"/>
            </a:pPr>
            <a:endParaRPr lang="en-US" altLang="ko-KR" sz="3600"/>
          </a:p>
          <a:p>
            <a:pPr lvl="0">
              <a:defRPr lang="ko-KR" altLang="en-US"/>
            </a:pPr>
            <a:endParaRPr lang="en-US" altLang="ko-KR" sz="3600"/>
          </a:p>
          <a:p>
            <a:pPr lvl="0">
              <a:defRPr lang="ko-KR" altLang="en-US"/>
            </a:pPr>
            <a:r>
              <a:rPr lang="en-US" altLang="ko-KR" sz="3600">
                <a:cs typeface="맑은 고딕"/>
              </a:rPr>
              <a:t> </a:t>
            </a:r>
            <a:r>
              <a:rPr lang="ko-KR" altLang="en-US" sz="3600"/>
              <a:t>지역공동화 방지</a:t>
            </a:r>
          </a:p>
          <a:p>
            <a:pPr lvl="0">
              <a:defRPr lang="ko-KR" altLang="en-US"/>
            </a:pPr>
            <a:endParaRPr lang="en-US" altLang="ko-KR" sz="3600"/>
          </a:p>
          <a:p>
            <a:pPr lvl="0">
              <a:defRPr lang="ko-KR" altLang="en-US"/>
            </a:pPr>
            <a:r>
              <a:rPr lang="en-US" altLang="ko-KR" sz="3600">
                <a:cs typeface="맑은 고딕"/>
              </a:rPr>
              <a:t> </a:t>
            </a:r>
            <a:r>
              <a:rPr lang="ko-KR" altLang="en-US" sz="3600"/>
              <a:t>범죄와 범죄에 대한 두려움을 매우 미미하게 감소시킨</a:t>
            </a:r>
          </a:p>
          <a:p>
            <a:pPr lvl="0">
              <a:defRPr lang="ko-KR" altLang="en-US"/>
            </a:pPr>
            <a:r>
              <a:rPr lang="ko-KR" altLang="en-US" sz="3600"/>
              <a:t>다하더라도</a:t>
            </a:r>
            <a:r>
              <a:rPr lang="en-US" altLang="ko-KR" sz="3600">
                <a:cs typeface="맑은 고딕"/>
              </a:rPr>
              <a:t> </a:t>
            </a:r>
            <a:r>
              <a:rPr lang="ko-KR" altLang="en-US" sz="3600"/>
              <a:t>성공으로 간주</a:t>
            </a:r>
          </a:p>
          <a:p>
            <a:pPr marL="0" indent="0">
              <a:buNone/>
              <a:defRPr lang="ko-KR" altLang="en-US"/>
            </a:pPr>
            <a:endParaRPr lang="ko-KR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2"/>
          <p:cNvGrpSpPr/>
          <p:nvPr/>
        </p:nvGrpSpPr>
        <p:grpSpPr>
          <a:xfrm>
            <a:off x="0" y="0"/>
            <a:ext cx="9403443" cy="6858000"/>
            <a:chOff x="0" y="0"/>
            <a:chExt cx="9403443" cy="6858000"/>
          </a:xfrm>
        </p:grpSpPr>
        <p:sp>
          <p:nvSpPr>
            <p:cNvPr id="16" name="직각 삼각형 15"/>
            <p:cNvSpPr/>
            <p:nvPr/>
          </p:nvSpPr>
          <p:spPr>
            <a:xfrm>
              <a:off x="6643702" y="0"/>
              <a:ext cx="2500330" cy="6858000"/>
            </a:xfrm>
            <a:prstGeom prst="rtTriangl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직각 삼각형 16"/>
            <p:cNvSpPr/>
            <p:nvPr/>
          </p:nvSpPr>
          <p:spPr>
            <a:xfrm>
              <a:off x="0" y="4786322"/>
              <a:ext cx="9144000" cy="2071678"/>
            </a:xfrm>
            <a:prstGeom prst="rtTriangl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8" name="이등변 삼각형 17"/>
            <p:cNvSpPr/>
            <p:nvPr/>
          </p:nvSpPr>
          <p:spPr>
            <a:xfrm rot="808804">
              <a:off x="6953439" y="5274957"/>
              <a:ext cx="2450004" cy="1357322"/>
            </a:xfrm>
            <a:prstGeom prst="triangle">
              <a:avLst>
                <a:gd name="adj" fmla="val 6274"/>
              </a:avLst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1" name="대각선 방향의 모서리가 둥근 사각형 10"/>
          <p:cNvSpPr/>
          <p:nvPr/>
        </p:nvSpPr>
        <p:spPr>
          <a:xfrm>
            <a:off x="428596" y="571480"/>
            <a:ext cx="8358246" cy="5929354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bg1"/>
          </a:solidFill>
          <a:ln>
            <a:solidFill>
              <a:srgbClr val="34B3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1" name="TextBox 5"/>
          <p:cNvSpPr txBox="1"/>
          <p:nvPr/>
        </p:nvSpPr>
        <p:spPr>
          <a:xfrm>
            <a:off x="647564" y="4869160"/>
            <a:ext cx="7848872" cy="1680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lang="ko-KR" altLang="en-US"/>
            </a:pPr>
            <a:r>
              <a:rPr lang="ko-KR" altLang="en-US" sz="2000" b="1"/>
              <a:t>범죄 </a:t>
            </a:r>
            <a:r>
              <a:rPr lang="en-US" altLang="ko-KR" sz="2000" b="1">
                <a:cs typeface="맑은 고딕"/>
              </a:rPr>
              <a:t>: B=</a:t>
            </a:r>
            <a:r>
              <a:rPr lang="ko-KR" altLang="en-US" sz="2000" b="1"/>
              <a:t>침입절도</a:t>
            </a:r>
            <a:r>
              <a:rPr lang="en-US" altLang="ko-KR" sz="2000" b="1">
                <a:cs typeface="맑은 고딕"/>
              </a:rPr>
              <a:t>, R=</a:t>
            </a:r>
            <a:r>
              <a:rPr lang="ko-KR" altLang="en-US" sz="2000" b="1"/>
              <a:t>강도</a:t>
            </a:r>
            <a:r>
              <a:rPr lang="en-US" altLang="ko-KR" sz="2000" b="1">
                <a:cs typeface="맑은 고딕"/>
              </a:rPr>
              <a:t>, T=</a:t>
            </a:r>
            <a:r>
              <a:rPr lang="ko-KR" altLang="en-US" sz="2000" b="1"/>
              <a:t>절도</a:t>
            </a:r>
            <a:r>
              <a:rPr lang="en-US" altLang="ko-KR" sz="2000" b="1">
                <a:cs typeface="맑은 고딕"/>
              </a:rPr>
              <a:t>, V=</a:t>
            </a:r>
            <a:r>
              <a:rPr lang="ko-KR" altLang="en-US" sz="2000" b="1"/>
              <a:t>폭력</a:t>
            </a:r>
            <a:r>
              <a:rPr lang="en-US" altLang="ko-KR" sz="2000" b="1">
                <a:cs typeface="맑은 고딕"/>
              </a:rPr>
              <a:t>/</a:t>
            </a:r>
            <a:r>
              <a:rPr lang="ko-KR" altLang="en-US" sz="2000" b="1"/>
              <a:t>침범</a:t>
            </a:r>
            <a:r>
              <a:rPr lang="en-US" altLang="ko-KR" sz="2000" b="1">
                <a:cs typeface="맑은 고딕"/>
              </a:rPr>
              <a:t>, FR=</a:t>
            </a:r>
            <a:r>
              <a:rPr lang="ko-KR" altLang="en-US" sz="2000" b="1"/>
              <a:t>사기</a:t>
            </a:r>
            <a:r>
              <a:rPr lang="en-US" altLang="ko-KR" sz="2000" b="1">
                <a:cs typeface="맑은 고딕"/>
              </a:rPr>
              <a:t>,</a:t>
            </a:r>
            <a:endParaRPr lang="en-US" altLang="ko-KR" sz="2000" b="1"/>
          </a:p>
          <a:p>
            <a:pPr algn="r">
              <a:defRPr lang="ko-KR" altLang="en-US"/>
            </a:pPr>
            <a:r>
              <a:rPr lang="en-US" altLang="ko-KR" sz="2000" b="1">
                <a:cs typeface="맑은 고딕"/>
              </a:rPr>
              <a:t> F=</a:t>
            </a:r>
            <a:r>
              <a:rPr lang="ko-KR" altLang="en-US" sz="2000" b="1"/>
              <a:t>두려움</a:t>
            </a:r>
            <a:r>
              <a:rPr lang="en-US" altLang="ko-KR" sz="2000" b="1">
                <a:cs typeface="맑은 고딕"/>
              </a:rPr>
              <a:t>, GC=</a:t>
            </a:r>
            <a:r>
              <a:rPr lang="ko-KR" altLang="en-US" sz="2000" b="1"/>
              <a:t>일반범죄</a:t>
            </a:r>
          </a:p>
          <a:p>
            <a:pPr algn="r">
              <a:defRPr lang="ko-KR" altLang="en-US"/>
            </a:pPr>
            <a:r>
              <a:rPr lang="en-US" altLang="ko-KR" sz="2400" b="1">
                <a:cs typeface="맑은 고딕"/>
              </a:rPr>
              <a:t>+</a:t>
            </a:r>
            <a:r>
              <a:rPr lang="en-US" altLang="ko-KR" sz="2000" b="1">
                <a:cs typeface="맑은 고딕"/>
              </a:rPr>
              <a:t> : </a:t>
            </a:r>
            <a:r>
              <a:rPr lang="ko-KR" altLang="en-US" sz="2000" b="1"/>
              <a:t>예방기법들이 범죄감소에 효과가 있는 것으로 나타남</a:t>
            </a:r>
          </a:p>
          <a:p>
            <a:pPr algn="r">
              <a:defRPr lang="ko-KR" altLang="en-US"/>
            </a:pPr>
            <a:r>
              <a:rPr lang="en-US" altLang="ko-KR" sz="2000" b="1">
                <a:cs typeface="맑은 고딕"/>
              </a:rPr>
              <a:t>   : </a:t>
            </a:r>
            <a:r>
              <a:rPr lang="ko-KR" altLang="en-US" sz="2000" b="1"/>
              <a:t>예방기법들이 범죄감소에 효과가 없는 것으로 나타남</a:t>
            </a:r>
          </a:p>
          <a:p>
            <a:pPr algn="r">
              <a:defRPr lang="ko-KR" altLang="en-US"/>
            </a:pPr>
            <a:r>
              <a:rPr lang="en-US" altLang="ko-KR" sz="2000" b="1">
                <a:cs typeface="맑은 고딕"/>
              </a:rPr>
              <a:t>?  : </a:t>
            </a:r>
            <a:r>
              <a:rPr lang="ko-KR" altLang="en-US" sz="2000" b="1"/>
              <a:t>예방기법들이 프로젝트나 맥락에 따라 다양한 결과를 나타냄</a:t>
            </a:r>
          </a:p>
        </p:txBody>
      </p:sp>
      <p:graphicFrame>
        <p:nvGraphicFramePr>
          <p:cNvPr id="22" name="표 4"/>
          <p:cNvGraphicFramePr>
            <a:graphicFrameLocks noGrp="1"/>
          </p:cNvGraphicFramePr>
          <p:nvPr/>
        </p:nvGraphicFramePr>
        <p:xfrm>
          <a:off x="754314" y="1268760"/>
          <a:ext cx="7635369" cy="35058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6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0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88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5217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기법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가정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공동주택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74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가로등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B+ / T+ / V? / F+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B? / R? / T? / V? / F+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4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폐쇄회로</a:t>
                      </a: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TV</a:t>
                      </a:r>
                      <a:endParaRPr lang="en-US" altLang="ko-KR" sz="2000" b="1">
                        <a:solidFill>
                          <a:schemeClr val="tx1"/>
                        </a:solidFill>
                      </a:endParaRPr>
                    </a:p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(CCTV)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B? / T? / F+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B? / R? / T? / F+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7418"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ko-KR" altLang="en-US" sz="2000" b="1">
                          <a:solidFill>
                            <a:schemeClr val="tx1"/>
                          </a:solidFill>
                        </a:rPr>
                        <a:t>경보기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r>
                        <a:rPr lang="en-US" altLang="ko-KR" sz="2000" b="1">
                          <a:solidFill>
                            <a:schemeClr val="tx1"/>
                          </a:solidFill>
                          <a:cs typeface="맑은 고딕"/>
                        </a:rPr>
                        <a:t>B+</a:t>
                      </a: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defRPr lang="ko-KR" altLang="en-US"/>
                      </a:pPr>
                      <a:endParaRPr lang="ko-KR" altLang="en-US" sz="20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직사각형 22"/>
          <p:cNvSpPr/>
          <p:nvPr/>
        </p:nvSpPr>
        <p:spPr>
          <a:xfrm>
            <a:off x="539552" y="404663"/>
            <a:ext cx="8064896" cy="7920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2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lvl="0">
              <a:defRPr lang="ko-KR" altLang="en-US"/>
            </a:pPr>
            <a:r>
              <a:rPr lang="ko-KR" altLang="en-US" sz="2400"/>
              <a:t>표 </a:t>
            </a:r>
            <a:r>
              <a:rPr lang="en-US" altLang="ko-KR" sz="2400">
                <a:cs typeface="맑은 고딕"/>
              </a:rPr>
              <a:t>4.6 &lt;</a:t>
            </a:r>
            <a:r>
              <a:rPr lang="ko-KR" altLang="en-US" sz="2400"/>
              <a:t>물리적 설계가 범죄에 미치는 영향에 대한 증거요약</a:t>
            </a:r>
            <a:r>
              <a:rPr lang="en-US" altLang="ko-KR" sz="2400">
                <a:cs typeface="맑은 고딕"/>
              </a:rPr>
              <a:t>&gt;</a:t>
            </a:r>
            <a:endParaRPr lang="en-US" altLang="ko-KR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2237</Words>
  <Application>Microsoft Office PowerPoint</Application>
  <PresentationFormat>화면 슬라이드 쇼(4:3)</PresentationFormat>
  <Paragraphs>514</Paragraphs>
  <Slides>42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42</vt:i4>
      </vt:variant>
    </vt:vector>
  </HeadingPairs>
  <TitlesOfParts>
    <vt:vector size="48" baseType="lpstr">
      <vt:lpstr>HY견고딕</vt:lpstr>
      <vt:lpstr>HY궁서B</vt:lpstr>
      <vt:lpstr>나눔고딕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MacBook Pro</dc:creator>
  <cp:lastModifiedBy>이웅혁</cp:lastModifiedBy>
  <cp:revision>100</cp:revision>
  <dcterms:created xsi:type="dcterms:W3CDTF">2013-09-21T16:02:32Z</dcterms:created>
  <dcterms:modified xsi:type="dcterms:W3CDTF">2019-10-03T23:05:12Z</dcterms:modified>
  <cp:version>0906.0100.01</cp:version>
</cp:coreProperties>
</file>