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7" r:id="rId5"/>
    <p:sldId id="268" r:id="rId6"/>
    <p:sldId id="269" r:id="rId7"/>
    <p:sldId id="270" r:id="rId8"/>
    <p:sldId id="266" r:id="rId9"/>
  </p:sldIdLst>
  <p:sldSz cx="9144000" cy="6858000" type="screen4x3"/>
  <p:notesSz cx="6858000" cy="9144000"/>
  <p:embeddedFontLst>
    <p:embeddedFont>
      <p:font typeface="나눔스퀘어 Bold" panose="020B0600000101010101" pitchFamily="50" charset="-127"/>
      <p:bold r:id="rId11"/>
    </p:embeddedFont>
    <p:embeddedFont>
      <p:font typeface="나눔스퀘어 ExtraBold" panose="020B0600000101010101" pitchFamily="50" charset="-127"/>
      <p:bold r:id="rId12"/>
    </p:embeddedFont>
    <p:embeddedFont>
      <p:font typeface="나눔스퀘어 Light" panose="020B0600000101010101" pitchFamily="50" charset="-127"/>
      <p:regular r:id="rId13"/>
    </p:embeddedFont>
    <p:embeddedFont>
      <p:font typeface="맑은 고딕" panose="020B0503020000020004" pitchFamily="50" charset="-127"/>
      <p:regular r:id="rId14"/>
      <p:bold r:id="rId1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정희원" initials="정" lastIdx="1" clrIdx="0">
    <p:extLst>
      <p:ext uri="{19B8F6BF-5375-455C-9EA6-DF929625EA0E}">
        <p15:presenceInfo xmlns:p15="http://schemas.microsoft.com/office/powerpoint/2012/main" userId="정희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60"/>
  </p:normalViewPr>
  <p:slideViewPr>
    <p:cSldViewPr showGuides="1">
      <p:cViewPr varScale="1">
        <p:scale>
          <a:sx n="81" d="100"/>
          <a:sy n="81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307F4-9C95-4AC3-A46F-C26EC22BC6C9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60C3-D8FD-47B4-9F59-69B2BBFC65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6681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안녕하세요 칼럼 발표를 맡은 경찰학과 김은주 정희원입니다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저희의 발표주제는 연쇄살인으로 빠질 수 있는 부적응적 공상입니다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내용 및 사실관계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칼럼의 주장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우리의 견해 순으로 발표하겠습니다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60C3-D8FD-47B4-9F59-69B2BBFC650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5911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인간은 깨어 있는 시간의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47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퍼센트를 공상을 하면서 보낸다고 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조사에 따르면 교육을 잘 받은 정상적인 미국 성인의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96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퍼센트가 매일 여러 가지 종류의 공상에 빠지는데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이런 상상과 환상 속에서 인간은 점차 성숙해 간다고 말했습니다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이렇게 공상을 하는 것은 인간의 본질적인 모습으로 다양한 상상을 활발하게 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5818-6F04-486D-87AF-44CBF8691930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325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공상에는 긍정적 측면과 부정적 측면이 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긍정적 측면은 성장과정에서 미래의 자신을 상상하면서 성취지향적으로 변하고 더 강한 자신을 상상하면서 스트레스를 해소하는 것입니다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지루한 시간을 견디거나 미래 계획을 세우는 데 공상을 효율적으로 사용합니다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이런 긍정적이고 건설적인 공상은 창의성을 발휘할 수 있게 하고 만족을 지연시켜 조절 능력을 키우는데 도움을 주기 때문에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인간 성장에 필수적인 요소라고 할 수 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반면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공상의 부정적인 측면에는 부적응적 공상이 있는데요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5818-6F04-486D-87AF-44CBF8691930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578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부적응적 공상이란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대인관계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학업이나 직업을 대체할 정도로 극심한 판타지 경험과 같다고 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환상에 사로잡히고 싶은 필요나 욕구를 스스로 억제하는 것이 어려운 상태가 되는 것인데요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공상장애로 이어질 수도 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또한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병적인 몰입으로 과하게 공상에 빠지게 되면 자신을 잃어버리고 가상의 자신에게 몰입하여 폭력이나 반사회적 행동을 하게 할 수도 있다고 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5818-6F04-486D-87AF-44CBF869193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959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학대에 시달리거나 강한 불안 상태에 있는 사람들은 가혹한 현실에서 안전한 내부세계로 탈출하기 위한 수단으로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부적응적인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공상을 사용하는데요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위협적이거나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트라우마적인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상황에서 공상을 도피처로 사용하는 것입니다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칼럼은 트라우마가 있는 사람들이 만들어내는 부적응적 공상이 자신이 만들어 낸 환상 속에서 강력하고 잔인한 가해자가 된다고 주장하고 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특히나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어린시절에 경험했던 학대나 또래와 관계에서의 지나친 고립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외로움 등이 판타지에 의존하게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한다는 것입니다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시간이 지날수록 이런 공상에 대한 의존은 점점 증가하고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그만큼 사회에서 고립되고 부적응하게 되는 악순환의 고리가 형성됨으로써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사람들은 환상을 현실로 바꾸고 싶은 욕구가 강해진다고 하였습니다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필자는 그래서 요즘 이슈가 된 화성 연쇄살인사건의 범인이 가진 공상이 무엇이었는지에 대한 궁금증을 남기며 칼럼을 마무리하였습니다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5818-6F04-486D-87AF-44CBF869193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467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이에 대해 저희는 이러한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부적응적인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공상이 범행동기 및 범행방법에 충분한 영향을 미칠 수 있다고 생각하였으며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화성 연쇄살인사건의 범인인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이춘재가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가진 공상이 무엇이었는지에 대해 생각해 보았습니다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이춘재의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과거 어린시절에 중에서 그가 동네누나에게 성폭행을 당했다고 진술한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것과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고등학교 동급생들이 그에 대해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쟤 시골에서 오는 애다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.’ 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쟤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냄새난다＇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등의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말로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드러났던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은따행위에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의한 트라우마 및 피해의식이 부적응적 공상을 통해 변질되었다는 가능성을 추측할 수 있었습니다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그러나 이런 피해의식이 앞서 말한 부적응적 공상을 통해 범죄로 이어졌다고 하더라도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저희는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이춘재의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범행 정도가 굉장히 지나치다고 생각했기 때문에 범행이 부적응적 공상을 통해 이루어졌다고 단정지을 수 없을 것 같다고 생각합니다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5818-6F04-486D-87AF-44CBF8691930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4580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이상으로 발표 마치겠습니다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감사합니다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60C3-D8FD-47B4-9F59-69B2BBFC650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863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492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585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85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45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41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63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69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223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961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84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393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D6B9D-A7DB-4598-9491-6E846601512C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9706B-8418-481A-BFB2-64BFB38E09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3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0985" y="2780928"/>
            <a:ext cx="3240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범죄심리학 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ctr"/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칼럼 발표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120" y="6093296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경찰학과 </a:t>
            </a:r>
            <a:r>
              <a:rPr lang="en-US" altLang="ko-KR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201720829 </a:t>
            </a:r>
            <a:r>
              <a:rPr lang="ko-KR" altLang="en-US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정희원</a:t>
            </a:r>
            <a:endParaRPr lang="en-US" altLang="ko-KR" sz="1400" dirty="0">
              <a:ln>
                <a:solidFill>
                  <a:schemeClr val="accent1">
                    <a:alpha val="0"/>
                  </a:schemeClr>
                </a:solidFill>
              </a:ln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algn="r"/>
            <a:r>
              <a:rPr lang="ko-KR" altLang="en-US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경찰학과 </a:t>
            </a:r>
            <a:r>
              <a:rPr lang="en-US" altLang="ko-KR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201720794 </a:t>
            </a:r>
            <a:r>
              <a:rPr lang="ko-KR" altLang="en-US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김은주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203848" y="2671475"/>
            <a:ext cx="2592288" cy="1249397"/>
          </a:xfrm>
          <a:prstGeom prst="rect">
            <a:avLst/>
          </a:prstGeom>
          <a:noFill/>
          <a:ln w="38100">
            <a:solidFill>
              <a:srgbClr val="C0021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491880" y="2204864"/>
            <a:ext cx="2038570" cy="635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409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038" y="210127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694007" y="2420888"/>
            <a:ext cx="4039254" cy="2592287"/>
          </a:xfrm>
          <a:prstGeom prst="rect">
            <a:avLst/>
          </a:prstGeom>
          <a:solidFill>
            <a:srgbClr val="C0021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491880" y="2870082"/>
            <a:ext cx="3404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1. </a:t>
            </a:r>
            <a:r>
              <a:rPr lang="ko-KR" altLang="en-US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내용 및 사실관계</a:t>
            </a:r>
            <a:endParaRPr lang="en-US" altLang="ko-KR" sz="2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9912" y="3526303"/>
            <a:ext cx="3404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2. </a:t>
            </a:r>
            <a:r>
              <a:rPr lang="ko-KR" altLang="en-US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칼럼의 주장</a:t>
            </a:r>
            <a:endParaRPr lang="en-US" altLang="ko-KR" sz="2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79912" y="4169712"/>
            <a:ext cx="3692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3. </a:t>
            </a:r>
            <a:r>
              <a:rPr lang="ko-KR" altLang="en-US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우리의 견해</a:t>
            </a:r>
            <a:endParaRPr lang="en-US" altLang="ko-KR" sz="2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34408C-883F-45DB-A369-A0A72F949373}"/>
              </a:ext>
            </a:extLst>
          </p:cNvPr>
          <p:cNvSpPr txBox="1"/>
          <p:nvPr/>
        </p:nvSpPr>
        <p:spPr>
          <a:xfrm>
            <a:off x="2380532" y="1759031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연쇄살인으로 빠질 수 있는 </a:t>
            </a:r>
            <a:r>
              <a:rPr lang="en-US" altLang="ko-KR" sz="20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‘</a:t>
            </a:r>
            <a:r>
              <a:rPr lang="ko-KR" altLang="en-US" sz="20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부적응적 공상＇</a:t>
            </a:r>
          </a:p>
        </p:txBody>
      </p:sp>
    </p:spTree>
    <p:extLst>
      <p:ext uri="{BB962C8B-B14F-4D97-AF65-F5344CB8AC3E}">
        <p14:creationId xmlns:p14="http://schemas.microsoft.com/office/powerpoint/2010/main" val="1158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>
      <p:transition spd="slow">
        <p:push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noFill/>
          <a:ln>
            <a:solidFill>
              <a:srgbClr val="C0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496" y="19938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rgbClr val="C00214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16340" y="188640"/>
            <a:ext cx="2143492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85516" y="217667"/>
            <a:ext cx="2174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내용 및 사실관계</a:t>
            </a:r>
          </a:p>
        </p:txBody>
      </p:sp>
      <p:pic>
        <p:nvPicPr>
          <p:cNvPr id="3" name="그림 2" descr="텍스트, 신문이(가) 표시된 사진&#10;&#10;자동 생성된 설명">
            <a:extLst>
              <a:ext uri="{FF2B5EF4-FFF2-40B4-BE49-F238E27FC236}">
                <a16:creationId xmlns:a16="http://schemas.microsoft.com/office/drawing/2014/main" id="{C0A3AF77-A280-45E0-ADFE-32CD52996E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5248"/>
            <a:ext cx="5044877" cy="6272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8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noFill/>
          <a:ln>
            <a:solidFill>
              <a:srgbClr val="C0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496" y="19938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rgbClr val="C00214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16340" y="188640"/>
            <a:ext cx="2143492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85516" y="217667"/>
            <a:ext cx="2174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내용 및 사실관계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6308" y="1906817"/>
            <a:ext cx="192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긍정적 측면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382169-3531-4C00-9ED9-7B7091F389D7}"/>
              </a:ext>
            </a:extLst>
          </p:cNvPr>
          <p:cNvSpPr txBox="1"/>
          <p:nvPr/>
        </p:nvSpPr>
        <p:spPr>
          <a:xfrm>
            <a:off x="497782" y="2924944"/>
            <a:ext cx="1003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공상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ABE69C-8475-406D-AE13-06091DC46123}"/>
              </a:ext>
            </a:extLst>
          </p:cNvPr>
          <p:cNvSpPr txBox="1"/>
          <p:nvPr/>
        </p:nvSpPr>
        <p:spPr>
          <a:xfrm>
            <a:off x="2146308" y="4134271"/>
            <a:ext cx="1993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부정적 측면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4F5D6717-A3C4-413F-A3FC-9D1BA900AAE8}"/>
              </a:ext>
            </a:extLst>
          </p:cNvPr>
          <p:cNvCxnSpPr>
            <a:stCxn id="3" idx="3"/>
          </p:cNvCxnSpPr>
          <p:nvPr/>
        </p:nvCxnSpPr>
        <p:spPr>
          <a:xfrm flipV="1">
            <a:off x="1501730" y="2368482"/>
            <a:ext cx="644578" cy="84885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CC230CCE-DDD9-4318-8310-658D001A6A85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1501730" y="3217332"/>
            <a:ext cx="644578" cy="916939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A89FE66-01FD-4074-97DC-989E0F2D366D}"/>
              </a:ext>
            </a:extLst>
          </p:cNvPr>
          <p:cNvSpPr txBox="1"/>
          <p:nvPr/>
        </p:nvSpPr>
        <p:spPr>
          <a:xfrm>
            <a:off x="4211960" y="1675984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성취지향적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스트레스 해소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창의성 발휘 및 조절 능력 향상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인간 성장에 필수적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8DC462-5530-49E9-8788-8ECA3B68DB26}"/>
              </a:ext>
            </a:extLst>
          </p:cNvPr>
          <p:cNvSpPr txBox="1"/>
          <p:nvPr/>
        </p:nvSpPr>
        <p:spPr>
          <a:xfrm>
            <a:off x="4211960" y="4205522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부적응적 공상</a:t>
            </a:r>
          </a:p>
        </p:txBody>
      </p:sp>
    </p:spTree>
    <p:extLst>
      <p:ext uri="{BB962C8B-B14F-4D97-AF65-F5344CB8AC3E}">
        <p14:creationId xmlns:p14="http://schemas.microsoft.com/office/powerpoint/2010/main" val="387862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noFill/>
          <a:ln>
            <a:solidFill>
              <a:srgbClr val="C0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496" y="19938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rgbClr val="C00214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16340" y="188640"/>
            <a:ext cx="2143492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85516" y="217667"/>
            <a:ext cx="2174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내용 및 사실관계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685" y="1205376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부적응적 공상이란</a:t>
            </a:r>
            <a:r>
              <a:rPr lang="en-US" altLang="ko-KR" sz="4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3F5491-718C-4AFF-B3B2-52EF4442988D}"/>
              </a:ext>
            </a:extLst>
          </p:cNvPr>
          <p:cNvSpPr txBox="1"/>
          <p:nvPr/>
        </p:nvSpPr>
        <p:spPr>
          <a:xfrm>
            <a:off x="201299" y="2492896"/>
            <a:ext cx="8964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대인관계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학업이나 직업을 대체할 정도로 극심한 판타지 경험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환상에 사로잡히고 싶은 필요나 욕구를 스스로 억제하는 것이 어려운 상태가 되는 것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solidFill>
                  <a:srgbClr val="C000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공상장애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(daydreaming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disorder)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로 이어질 수 있음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‘</a:t>
            </a:r>
            <a:r>
              <a:rPr lang="ko-KR" altLang="en-US" sz="2000" dirty="0">
                <a:solidFill>
                  <a:srgbClr val="C000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병적인 몰입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(pathological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absorption)’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으로 자신을 잃어버리고 가상의 자신에게 몰입하여 폭력이나 반사회적 행동을 하는 것</a:t>
            </a:r>
          </a:p>
        </p:txBody>
      </p:sp>
    </p:spTree>
    <p:extLst>
      <p:ext uri="{BB962C8B-B14F-4D97-AF65-F5344CB8AC3E}">
        <p14:creationId xmlns:p14="http://schemas.microsoft.com/office/powerpoint/2010/main" val="361952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noFill/>
          <a:ln>
            <a:solidFill>
              <a:srgbClr val="C0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496" y="19938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rgbClr val="C00214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16340" y="188640"/>
            <a:ext cx="1495420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85516" y="217667"/>
            <a:ext cx="1526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칼럼의 주장</a:t>
            </a:r>
            <a:endParaRPr lang="ko-KR" altLang="en-US" dirty="0">
              <a:solidFill>
                <a:schemeClr val="bg1"/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pic>
        <p:nvPicPr>
          <p:cNvPr id="10" name="그림 9" descr="텍스트, 신문이(가) 표시된 사진&#10;&#10;자동 생성된 설명">
            <a:extLst>
              <a:ext uri="{FF2B5EF4-FFF2-40B4-BE49-F238E27FC236}">
                <a16:creationId xmlns:a16="http://schemas.microsoft.com/office/drawing/2014/main" id="{F6D043D4-4504-4716-BFE8-A31A2B333C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05" y="1556792"/>
            <a:ext cx="6340389" cy="39856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BC9DDE5-F144-476C-B76B-031D8FBD228B}"/>
              </a:ext>
            </a:extLst>
          </p:cNvPr>
          <p:cNvSpPr txBox="1"/>
          <p:nvPr/>
        </p:nvSpPr>
        <p:spPr>
          <a:xfrm>
            <a:off x="323528" y="5805264"/>
            <a:ext cx="8712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트라우마가 있는 사람들이 만들어내는 부적응적 공상은 자신이 만들어 낸 환상 속에서 강력하고 잔인한 가해자가 된다</a:t>
            </a:r>
          </a:p>
        </p:txBody>
      </p:sp>
    </p:spTree>
    <p:extLst>
      <p:ext uri="{BB962C8B-B14F-4D97-AF65-F5344CB8AC3E}">
        <p14:creationId xmlns:p14="http://schemas.microsoft.com/office/powerpoint/2010/main" val="361568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79512" y="188640"/>
            <a:ext cx="589156" cy="360040"/>
          </a:xfrm>
          <a:prstGeom prst="rect">
            <a:avLst/>
          </a:prstGeom>
          <a:noFill/>
          <a:ln>
            <a:solidFill>
              <a:srgbClr val="C0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496" y="19938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rgbClr val="C00214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목차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16340" y="188640"/>
            <a:ext cx="1495420" cy="360040"/>
          </a:xfrm>
          <a:prstGeom prst="rect">
            <a:avLst/>
          </a:prstGeom>
          <a:solidFill>
            <a:srgbClr val="C002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85516" y="217667"/>
            <a:ext cx="1526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1600" spc="300">
                <a:ln>
                  <a:solidFill>
                    <a:schemeClr val="accent1">
                      <a:alpha val="0"/>
                    </a:schemeClr>
                  </a:solidFill>
                </a:ln>
                <a:latin typeface="a영고딕E" pitchFamily="18" charset="-127"/>
                <a:ea typeface="a영고딕E" pitchFamily="18" charset="-127"/>
              </a:defRPr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우리의 견해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D004A5-34A7-4366-B6AD-4BBF501EF1B3}"/>
              </a:ext>
            </a:extLst>
          </p:cNvPr>
          <p:cNvSpPr txBox="1"/>
          <p:nvPr/>
        </p:nvSpPr>
        <p:spPr>
          <a:xfrm>
            <a:off x="1115616" y="1988840"/>
            <a:ext cx="73635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이춘재의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과거 어린시절을 돌아봤을 때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그가 겪었다고 진술한 동네누나의 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성폭행과 고등학교 동급생들의 </a:t>
            </a:r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은따행위에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의한 </a:t>
            </a:r>
            <a:r>
              <a:rPr lang="ko-KR" altLang="en-US" dirty="0">
                <a:solidFill>
                  <a:srgbClr val="C000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트라우마 및 피해의식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 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>
                <a:solidFill>
                  <a:srgbClr val="C000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부적응적 공상을 통해 변질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된 가능성을 추측할 수 있다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그러나 이러한 피해의식이 앞서 말한 부적응적 공상을 통해 범죄로 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이어졌다고 하더라도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이춘재의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범행이 정도에 지나치다고 생각하기 때문에 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이춘재의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범행이 부적응적 공상을 통해 이루어졌다고 확신할 수 없다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882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38100">
            <a:solidFill>
              <a:srgbClr val="C002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3203848" y="3068960"/>
            <a:ext cx="2592288" cy="656197"/>
          </a:xfrm>
          <a:prstGeom prst="rect">
            <a:avLst/>
          </a:prstGeom>
          <a:solidFill>
            <a:srgbClr val="C0021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771800" y="3172906"/>
            <a:ext cx="3404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감사합니다</a:t>
            </a:r>
            <a:endParaRPr lang="en-US" altLang="ko-KR" sz="2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99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618</Words>
  <Application>Microsoft Office PowerPoint</Application>
  <PresentationFormat>화면 슬라이드 쇼(4:3)</PresentationFormat>
  <Paragraphs>59</Paragraphs>
  <Slides>8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나눔스퀘어 ExtraBold</vt:lpstr>
      <vt:lpstr>맑은 고딕</vt:lpstr>
      <vt:lpstr>나눔스퀘어 Bold</vt:lpstr>
      <vt:lpstr>나눔스퀘어 Light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정희원</cp:lastModifiedBy>
  <cp:revision>28</cp:revision>
  <dcterms:created xsi:type="dcterms:W3CDTF">2015-11-11T00:31:15Z</dcterms:created>
  <dcterms:modified xsi:type="dcterms:W3CDTF">2019-10-15T05:06:49Z</dcterms:modified>
  <cp:contentStatus>최종본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